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257" r:id="rId3"/>
    <p:sldId id="355" r:id="rId4"/>
    <p:sldId id="349" r:id="rId5"/>
    <p:sldId id="265" r:id="rId6"/>
    <p:sldId id="266" r:id="rId7"/>
    <p:sldId id="268" r:id="rId8"/>
    <p:sldId id="269" r:id="rId9"/>
    <p:sldId id="270" r:id="rId10"/>
    <p:sldId id="272" r:id="rId11"/>
    <p:sldId id="347" r:id="rId12"/>
    <p:sldId id="274" r:id="rId13"/>
    <p:sldId id="350" r:id="rId14"/>
    <p:sldId id="346" r:id="rId15"/>
    <p:sldId id="275" r:id="rId16"/>
    <p:sldId id="276" r:id="rId17"/>
    <p:sldId id="277" r:id="rId18"/>
    <p:sldId id="278" r:id="rId19"/>
    <p:sldId id="343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351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344" r:id="rId39"/>
    <p:sldId id="327" r:id="rId40"/>
    <p:sldId id="298" r:id="rId41"/>
    <p:sldId id="299" r:id="rId42"/>
    <p:sldId id="300" r:id="rId43"/>
    <p:sldId id="301" r:id="rId44"/>
    <p:sldId id="302" r:id="rId45"/>
    <p:sldId id="303" r:id="rId46"/>
    <p:sldId id="345" r:id="rId47"/>
    <p:sldId id="304" r:id="rId48"/>
    <p:sldId id="352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53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8" r:id="rId72"/>
    <p:sldId id="329" r:id="rId73"/>
    <p:sldId id="330" r:id="rId74"/>
    <p:sldId id="331" r:id="rId75"/>
    <p:sldId id="354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42" r:id="rId84"/>
    <p:sldId id="348" r:id="rId85"/>
    <p:sldId id="340" r:id="rId86"/>
    <p:sldId id="341" r:id="rId87"/>
    <p:sldId id="263" r:id="rId88"/>
  </p:sldIdLst>
  <p:sldSz cx="9906000" cy="6858000" type="A4"/>
  <p:notesSz cx="6797675" cy="9926638"/>
  <p:custDataLst>
    <p:tags r:id="rId9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006982"/>
    <a:srgbClr val="0096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8" autoAdjust="0"/>
    <p:restoredTop sz="90598" autoAdjust="0"/>
  </p:normalViewPr>
  <p:slideViewPr>
    <p:cSldViewPr>
      <p:cViewPr>
        <p:scale>
          <a:sx n="90" d="100"/>
          <a:sy n="90" d="100"/>
        </p:scale>
        <p:origin x="-192" y="-294"/>
      </p:cViewPr>
      <p:guideLst>
        <p:guide orient="horz" pos="2160"/>
        <p:guide orient="horz" pos="799"/>
        <p:guide orient="horz" pos="3657"/>
        <p:guide orient="horz" pos="958"/>
        <p:guide pos="330"/>
        <p:guide pos="5910"/>
        <p:guide pos="3188"/>
        <p:guide pos="30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296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Users\fllaeng\Documents\03_grinding%20trial%20mexico\Lab%20HGRS\psd%20large%20sampl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5627726657454002"/>
          <c:y val="4.5665816951821606E-2"/>
          <c:w val="0.7959249686753731"/>
          <c:h val="0.74991782514235106"/>
        </c:manualLayout>
      </c:layout>
      <c:scatterChart>
        <c:scatterStyle val="lineMarker"/>
        <c:varyColors val="0"/>
        <c:ser>
          <c:idx val="0"/>
          <c:order val="0"/>
          <c:tx>
            <c:v>data</c:v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chemeClr val="accent1"/>
              </a:solidFill>
              <a:ln>
                <a:solidFill>
                  <a:schemeClr val="tx1"/>
                </a:solidFill>
              </a:ln>
            </c:spPr>
          </c:marker>
          <c:xVal>
            <c:numRef>
              <c:f>'Clinker 2014'!$AD$2:$AD$147</c:f>
              <c:numCache>
                <c:formatCode>0.00</c:formatCode>
                <c:ptCount val="146"/>
                <c:pt idx="0">
                  <c:v>0.79</c:v>
                </c:pt>
                <c:pt idx="1">
                  <c:v>0.43</c:v>
                </c:pt>
                <c:pt idx="3">
                  <c:v>0.57999999999999996</c:v>
                </c:pt>
                <c:pt idx="4">
                  <c:v>0.57999999999999996</c:v>
                </c:pt>
                <c:pt idx="5">
                  <c:v>0.5</c:v>
                </c:pt>
                <c:pt idx="6">
                  <c:v>0.51</c:v>
                </c:pt>
                <c:pt idx="7">
                  <c:v>0.39</c:v>
                </c:pt>
                <c:pt idx="8">
                  <c:v>0.6</c:v>
                </c:pt>
                <c:pt idx="9">
                  <c:v>0.59796000000000005</c:v>
                </c:pt>
                <c:pt idx="10">
                  <c:v>0.28999999999999998</c:v>
                </c:pt>
                <c:pt idx="11">
                  <c:v>0.53</c:v>
                </c:pt>
                <c:pt idx="12">
                  <c:v>0.81</c:v>
                </c:pt>
                <c:pt idx="13">
                  <c:v>0.53717999999999999</c:v>
                </c:pt>
                <c:pt idx="14">
                  <c:v>0.51</c:v>
                </c:pt>
                <c:pt idx="15">
                  <c:v>0.37153999999999998</c:v>
                </c:pt>
                <c:pt idx="16">
                  <c:v>0.33</c:v>
                </c:pt>
                <c:pt idx="17">
                  <c:v>0.49292000000000002</c:v>
                </c:pt>
                <c:pt idx="18">
                  <c:v>0.76402000000000003</c:v>
                </c:pt>
                <c:pt idx="19">
                  <c:v>0.6</c:v>
                </c:pt>
                <c:pt idx="20">
                  <c:v>0.45</c:v>
                </c:pt>
                <c:pt idx="21">
                  <c:v>0.53</c:v>
                </c:pt>
                <c:pt idx="22">
                  <c:v>0.49</c:v>
                </c:pt>
                <c:pt idx="23">
                  <c:v>0.23</c:v>
                </c:pt>
                <c:pt idx="24">
                  <c:v>0.47</c:v>
                </c:pt>
                <c:pt idx="25">
                  <c:v>0.68</c:v>
                </c:pt>
                <c:pt idx="26">
                  <c:v>0.39</c:v>
                </c:pt>
                <c:pt idx="27">
                  <c:v>1.22</c:v>
                </c:pt>
                <c:pt idx="28">
                  <c:v>0.47160000000000002</c:v>
                </c:pt>
                <c:pt idx="29">
                  <c:v>0.62161999999999995</c:v>
                </c:pt>
                <c:pt idx="30">
                  <c:v>1.93</c:v>
                </c:pt>
                <c:pt idx="31">
                  <c:v>1.36</c:v>
                </c:pt>
                <c:pt idx="32">
                  <c:v>1.58</c:v>
                </c:pt>
                <c:pt idx="33">
                  <c:v>0.9</c:v>
                </c:pt>
                <c:pt idx="34">
                  <c:v>0.41</c:v>
                </c:pt>
                <c:pt idx="35">
                  <c:v>1.61</c:v>
                </c:pt>
                <c:pt idx="36">
                  <c:v>0.56330000000000002</c:v>
                </c:pt>
                <c:pt idx="37">
                  <c:v>0.53</c:v>
                </c:pt>
                <c:pt idx="38">
                  <c:v>0.54</c:v>
                </c:pt>
                <c:pt idx="39">
                  <c:v>0.71631999999999996</c:v>
                </c:pt>
                <c:pt idx="40">
                  <c:v>0.42</c:v>
                </c:pt>
                <c:pt idx="41">
                  <c:v>1.76</c:v>
                </c:pt>
                <c:pt idx="42">
                  <c:v>0.66910999999999998</c:v>
                </c:pt>
                <c:pt idx="43">
                  <c:v>0.6</c:v>
                </c:pt>
                <c:pt idx="44">
                  <c:v>1.19</c:v>
                </c:pt>
                <c:pt idx="45">
                  <c:v>0.89</c:v>
                </c:pt>
                <c:pt idx="46">
                  <c:v>1.35</c:v>
                </c:pt>
                <c:pt idx="47">
                  <c:v>0.78</c:v>
                </c:pt>
                <c:pt idx="48">
                  <c:v>0.56118000000000001</c:v>
                </c:pt>
                <c:pt idx="49">
                  <c:v>0.68</c:v>
                </c:pt>
                <c:pt idx="50">
                  <c:v>0.94</c:v>
                </c:pt>
                <c:pt idx="51">
                  <c:v>0.57999999999999996</c:v>
                </c:pt>
                <c:pt idx="52">
                  <c:v>0.62</c:v>
                </c:pt>
                <c:pt idx="53">
                  <c:v>0.85</c:v>
                </c:pt>
                <c:pt idx="54">
                  <c:v>0.79</c:v>
                </c:pt>
                <c:pt idx="55">
                  <c:v>1.59</c:v>
                </c:pt>
                <c:pt idx="56">
                  <c:v>0.55676000000000003</c:v>
                </c:pt>
                <c:pt idx="57">
                  <c:v>1.1100000000000001</c:v>
                </c:pt>
                <c:pt idx="58">
                  <c:v>1.99</c:v>
                </c:pt>
                <c:pt idx="59">
                  <c:v>0.84950000000000003</c:v>
                </c:pt>
                <c:pt idx="60">
                  <c:v>1.35</c:v>
                </c:pt>
                <c:pt idx="61">
                  <c:v>0.62</c:v>
                </c:pt>
                <c:pt idx="62">
                  <c:v>1</c:v>
                </c:pt>
                <c:pt idx="63">
                  <c:v>0.39518999999999999</c:v>
                </c:pt>
                <c:pt idx="64">
                  <c:v>0.37</c:v>
                </c:pt>
                <c:pt idx="65">
                  <c:v>0.66</c:v>
                </c:pt>
                <c:pt idx="66">
                  <c:v>1.65</c:v>
                </c:pt>
                <c:pt idx="67">
                  <c:v>0.72</c:v>
                </c:pt>
                <c:pt idx="68">
                  <c:v>0.53</c:v>
                </c:pt>
                <c:pt idx="69">
                  <c:v>1.1003499999999999</c:v>
                </c:pt>
                <c:pt idx="70">
                  <c:v>1.45</c:v>
                </c:pt>
                <c:pt idx="71">
                  <c:v>0.48</c:v>
                </c:pt>
                <c:pt idx="72">
                  <c:v>0.42</c:v>
                </c:pt>
                <c:pt idx="73">
                  <c:v>1.1200000000000001</c:v>
                </c:pt>
                <c:pt idx="74">
                  <c:v>1.24244</c:v>
                </c:pt>
                <c:pt idx="75">
                  <c:v>0.28000000000000003</c:v>
                </c:pt>
                <c:pt idx="76">
                  <c:v>1.4399500000000001</c:v>
                </c:pt>
                <c:pt idx="77">
                  <c:v>0.49</c:v>
                </c:pt>
                <c:pt idx="78">
                  <c:v>2.0045600000000001</c:v>
                </c:pt>
                <c:pt idx="79">
                  <c:v>1.22</c:v>
                </c:pt>
                <c:pt idx="80">
                  <c:v>0.35</c:v>
                </c:pt>
                <c:pt idx="81">
                  <c:v>0.35</c:v>
                </c:pt>
                <c:pt idx="82">
                  <c:v>0.68</c:v>
                </c:pt>
                <c:pt idx="83">
                  <c:v>1.37</c:v>
                </c:pt>
                <c:pt idx="84">
                  <c:v>1.21</c:v>
                </c:pt>
                <c:pt idx="85">
                  <c:v>0.76</c:v>
                </c:pt>
                <c:pt idx="86">
                  <c:v>0.9</c:v>
                </c:pt>
                <c:pt idx="87">
                  <c:v>1.18</c:v>
                </c:pt>
                <c:pt idx="88">
                  <c:v>1.3295300000000001</c:v>
                </c:pt>
                <c:pt idx="89">
                  <c:v>0.36</c:v>
                </c:pt>
                <c:pt idx="90">
                  <c:v>0.75</c:v>
                </c:pt>
                <c:pt idx="91">
                  <c:v>0.91</c:v>
                </c:pt>
                <c:pt idx="92">
                  <c:v>1.49</c:v>
                </c:pt>
                <c:pt idx="93">
                  <c:v>1.05</c:v>
                </c:pt>
                <c:pt idx="94">
                  <c:v>0.91</c:v>
                </c:pt>
                <c:pt idx="95">
                  <c:v>0.49</c:v>
                </c:pt>
                <c:pt idx="96">
                  <c:v>0.62</c:v>
                </c:pt>
                <c:pt idx="97">
                  <c:v>0.91</c:v>
                </c:pt>
                <c:pt idx="98">
                  <c:v>1.44</c:v>
                </c:pt>
                <c:pt idx="99">
                  <c:v>0.39</c:v>
                </c:pt>
                <c:pt idx="100">
                  <c:v>1.96</c:v>
                </c:pt>
                <c:pt idx="101">
                  <c:v>1.26</c:v>
                </c:pt>
                <c:pt idx="102">
                  <c:v>1.84</c:v>
                </c:pt>
                <c:pt idx="103">
                  <c:v>0.37</c:v>
                </c:pt>
                <c:pt idx="104">
                  <c:v>0.91</c:v>
                </c:pt>
                <c:pt idx="105">
                  <c:v>0.11</c:v>
                </c:pt>
                <c:pt idx="106">
                  <c:v>0.51</c:v>
                </c:pt>
                <c:pt idx="107">
                  <c:v>0.93684000000000001</c:v>
                </c:pt>
                <c:pt idx="108">
                  <c:v>0.57999999999999996</c:v>
                </c:pt>
                <c:pt idx="109">
                  <c:v>0.96</c:v>
                </c:pt>
                <c:pt idx="110">
                  <c:v>1.34</c:v>
                </c:pt>
                <c:pt idx="111">
                  <c:v>0.64</c:v>
                </c:pt>
                <c:pt idx="112">
                  <c:v>0.33</c:v>
                </c:pt>
                <c:pt idx="113">
                  <c:v>0.82</c:v>
                </c:pt>
                <c:pt idx="114">
                  <c:v>0.47</c:v>
                </c:pt>
                <c:pt idx="115">
                  <c:v>0.59</c:v>
                </c:pt>
                <c:pt idx="116">
                  <c:v>1.27</c:v>
                </c:pt>
                <c:pt idx="117">
                  <c:v>0.38</c:v>
                </c:pt>
                <c:pt idx="118">
                  <c:v>1.48</c:v>
                </c:pt>
                <c:pt idx="119">
                  <c:v>0.41</c:v>
                </c:pt>
                <c:pt idx="120">
                  <c:v>0.64</c:v>
                </c:pt>
                <c:pt idx="121">
                  <c:v>0.33</c:v>
                </c:pt>
                <c:pt idx="122">
                  <c:v>0.81</c:v>
                </c:pt>
                <c:pt idx="123">
                  <c:v>0.23</c:v>
                </c:pt>
                <c:pt idx="124">
                  <c:v>1.0016700000000001</c:v>
                </c:pt>
                <c:pt idx="125">
                  <c:v>0.21</c:v>
                </c:pt>
                <c:pt idx="126">
                  <c:v>0.19</c:v>
                </c:pt>
                <c:pt idx="127">
                  <c:v>1.36</c:v>
                </c:pt>
                <c:pt idx="128">
                  <c:v>1.1000000000000001</c:v>
                </c:pt>
                <c:pt idx="129">
                  <c:v>0.65</c:v>
                </c:pt>
                <c:pt idx="130">
                  <c:v>1.1100000000000001</c:v>
                </c:pt>
                <c:pt idx="131">
                  <c:v>1.38</c:v>
                </c:pt>
                <c:pt idx="132">
                  <c:v>0.38882</c:v>
                </c:pt>
                <c:pt idx="133">
                  <c:v>0.2</c:v>
                </c:pt>
                <c:pt idx="134">
                  <c:v>0.52</c:v>
                </c:pt>
                <c:pt idx="135">
                  <c:v>0.85</c:v>
                </c:pt>
                <c:pt idx="136">
                  <c:v>0.28999999999999998</c:v>
                </c:pt>
                <c:pt idx="137">
                  <c:v>0.14000000000000001</c:v>
                </c:pt>
                <c:pt idx="138">
                  <c:v>1.27</c:v>
                </c:pt>
                <c:pt idx="139">
                  <c:v>0.87</c:v>
                </c:pt>
                <c:pt idx="140">
                  <c:v>0.18</c:v>
                </c:pt>
                <c:pt idx="141">
                  <c:v>0.2</c:v>
                </c:pt>
                <c:pt idx="142">
                  <c:v>0.87</c:v>
                </c:pt>
                <c:pt idx="143">
                  <c:v>0.68527000000000005</c:v>
                </c:pt>
                <c:pt idx="144">
                  <c:v>0.62</c:v>
                </c:pt>
              </c:numCache>
            </c:numRef>
          </c:xVal>
          <c:yVal>
            <c:numRef>
              <c:f>'Clinker 2014'!$AG$2:$AG$147</c:f>
              <c:numCache>
                <c:formatCode>0.00</c:formatCode>
                <c:ptCount val="146"/>
                <c:pt idx="0">
                  <c:v>0.63060000000000005</c:v>
                </c:pt>
                <c:pt idx="1">
                  <c:v>0.59532000000000007</c:v>
                </c:pt>
                <c:pt idx="2">
                  <c:v>0</c:v>
                </c:pt>
                <c:pt idx="3">
                  <c:v>0.54770000000000008</c:v>
                </c:pt>
                <c:pt idx="4">
                  <c:v>0.55086000000000002</c:v>
                </c:pt>
                <c:pt idx="5">
                  <c:v>0.66376000000000002</c:v>
                </c:pt>
                <c:pt idx="6">
                  <c:v>0.21803400000000001</c:v>
                </c:pt>
                <c:pt idx="7">
                  <c:v>0.76350000000000007</c:v>
                </c:pt>
                <c:pt idx="8">
                  <c:v>0.61692000000000002</c:v>
                </c:pt>
                <c:pt idx="9">
                  <c:v>0.61552357999999996</c:v>
                </c:pt>
                <c:pt idx="10">
                  <c:v>0.51848000000000005</c:v>
                </c:pt>
                <c:pt idx="11">
                  <c:v>0.44346000000000002</c:v>
                </c:pt>
                <c:pt idx="12">
                  <c:v>0.67427999999999999</c:v>
                </c:pt>
                <c:pt idx="13">
                  <c:v>0.63733616000000004</c:v>
                </c:pt>
                <c:pt idx="14">
                  <c:v>0.43688000000000005</c:v>
                </c:pt>
                <c:pt idx="15">
                  <c:v>0.70540986000000006</c:v>
                </c:pt>
                <c:pt idx="16">
                  <c:v>0.48372000000000004</c:v>
                </c:pt>
                <c:pt idx="17">
                  <c:v>0.6314653400000001</c:v>
                </c:pt>
                <c:pt idx="18">
                  <c:v>0.44365631999999999</c:v>
                </c:pt>
                <c:pt idx="19">
                  <c:v>0.51584000000000008</c:v>
                </c:pt>
                <c:pt idx="20">
                  <c:v>0.54661999999999999</c:v>
                </c:pt>
                <c:pt idx="21">
                  <c:v>0.7077</c:v>
                </c:pt>
                <c:pt idx="22">
                  <c:v>0.54978000000000005</c:v>
                </c:pt>
                <c:pt idx="23">
                  <c:v>0.53635999999999995</c:v>
                </c:pt>
                <c:pt idx="24">
                  <c:v>1.04376</c:v>
                </c:pt>
                <c:pt idx="25">
                  <c:v>0.78982000000000008</c:v>
                </c:pt>
                <c:pt idx="26">
                  <c:v>0.54635999999999996</c:v>
                </c:pt>
                <c:pt idx="27">
                  <c:v>0.28476000000000001</c:v>
                </c:pt>
                <c:pt idx="28">
                  <c:v>0.79524521999999997</c:v>
                </c:pt>
                <c:pt idx="29">
                  <c:v>0.49895982000000005</c:v>
                </c:pt>
                <c:pt idx="30">
                  <c:v>0.87505999999999995</c:v>
                </c:pt>
                <c:pt idx="31">
                  <c:v>0.80662000000000011</c:v>
                </c:pt>
                <c:pt idx="32">
                  <c:v>0.42320000000000002</c:v>
                </c:pt>
                <c:pt idx="33">
                  <c:v>0.50294000000000005</c:v>
                </c:pt>
                <c:pt idx="34">
                  <c:v>0.62480000000000002</c:v>
                </c:pt>
                <c:pt idx="35">
                  <c:v>0.86327999999999994</c:v>
                </c:pt>
                <c:pt idx="36">
                  <c:v>0.48019762000000005</c:v>
                </c:pt>
                <c:pt idx="37">
                  <c:v>0.69903999999999999</c:v>
                </c:pt>
                <c:pt idx="38">
                  <c:v>0.53978000000000004</c:v>
                </c:pt>
                <c:pt idx="39">
                  <c:v>0.45252917999999998</c:v>
                </c:pt>
                <c:pt idx="40">
                  <c:v>0.73536000000000001</c:v>
                </c:pt>
                <c:pt idx="41">
                  <c:v>0.76692000000000005</c:v>
                </c:pt>
                <c:pt idx="42">
                  <c:v>0.48005419999999999</c:v>
                </c:pt>
                <c:pt idx="43">
                  <c:v>0.14186000000000001</c:v>
                </c:pt>
                <c:pt idx="44">
                  <c:v>0.85821999999999998</c:v>
                </c:pt>
                <c:pt idx="45">
                  <c:v>0.65267999999999993</c:v>
                </c:pt>
                <c:pt idx="46">
                  <c:v>0.82661999999999991</c:v>
                </c:pt>
                <c:pt idx="47">
                  <c:v>1.12822</c:v>
                </c:pt>
                <c:pt idx="48">
                  <c:v>0.87048367999999998</c:v>
                </c:pt>
                <c:pt idx="49">
                  <c:v>0.52978000000000003</c:v>
                </c:pt>
                <c:pt idx="50">
                  <c:v>1.1151400000000002</c:v>
                </c:pt>
                <c:pt idx="51">
                  <c:v>1.0985600000000002</c:v>
                </c:pt>
                <c:pt idx="52">
                  <c:v>0.6835</c:v>
                </c:pt>
                <c:pt idx="53">
                  <c:v>0.67271999999999998</c:v>
                </c:pt>
                <c:pt idx="54">
                  <c:v>0.86643999999999999</c:v>
                </c:pt>
                <c:pt idx="55">
                  <c:v>0.99324000000000001</c:v>
                </c:pt>
                <c:pt idx="56">
                  <c:v>0.41224330000000009</c:v>
                </c:pt>
                <c:pt idx="57">
                  <c:v>0.58848</c:v>
                </c:pt>
                <c:pt idx="58">
                  <c:v>0.85532000000000008</c:v>
                </c:pt>
                <c:pt idx="59">
                  <c:v>0.58956000000000008</c:v>
                </c:pt>
                <c:pt idx="60">
                  <c:v>0.61086000000000007</c:v>
                </c:pt>
                <c:pt idx="61">
                  <c:v>0.58454000000000006</c:v>
                </c:pt>
                <c:pt idx="62">
                  <c:v>0.93033999999999994</c:v>
                </c:pt>
                <c:pt idx="63">
                  <c:v>0.56036320000000006</c:v>
                </c:pt>
                <c:pt idx="64">
                  <c:v>0.55376000000000003</c:v>
                </c:pt>
                <c:pt idx="65">
                  <c:v>0.76951999999999998</c:v>
                </c:pt>
                <c:pt idx="66">
                  <c:v>0.61848000000000003</c:v>
                </c:pt>
                <c:pt idx="67">
                  <c:v>0.55822000000000005</c:v>
                </c:pt>
                <c:pt idx="68">
                  <c:v>0.36030000000000001</c:v>
                </c:pt>
                <c:pt idx="69">
                  <c:v>0.65254142000000015</c:v>
                </c:pt>
                <c:pt idx="70">
                  <c:v>0.81167999999999996</c:v>
                </c:pt>
                <c:pt idx="71">
                  <c:v>0.56059999999999999</c:v>
                </c:pt>
                <c:pt idx="72">
                  <c:v>0.61008000000000007</c:v>
                </c:pt>
                <c:pt idx="73">
                  <c:v>0.69903999999999999</c:v>
                </c:pt>
                <c:pt idx="74">
                  <c:v>0.83021640000000008</c:v>
                </c:pt>
                <c:pt idx="75">
                  <c:v>0.56874000000000002</c:v>
                </c:pt>
                <c:pt idx="76">
                  <c:v>0.87986823999999997</c:v>
                </c:pt>
                <c:pt idx="77">
                  <c:v>0.53164</c:v>
                </c:pt>
                <c:pt idx="78">
                  <c:v>0.77506110000000006</c:v>
                </c:pt>
                <c:pt idx="79">
                  <c:v>0.78245999999999993</c:v>
                </c:pt>
                <c:pt idx="80">
                  <c:v>0.44770000000000004</c:v>
                </c:pt>
                <c:pt idx="81">
                  <c:v>0.44112000000000007</c:v>
                </c:pt>
                <c:pt idx="82">
                  <c:v>0.62060000000000004</c:v>
                </c:pt>
                <c:pt idx="83">
                  <c:v>0.62640000000000007</c:v>
                </c:pt>
                <c:pt idx="84">
                  <c:v>0.52424000000000004</c:v>
                </c:pt>
                <c:pt idx="85">
                  <c:v>0.57821999999999996</c:v>
                </c:pt>
                <c:pt idx="86">
                  <c:v>0.61583999999999994</c:v>
                </c:pt>
                <c:pt idx="87">
                  <c:v>1.0819800000000002</c:v>
                </c:pt>
                <c:pt idx="88">
                  <c:v>0.50858398000000005</c:v>
                </c:pt>
                <c:pt idx="89">
                  <c:v>0.41661999999999999</c:v>
                </c:pt>
                <c:pt idx="90">
                  <c:v>0.59744000000000008</c:v>
                </c:pt>
                <c:pt idx="91">
                  <c:v>0.98536000000000001</c:v>
                </c:pt>
                <c:pt idx="92">
                  <c:v>0.99665999999999999</c:v>
                </c:pt>
                <c:pt idx="93">
                  <c:v>1.08752</c:v>
                </c:pt>
                <c:pt idx="94">
                  <c:v>0.82245999999999997</c:v>
                </c:pt>
                <c:pt idx="95">
                  <c:v>0.40294000000000002</c:v>
                </c:pt>
                <c:pt idx="96">
                  <c:v>0.95146000000000019</c:v>
                </c:pt>
                <c:pt idx="97">
                  <c:v>0.68691999999999998</c:v>
                </c:pt>
                <c:pt idx="98">
                  <c:v>0.61428000000000005</c:v>
                </c:pt>
                <c:pt idx="99">
                  <c:v>0.73008000000000006</c:v>
                </c:pt>
                <c:pt idx="100">
                  <c:v>1.0206</c:v>
                </c:pt>
                <c:pt idx="101">
                  <c:v>0.68428</c:v>
                </c:pt>
                <c:pt idx="102">
                  <c:v>1.1716800000000001</c:v>
                </c:pt>
                <c:pt idx="103">
                  <c:v>0.67662</c:v>
                </c:pt>
                <c:pt idx="104">
                  <c:v>1.04878</c:v>
                </c:pt>
                <c:pt idx="105">
                  <c:v>0.44848000000000005</c:v>
                </c:pt>
                <c:pt idx="106">
                  <c:v>0.66320000000000001</c:v>
                </c:pt>
                <c:pt idx="107">
                  <c:v>0.63342703999999994</c:v>
                </c:pt>
                <c:pt idx="108">
                  <c:v>0.63008000000000008</c:v>
                </c:pt>
                <c:pt idx="109">
                  <c:v>0.82878000000000007</c:v>
                </c:pt>
                <c:pt idx="110">
                  <c:v>0.83878000000000008</c:v>
                </c:pt>
                <c:pt idx="111">
                  <c:v>0.64613999999999994</c:v>
                </c:pt>
                <c:pt idx="112">
                  <c:v>0.73665999999999998</c:v>
                </c:pt>
                <c:pt idx="113">
                  <c:v>0.64588000000000001</c:v>
                </c:pt>
                <c:pt idx="114">
                  <c:v>0.84613999999999989</c:v>
                </c:pt>
                <c:pt idx="115">
                  <c:v>0.62925999999999993</c:v>
                </c:pt>
                <c:pt idx="116">
                  <c:v>0.74536000000000002</c:v>
                </c:pt>
                <c:pt idx="117">
                  <c:v>0.499</c:v>
                </c:pt>
                <c:pt idx="118">
                  <c:v>0.45056000000000002</c:v>
                </c:pt>
                <c:pt idx="119">
                  <c:v>0.74453999999999998</c:v>
                </c:pt>
                <c:pt idx="120">
                  <c:v>0.34372000000000003</c:v>
                </c:pt>
                <c:pt idx="121">
                  <c:v>1.6456200000000001</c:v>
                </c:pt>
                <c:pt idx="122">
                  <c:v>0.50744000000000011</c:v>
                </c:pt>
                <c:pt idx="123">
                  <c:v>0.53029999999999999</c:v>
                </c:pt>
                <c:pt idx="124">
                  <c:v>0.88719495999999998</c:v>
                </c:pt>
                <c:pt idx="125">
                  <c:v>3.9480000000000001E-2</c:v>
                </c:pt>
                <c:pt idx="126">
                  <c:v>0.26107999999999998</c:v>
                </c:pt>
                <c:pt idx="127">
                  <c:v>0.63008000000000008</c:v>
                </c:pt>
                <c:pt idx="128">
                  <c:v>0.57506000000000002</c:v>
                </c:pt>
                <c:pt idx="129">
                  <c:v>0.50951999999999997</c:v>
                </c:pt>
                <c:pt idx="130">
                  <c:v>0.94696000000000002</c:v>
                </c:pt>
                <c:pt idx="131">
                  <c:v>0.58401999999999998</c:v>
                </c:pt>
                <c:pt idx="132">
                  <c:v>1.71893278</c:v>
                </c:pt>
                <c:pt idx="133">
                  <c:v>7.6580000000000009E-2</c:v>
                </c:pt>
                <c:pt idx="134">
                  <c:v>0.72955999999999999</c:v>
                </c:pt>
                <c:pt idx="135">
                  <c:v>1.26986</c:v>
                </c:pt>
                <c:pt idx="136">
                  <c:v>0.38869999999999999</c:v>
                </c:pt>
                <c:pt idx="137">
                  <c:v>0.97038000000000013</c:v>
                </c:pt>
                <c:pt idx="138">
                  <c:v>0.57740000000000002</c:v>
                </c:pt>
                <c:pt idx="139">
                  <c:v>0.47610000000000002</c:v>
                </c:pt>
                <c:pt idx="140">
                  <c:v>0.97038000000000013</c:v>
                </c:pt>
                <c:pt idx="141">
                  <c:v>0.98353999999999997</c:v>
                </c:pt>
                <c:pt idx="142">
                  <c:v>0.52454000000000001</c:v>
                </c:pt>
                <c:pt idx="143">
                  <c:v>0.16408507999999999</c:v>
                </c:pt>
                <c:pt idx="144">
                  <c:v>0.95146000000000019</c:v>
                </c:pt>
                <c:pt idx="145">
                  <c:v>0</c:v>
                </c:pt>
              </c:numCache>
            </c:numRef>
          </c:yVal>
          <c:smooth val="0"/>
        </c:ser>
        <c:ser>
          <c:idx val="1"/>
          <c:order val="1"/>
          <c:tx>
            <c:v>line</c:v>
          </c:tx>
          <c:spPr>
            <a:ln w="19050">
              <a:solidFill>
                <a:srgbClr val="FF0000"/>
              </a:solidFill>
              <a:prstDash val="sysDash"/>
            </a:ln>
          </c:spPr>
          <c:marker>
            <c:symbol val="none"/>
          </c:marker>
          <c:xVal>
            <c:numRef>
              <c:f>charts!$P$55:$Q$55</c:f>
              <c:numCache>
                <c:formatCode>General</c:formatCode>
                <c:ptCount val="2"/>
                <c:pt idx="0">
                  <c:v>0</c:v>
                </c:pt>
                <c:pt idx="1">
                  <c:v>2.5</c:v>
                </c:pt>
              </c:numCache>
            </c:numRef>
          </c:xVal>
          <c:yVal>
            <c:numRef>
              <c:f>charts!$P$56:$Q$56</c:f>
              <c:numCache>
                <c:formatCode>General</c:formatCode>
                <c:ptCount val="2"/>
                <c:pt idx="0">
                  <c:v>0</c:v>
                </c:pt>
                <c:pt idx="1">
                  <c:v>1.94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535168"/>
        <c:axId val="62537088"/>
      </c:scatterChart>
      <c:valAx>
        <c:axId val="62535168"/>
        <c:scaling>
          <c:orientation val="minMax"/>
          <c:max val="2.5"/>
        </c:scaling>
        <c:delete val="0"/>
        <c:axPos val="b"/>
        <c:minorGridlines>
          <c:spPr>
            <a:ln>
              <a:prstDash val="dash"/>
            </a:ln>
          </c:spPr>
        </c:min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SO3 [%]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de-DE"/>
          </a:p>
        </c:txPr>
        <c:crossAx val="62537088"/>
        <c:crosses val="autoZero"/>
        <c:crossBetween val="midCat"/>
      </c:valAx>
      <c:valAx>
        <c:axId val="62537088"/>
        <c:scaling>
          <c:orientation val="minMax"/>
          <c:max val="2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Na-eq [%]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de-DE"/>
          </a:p>
        </c:txPr>
        <c:crossAx val="6253516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000" b="0" i="0" u="none" strike="noStrike" baseline="0">
          <a:solidFill>
            <a:srgbClr val="000000"/>
          </a:solidFill>
          <a:latin typeface="+mn-lt"/>
          <a:ea typeface="Calibri"/>
          <a:cs typeface="Calibri"/>
        </a:defRPr>
      </a:pPr>
      <a:endParaRPr lang="de-DE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BM-HRM-VRM</a:t>
            </a:r>
            <a:r>
              <a:rPr lang="en-US" baseline="0"/>
              <a:t> max</a:t>
            </a:r>
            <a:endParaRPr lang="en-US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VRM 4020</c:v>
          </c:tx>
          <c:spPr>
            <a:ln w="28575">
              <a:solidFill>
                <a:schemeClr val="accent6"/>
              </a:solidFill>
            </a:ln>
          </c:spPr>
          <c:marker>
            <c:symbol val="none"/>
          </c:marker>
          <c:xVal>
            <c:numRef>
              <c:f>Sheet1!$B$8:$B$81</c:f>
              <c:numCache>
                <c:formatCode>General</c:formatCode>
                <c:ptCount val="74"/>
                <c:pt idx="0">
                  <c:v>1.1400000000000023E-2</c:v>
                </c:pt>
                <c:pt idx="1">
                  <c:v>1.2900000000000003E-2</c:v>
                </c:pt>
                <c:pt idx="2">
                  <c:v>1.4700000000000001E-2</c:v>
                </c:pt>
                <c:pt idx="3">
                  <c:v>1.6700000000000027E-2</c:v>
                </c:pt>
                <c:pt idx="4">
                  <c:v>1.8900000000000028E-2</c:v>
                </c:pt>
                <c:pt idx="5">
                  <c:v>2.1500000000000002E-2</c:v>
                </c:pt>
                <c:pt idx="6">
                  <c:v>2.4400000000000002E-2</c:v>
                </c:pt>
                <c:pt idx="7">
                  <c:v>2.780000000000004E-2</c:v>
                </c:pt>
                <c:pt idx="8">
                  <c:v>3.15E-2</c:v>
                </c:pt>
                <c:pt idx="9">
                  <c:v>3.5799999999999998E-2</c:v>
                </c:pt>
                <c:pt idx="10">
                  <c:v>4.0700000000000014E-2</c:v>
                </c:pt>
                <c:pt idx="11">
                  <c:v>4.6300000000000001E-2</c:v>
                </c:pt>
                <c:pt idx="12">
                  <c:v>5.2600000000000001E-2</c:v>
                </c:pt>
                <c:pt idx="13">
                  <c:v>5.97000000000001E-2</c:v>
                </c:pt>
                <c:pt idx="14">
                  <c:v>6.7900000000000002E-2</c:v>
                </c:pt>
                <c:pt idx="15">
                  <c:v>7.7100000000000002E-2</c:v>
                </c:pt>
                <c:pt idx="16">
                  <c:v>8.7600000000000025E-2</c:v>
                </c:pt>
                <c:pt idx="17">
                  <c:v>9.9500000000000186E-2</c:v>
                </c:pt>
                <c:pt idx="18">
                  <c:v>0.113</c:v>
                </c:pt>
                <c:pt idx="19">
                  <c:v>0.128</c:v>
                </c:pt>
                <c:pt idx="20">
                  <c:v>0.14600000000000021</c:v>
                </c:pt>
                <c:pt idx="21">
                  <c:v>0.16600000000000001</c:v>
                </c:pt>
                <c:pt idx="22">
                  <c:v>0.18800000000000025</c:v>
                </c:pt>
                <c:pt idx="23">
                  <c:v>0.21400000000000022</c:v>
                </c:pt>
                <c:pt idx="24">
                  <c:v>0.24300000000000022</c:v>
                </c:pt>
                <c:pt idx="25">
                  <c:v>0.27600000000000002</c:v>
                </c:pt>
                <c:pt idx="26">
                  <c:v>0.31400000000000045</c:v>
                </c:pt>
                <c:pt idx="27">
                  <c:v>0.35700000000000032</c:v>
                </c:pt>
                <c:pt idx="28">
                  <c:v>0.40500000000000008</c:v>
                </c:pt>
                <c:pt idx="29">
                  <c:v>0.46</c:v>
                </c:pt>
                <c:pt idx="30">
                  <c:v>0.52300000000000002</c:v>
                </c:pt>
                <c:pt idx="31">
                  <c:v>0.59399999999999997</c:v>
                </c:pt>
                <c:pt idx="32">
                  <c:v>0.67500000000000115</c:v>
                </c:pt>
                <c:pt idx="33">
                  <c:v>0.76700000000000101</c:v>
                </c:pt>
                <c:pt idx="34">
                  <c:v>0.87200000000000089</c:v>
                </c:pt>
                <c:pt idx="35">
                  <c:v>0.99099999999999999</c:v>
                </c:pt>
                <c:pt idx="36">
                  <c:v>1.1299999999999979</c:v>
                </c:pt>
                <c:pt idx="37">
                  <c:v>1.28</c:v>
                </c:pt>
                <c:pt idx="38">
                  <c:v>1.45</c:v>
                </c:pt>
                <c:pt idx="39">
                  <c:v>1.6500000000000001</c:v>
                </c:pt>
                <c:pt idx="40">
                  <c:v>1.8800000000000001</c:v>
                </c:pt>
                <c:pt idx="41">
                  <c:v>2.13</c:v>
                </c:pt>
                <c:pt idx="42">
                  <c:v>2.42</c:v>
                </c:pt>
                <c:pt idx="43">
                  <c:v>2.75</c:v>
                </c:pt>
                <c:pt idx="44">
                  <c:v>3.12</c:v>
                </c:pt>
                <c:pt idx="45">
                  <c:v>3.55</c:v>
                </c:pt>
                <c:pt idx="46">
                  <c:v>4.03</c:v>
                </c:pt>
                <c:pt idx="47">
                  <c:v>4.58</c:v>
                </c:pt>
                <c:pt idx="48">
                  <c:v>5.21</c:v>
                </c:pt>
                <c:pt idx="49">
                  <c:v>5.92</c:v>
                </c:pt>
                <c:pt idx="50">
                  <c:v>6.72</c:v>
                </c:pt>
                <c:pt idx="51">
                  <c:v>7.64</c:v>
                </c:pt>
                <c:pt idx="52">
                  <c:v>8.68</c:v>
                </c:pt>
                <c:pt idx="53">
                  <c:v>9.8600000000000048</c:v>
                </c:pt>
                <c:pt idx="54">
                  <c:v>11.2</c:v>
                </c:pt>
                <c:pt idx="55">
                  <c:v>12.7</c:v>
                </c:pt>
                <c:pt idx="56">
                  <c:v>14.5</c:v>
                </c:pt>
                <c:pt idx="57">
                  <c:v>16.399999999999999</c:v>
                </c:pt>
                <c:pt idx="58">
                  <c:v>18.7</c:v>
                </c:pt>
                <c:pt idx="59">
                  <c:v>21.2</c:v>
                </c:pt>
                <c:pt idx="60">
                  <c:v>24.1</c:v>
                </c:pt>
                <c:pt idx="61">
                  <c:v>27.4</c:v>
                </c:pt>
                <c:pt idx="62">
                  <c:v>31.1</c:v>
                </c:pt>
                <c:pt idx="63">
                  <c:v>35.300000000000004</c:v>
                </c:pt>
                <c:pt idx="64">
                  <c:v>40.1</c:v>
                </c:pt>
                <c:pt idx="65">
                  <c:v>45.6</c:v>
                </c:pt>
                <c:pt idx="66">
                  <c:v>51.8</c:v>
                </c:pt>
                <c:pt idx="67">
                  <c:v>58.9</c:v>
                </c:pt>
                <c:pt idx="68">
                  <c:v>66.900000000000006</c:v>
                </c:pt>
                <c:pt idx="69">
                  <c:v>76</c:v>
                </c:pt>
                <c:pt idx="70">
                  <c:v>86.4</c:v>
                </c:pt>
                <c:pt idx="71">
                  <c:v>98.1</c:v>
                </c:pt>
                <c:pt idx="72">
                  <c:v>111</c:v>
                </c:pt>
                <c:pt idx="73">
                  <c:v>127</c:v>
                </c:pt>
              </c:numCache>
            </c:numRef>
          </c:xVal>
          <c:yVal>
            <c:numRef>
              <c:f>Sheet1!$U$8:$U$81</c:f>
              <c:numCache>
                <c:formatCode>General</c:formatCode>
                <c:ptCount val="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6.9999999999993331E-2</c:v>
                </c:pt>
                <c:pt idx="20">
                  <c:v>0.15000000000000571</c:v>
                </c:pt>
                <c:pt idx="21">
                  <c:v>0.21000000000000796</c:v>
                </c:pt>
                <c:pt idx="22">
                  <c:v>0.28999999999999287</c:v>
                </c:pt>
                <c:pt idx="23">
                  <c:v>0.34999999999999504</c:v>
                </c:pt>
                <c:pt idx="24">
                  <c:v>0.4100000000000108</c:v>
                </c:pt>
                <c:pt idx="25">
                  <c:v>0.47999999999999055</c:v>
                </c:pt>
                <c:pt idx="26">
                  <c:v>0.54000000000000625</c:v>
                </c:pt>
                <c:pt idx="27">
                  <c:v>0.59000000000000341</c:v>
                </c:pt>
                <c:pt idx="28">
                  <c:v>0.64999999999999258</c:v>
                </c:pt>
                <c:pt idx="29">
                  <c:v>0.69000000000001194</c:v>
                </c:pt>
                <c:pt idx="30">
                  <c:v>0.72999999999999066</c:v>
                </c:pt>
                <c:pt idx="31">
                  <c:v>0.78000000000000114</c:v>
                </c:pt>
                <c:pt idx="32">
                  <c:v>0.81000000000000261</c:v>
                </c:pt>
                <c:pt idx="33">
                  <c:v>0.85999999999999965</c:v>
                </c:pt>
                <c:pt idx="34">
                  <c:v>0.89000000000000068</c:v>
                </c:pt>
                <c:pt idx="35">
                  <c:v>0.93999999999999773</c:v>
                </c:pt>
                <c:pt idx="36">
                  <c:v>0.99000000000000909</c:v>
                </c:pt>
                <c:pt idx="37">
                  <c:v>1.0599999999999856</c:v>
                </c:pt>
                <c:pt idx="38">
                  <c:v>1.1400000000000021</c:v>
                </c:pt>
                <c:pt idx="39">
                  <c:v>1.25</c:v>
                </c:pt>
                <c:pt idx="40">
                  <c:v>1.3900000000000021</c:v>
                </c:pt>
                <c:pt idx="41">
                  <c:v>1.5600000000000023</c:v>
                </c:pt>
                <c:pt idx="42">
                  <c:v>1.7600000000000051</c:v>
                </c:pt>
                <c:pt idx="43">
                  <c:v>1.9899999999999938</c:v>
                </c:pt>
                <c:pt idx="44">
                  <c:v>2.230000000000004</c:v>
                </c:pt>
                <c:pt idx="45">
                  <c:v>2.4699999999999989</c:v>
                </c:pt>
                <c:pt idx="46">
                  <c:v>2.6799999999999926</c:v>
                </c:pt>
                <c:pt idx="47">
                  <c:v>2.8800000000000097</c:v>
                </c:pt>
                <c:pt idx="48">
                  <c:v>3.0300000000000007</c:v>
                </c:pt>
                <c:pt idx="49">
                  <c:v>3.1499999999999986</c:v>
                </c:pt>
                <c:pt idx="50">
                  <c:v>3.2699999999999982</c:v>
                </c:pt>
                <c:pt idx="51">
                  <c:v>3.3800000000000026</c:v>
                </c:pt>
                <c:pt idx="52">
                  <c:v>3.4799999999999969</c:v>
                </c:pt>
                <c:pt idx="53">
                  <c:v>3.6000000000000014</c:v>
                </c:pt>
                <c:pt idx="54">
                  <c:v>3.7400000000000042</c:v>
                </c:pt>
                <c:pt idx="55">
                  <c:v>3.8999999999999977</c:v>
                </c:pt>
                <c:pt idx="56">
                  <c:v>4.0899999999999963</c:v>
                </c:pt>
                <c:pt idx="57">
                  <c:v>4.2600000000000051</c:v>
                </c:pt>
                <c:pt idx="58">
                  <c:v>4.4199999999999982</c:v>
                </c:pt>
                <c:pt idx="59">
                  <c:v>4.5100000000000016</c:v>
                </c:pt>
                <c:pt idx="60">
                  <c:v>4.4800000000000004</c:v>
                </c:pt>
                <c:pt idx="61">
                  <c:v>4.3000000000000007</c:v>
                </c:pt>
                <c:pt idx="62">
                  <c:v>3.9499999999999997</c:v>
                </c:pt>
                <c:pt idx="63">
                  <c:v>3.4399999999999977</c:v>
                </c:pt>
                <c:pt idx="64">
                  <c:v>2.8200000000000003</c:v>
                </c:pt>
                <c:pt idx="65">
                  <c:v>2.13</c:v>
                </c:pt>
                <c:pt idx="66">
                  <c:v>1.48</c:v>
                </c:pt>
                <c:pt idx="67">
                  <c:v>0.92999999999999994</c:v>
                </c:pt>
                <c:pt idx="68">
                  <c:v>0.51</c:v>
                </c:pt>
                <c:pt idx="69">
                  <c:v>0.22000000000000003</c:v>
                </c:pt>
                <c:pt idx="70">
                  <c:v>7.0000000000000021E-2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v>HRM 4380</c:v>
          </c:tx>
          <c:spPr>
            <a:ln w="28575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Sheet1!$B$8:$B$81</c:f>
              <c:numCache>
                <c:formatCode>General</c:formatCode>
                <c:ptCount val="74"/>
                <c:pt idx="0">
                  <c:v>1.1400000000000023E-2</c:v>
                </c:pt>
                <c:pt idx="1">
                  <c:v>1.2900000000000003E-2</c:v>
                </c:pt>
                <c:pt idx="2">
                  <c:v>1.4700000000000001E-2</c:v>
                </c:pt>
                <c:pt idx="3">
                  <c:v>1.6700000000000027E-2</c:v>
                </c:pt>
                <c:pt idx="4">
                  <c:v>1.8900000000000028E-2</c:v>
                </c:pt>
                <c:pt idx="5">
                  <c:v>2.1500000000000002E-2</c:v>
                </c:pt>
                <c:pt idx="6">
                  <c:v>2.4400000000000002E-2</c:v>
                </c:pt>
                <c:pt idx="7">
                  <c:v>2.780000000000004E-2</c:v>
                </c:pt>
                <c:pt idx="8">
                  <c:v>3.15E-2</c:v>
                </c:pt>
                <c:pt idx="9">
                  <c:v>3.5799999999999998E-2</c:v>
                </c:pt>
                <c:pt idx="10">
                  <c:v>4.0700000000000014E-2</c:v>
                </c:pt>
                <c:pt idx="11">
                  <c:v>4.6300000000000001E-2</c:v>
                </c:pt>
                <c:pt idx="12">
                  <c:v>5.2600000000000001E-2</c:v>
                </c:pt>
                <c:pt idx="13">
                  <c:v>5.97000000000001E-2</c:v>
                </c:pt>
                <c:pt idx="14">
                  <c:v>6.7900000000000002E-2</c:v>
                </c:pt>
                <c:pt idx="15">
                  <c:v>7.7100000000000002E-2</c:v>
                </c:pt>
                <c:pt idx="16">
                  <c:v>8.7600000000000025E-2</c:v>
                </c:pt>
                <c:pt idx="17">
                  <c:v>9.9500000000000186E-2</c:v>
                </c:pt>
                <c:pt idx="18">
                  <c:v>0.113</c:v>
                </c:pt>
                <c:pt idx="19">
                  <c:v>0.128</c:v>
                </c:pt>
                <c:pt idx="20">
                  <c:v>0.14600000000000021</c:v>
                </c:pt>
                <c:pt idx="21">
                  <c:v>0.16600000000000001</c:v>
                </c:pt>
                <c:pt idx="22">
                  <c:v>0.18800000000000025</c:v>
                </c:pt>
                <c:pt idx="23">
                  <c:v>0.21400000000000022</c:v>
                </c:pt>
                <c:pt idx="24">
                  <c:v>0.24300000000000022</c:v>
                </c:pt>
                <c:pt idx="25">
                  <c:v>0.27600000000000002</c:v>
                </c:pt>
                <c:pt idx="26">
                  <c:v>0.31400000000000045</c:v>
                </c:pt>
                <c:pt idx="27">
                  <c:v>0.35700000000000032</c:v>
                </c:pt>
                <c:pt idx="28">
                  <c:v>0.40500000000000008</c:v>
                </c:pt>
                <c:pt idx="29">
                  <c:v>0.46</c:v>
                </c:pt>
                <c:pt idx="30">
                  <c:v>0.52300000000000002</c:v>
                </c:pt>
                <c:pt idx="31">
                  <c:v>0.59399999999999997</c:v>
                </c:pt>
                <c:pt idx="32">
                  <c:v>0.67500000000000115</c:v>
                </c:pt>
                <c:pt idx="33">
                  <c:v>0.76700000000000101</c:v>
                </c:pt>
                <c:pt idx="34">
                  <c:v>0.87200000000000089</c:v>
                </c:pt>
                <c:pt idx="35">
                  <c:v>0.99099999999999999</c:v>
                </c:pt>
                <c:pt idx="36">
                  <c:v>1.1299999999999979</c:v>
                </c:pt>
                <c:pt idx="37">
                  <c:v>1.28</c:v>
                </c:pt>
                <c:pt idx="38">
                  <c:v>1.45</c:v>
                </c:pt>
                <c:pt idx="39">
                  <c:v>1.6500000000000001</c:v>
                </c:pt>
                <c:pt idx="40">
                  <c:v>1.8800000000000001</c:v>
                </c:pt>
                <c:pt idx="41">
                  <c:v>2.13</c:v>
                </c:pt>
                <c:pt idx="42">
                  <c:v>2.42</c:v>
                </c:pt>
                <c:pt idx="43">
                  <c:v>2.75</c:v>
                </c:pt>
                <c:pt idx="44">
                  <c:v>3.12</c:v>
                </c:pt>
                <c:pt idx="45">
                  <c:v>3.55</c:v>
                </c:pt>
                <c:pt idx="46">
                  <c:v>4.03</c:v>
                </c:pt>
                <c:pt idx="47">
                  <c:v>4.58</c:v>
                </c:pt>
                <c:pt idx="48">
                  <c:v>5.21</c:v>
                </c:pt>
                <c:pt idx="49">
                  <c:v>5.92</c:v>
                </c:pt>
                <c:pt idx="50">
                  <c:v>6.72</c:v>
                </c:pt>
                <c:pt idx="51">
                  <c:v>7.64</c:v>
                </c:pt>
                <c:pt idx="52">
                  <c:v>8.68</c:v>
                </c:pt>
                <c:pt idx="53">
                  <c:v>9.8600000000000048</c:v>
                </c:pt>
                <c:pt idx="54">
                  <c:v>11.2</c:v>
                </c:pt>
                <c:pt idx="55">
                  <c:v>12.7</c:v>
                </c:pt>
                <c:pt idx="56">
                  <c:v>14.5</c:v>
                </c:pt>
                <c:pt idx="57">
                  <c:v>16.399999999999999</c:v>
                </c:pt>
                <c:pt idx="58">
                  <c:v>18.7</c:v>
                </c:pt>
                <c:pt idx="59">
                  <c:v>21.2</c:v>
                </c:pt>
                <c:pt idx="60">
                  <c:v>24.1</c:v>
                </c:pt>
                <c:pt idx="61">
                  <c:v>27.4</c:v>
                </c:pt>
                <c:pt idx="62">
                  <c:v>31.1</c:v>
                </c:pt>
                <c:pt idx="63">
                  <c:v>35.300000000000004</c:v>
                </c:pt>
                <c:pt idx="64">
                  <c:v>40.1</c:v>
                </c:pt>
                <c:pt idx="65">
                  <c:v>45.6</c:v>
                </c:pt>
                <c:pt idx="66">
                  <c:v>51.8</c:v>
                </c:pt>
                <c:pt idx="67">
                  <c:v>58.9</c:v>
                </c:pt>
                <c:pt idx="68">
                  <c:v>66.900000000000006</c:v>
                </c:pt>
                <c:pt idx="69">
                  <c:v>76</c:v>
                </c:pt>
                <c:pt idx="70">
                  <c:v>86.4</c:v>
                </c:pt>
                <c:pt idx="71">
                  <c:v>98.1</c:v>
                </c:pt>
                <c:pt idx="72">
                  <c:v>111</c:v>
                </c:pt>
                <c:pt idx="73">
                  <c:v>127</c:v>
                </c:pt>
              </c:numCache>
            </c:numRef>
          </c:xVal>
          <c:yVal>
            <c:numRef>
              <c:f>Sheet1!$R$8:$R$81</c:f>
              <c:numCache>
                <c:formatCode>General</c:formatCode>
                <c:ptCount val="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7.9999999999998475E-2</c:v>
                </c:pt>
                <c:pt idx="20">
                  <c:v>0.15999999999999706</c:v>
                </c:pt>
                <c:pt idx="21">
                  <c:v>0.23000000000000398</c:v>
                </c:pt>
                <c:pt idx="22">
                  <c:v>0.31000000000000238</c:v>
                </c:pt>
                <c:pt idx="23">
                  <c:v>0.37999999999999645</c:v>
                </c:pt>
                <c:pt idx="24">
                  <c:v>0.46000000000000796</c:v>
                </c:pt>
                <c:pt idx="25">
                  <c:v>0.51999999999999602</c:v>
                </c:pt>
                <c:pt idx="26">
                  <c:v>0.59000000000000341</c:v>
                </c:pt>
                <c:pt idx="27">
                  <c:v>0.64999999999999258</c:v>
                </c:pt>
                <c:pt idx="28">
                  <c:v>0.70000000000000284</c:v>
                </c:pt>
                <c:pt idx="29">
                  <c:v>0.76000000000000612</c:v>
                </c:pt>
                <c:pt idx="30">
                  <c:v>0.7999999999999976</c:v>
                </c:pt>
                <c:pt idx="31">
                  <c:v>0.84000000000000363</c:v>
                </c:pt>
                <c:pt idx="32">
                  <c:v>0.87999999999999645</c:v>
                </c:pt>
                <c:pt idx="33">
                  <c:v>0.92000000000000171</c:v>
                </c:pt>
                <c:pt idx="34">
                  <c:v>0.95000000000000284</c:v>
                </c:pt>
                <c:pt idx="35">
                  <c:v>0.97999999999999066</c:v>
                </c:pt>
                <c:pt idx="36">
                  <c:v>1.0300000000000011</c:v>
                </c:pt>
                <c:pt idx="37">
                  <c:v>1.0700000000000081</c:v>
                </c:pt>
                <c:pt idx="38">
                  <c:v>1.1499999999999895</c:v>
                </c:pt>
                <c:pt idx="39">
                  <c:v>1.230000000000004</c:v>
                </c:pt>
                <c:pt idx="40">
                  <c:v>1.3599999999999972</c:v>
                </c:pt>
                <c:pt idx="41">
                  <c:v>1.5199999999999934</c:v>
                </c:pt>
                <c:pt idx="42">
                  <c:v>1.7000000000000028</c:v>
                </c:pt>
                <c:pt idx="43">
                  <c:v>1.9200000000000021</c:v>
                </c:pt>
                <c:pt idx="44">
                  <c:v>2.1500000000000057</c:v>
                </c:pt>
                <c:pt idx="45">
                  <c:v>2.3799999999999937</c:v>
                </c:pt>
                <c:pt idx="46">
                  <c:v>2.5900000000000034</c:v>
                </c:pt>
                <c:pt idx="47">
                  <c:v>2.7999999999999972</c:v>
                </c:pt>
                <c:pt idx="48">
                  <c:v>2.9899999999999949</c:v>
                </c:pt>
                <c:pt idx="49">
                  <c:v>3.1800000000000082</c:v>
                </c:pt>
                <c:pt idx="50">
                  <c:v>3.4099999999999966</c:v>
                </c:pt>
                <c:pt idx="51">
                  <c:v>3.6900000000000048</c:v>
                </c:pt>
                <c:pt idx="52">
                  <c:v>4.029999999999994</c:v>
                </c:pt>
                <c:pt idx="53">
                  <c:v>4.4300000000000104</c:v>
                </c:pt>
                <c:pt idx="54">
                  <c:v>4.8599999999999985</c:v>
                </c:pt>
                <c:pt idx="55">
                  <c:v>5.2799999999999994</c:v>
                </c:pt>
                <c:pt idx="56">
                  <c:v>5.6200000000000045</c:v>
                </c:pt>
                <c:pt idx="57">
                  <c:v>5.7899999999999991</c:v>
                </c:pt>
                <c:pt idx="58">
                  <c:v>5.7399999999999984</c:v>
                </c:pt>
                <c:pt idx="59">
                  <c:v>5.3900000000000006</c:v>
                </c:pt>
                <c:pt idx="60">
                  <c:v>4.75</c:v>
                </c:pt>
                <c:pt idx="61">
                  <c:v>3.8600000000000003</c:v>
                </c:pt>
                <c:pt idx="62">
                  <c:v>2.8299999999999987</c:v>
                </c:pt>
                <c:pt idx="63">
                  <c:v>1.8</c:v>
                </c:pt>
                <c:pt idx="64">
                  <c:v>0.91999999999999993</c:v>
                </c:pt>
                <c:pt idx="65">
                  <c:v>0.32000000000000051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</c:numCache>
            </c:numRef>
          </c:yVal>
          <c:smooth val="1"/>
        </c:ser>
        <c:ser>
          <c:idx val="2"/>
          <c:order val="2"/>
          <c:tx>
            <c:v>BM 4360</c:v>
          </c:tx>
          <c:spPr>
            <a:ln w="28575"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Sheet1!$B$8:$B$81</c:f>
              <c:numCache>
                <c:formatCode>General</c:formatCode>
                <c:ptCount val="74"/>
                <c:pt idx="0">
                  <c:v>1.1400000000000023E-2</c:v>
                </c:pt>
                <c:pt idx="1">
                  <c:v>1.2900000000000003E-2</c:v>
                </c:pt>
                <c:pt idx="2">
                  <c:v>1.4700000000000001E-2</c:v>
                </c:pt>
                <c:pt idx="3">
                  <c:v>1.6700000000000027E-2</c:v>
                </c:pt>
                <c:pt idx="4">
                  <c:v>1.8900000000000028E-2</c:v>
                </c:pt>
                <c:pt idx="5">
                  <c:v>2.1500000000000002E-2</c:v>
                </c:pt>
                <c:pt idx="6">
                  <c:v>2.4400000000000002E-2</c:v>
                </c:pt>
                <c:pt idx="7">
                  <c:v>2.780000000000004E-2</c:v>
                </c:pt>
                <c:pt idx="8">
                  <c:v>3.15E-2</c:v>
                </c:pt>
                <c:pt idx="9">
                  <c:v>3.5799999999999998E-2</c:v>
                </c:pt>
                <c:pt idx="10">
                  <c:v>4.0700000000000014E-2</c:v>
                </c:pt>
                <c:pt idx="11">
                  <c:v>4.6300000000000001E-2</c:v>
                </c:pt>
                <c:pt idx="12">
                  <c:v>5.2600000000000001E-2</c:v>
                </c:pt>
                <c:pt idx="13">
                  <c:v>5.97000000000001E-2</c:v>
                </c:pt>
                <c:pt idx="14">
                  <c:v>6.7900000000000002E-2</c:v>
                </c:pt>
                <c:pt idx="15">
                  <c:v>7.7100000000000002E-2</c:v>
                </c:pt>
                <c:pt idx="16">
                  <c:v>8.7600000000000025E-2</c:v>
                </c:pt>
                <c:pt idx="17">
                  <c:v>9.9500000000000186E-2</c:v>
                </c:pt>
                <c:pt idx="18">
                  <c:v>0.113</c:v>
                </c:pt>
                <c:pt idx="19">
                  <c:v>0.128</c:v>
                </c:pt>
                <c:pt idx="20">
                  <c:v>0.14600000000000021</c:v>
                </c:pt>
                <c:pt idx="21">
                  <c:v>0.16600000000000001</c:v>
                </c:pt>
                <c:pt idx="22">
                  <c:v>0.18800000000000025</c:v>
                </c:pt>
                <c:pt idx="23">
                  <c:v>0.21400000000000022</c:v>
                </c:pt>
                <c:pt idx="24">
                  <c:v>0.24300000000000022</c:v>
                </c:pt>
                <c:pt idx="25">
                  <c:v>0.27600000000000002</c:v>
                </c:pt>
                <c:pt idx="26">
                  <c:v>0.31400000000000045</c:v>
                </c:pt>
                <c:pt idx="27">
                  <c:v>0.35700000000000032</c:v>
                </c:pt>
                <c:pt idx="28">
                  <c:v>0.40500000000000008</c:v>
                </c:pt>
                <c:pt idx="29">
                  <c:v>0.46</c:v>
                </c:pt>
                <c:pt idx="30">
                  <c:v>0.52300000000000002</c:v>
                </c:pt>
                <c:pt idx="31">
                  <c:v>0.59399999999999997</c:v>
                </c:pt>
                <c:pt idx="32">
                  <c:v>0.67500000000000115</c:v>
                </c:pt>
                <c:pt idx="33">
                  <c:v>0.76700000000000101</c:v>
                </c:pt>
                <c:pt idx="34">
                  <c:v>0.87200000000000089</c:v>
                </c:pt>
                <c:pt idx="35">
                  <c:v>0.99099999999999999</c:v>
                </c:pt>
                <c:pt idx="36">
                  <c:v>1.1299999999999979</c:v>
                </c:pt>
                <c:pt idx="37">
                  <c:v>1.28</c:v>
                </c:pt>
                <c:pt idx="38">
                  <c:v>1.45</c:v>
                </c:pt>
                <c:pt idx="39">
                  <c:v>1.6500000000000001</c:v>
                </c:pt>
                <c:pt idx="40">
                  <c:v>1.8800000000000001</c:v>
                </c:pt>
                <c:pt idx="41">
                  <c:v>2.13</c:v>
                </c:pt>
                <c:pt idx="42">
                  <c:v>2.42</c:v>
                </c:pt>
                <c:pt idx="43">
                  <c:v>2.75</c:v>
                </c:pt>
                <c:pt idx="44">
                  <c:v>3.12</c:v>
                </c:pt>
                <c:pt idx="45">
                  <c:v>3.55</c:v>
                </c:pt>
                <c:pt idx="46">
                  <c:v>4.03</c:v>
                </c:pt>
                <c:pt idx="47">
                  <c:v>4.58</c:v>
                </c:pt>
                <c:pt idx="48">
                  <c:v>5.21</c:v>
                </c:pt>
                <c:pt idx="49">
                  <c:v>5.92</c:v>
                </c:pt>
                <c:pt idx="50">
                  <c:v>6.72</c:v>
                </c:pt>
                <c:pt idx="51">
                  <c:v>7.64</c:v>
                </c:pt>
                <c:pt idx="52">
                  <c:v>8.68</c:v>
                </c:pt>
                <c:pt idx="53">
                  <c:v>9.8600000000000048</c:v>
                </c:pt>
                <c:pt idx="54">
                  <c:v>11.2</c:v>
                </c:pt>
                <c:pt idx="55">
                  <c:v>12.7</c:v>
                </c:pt>
                <c:pt idx="56">
                  <c:v>14.5</c:v>
                </c:pt>
                <c:pt idx="57">
                  <c:v>16.399999999999999</c:v>
                </c:pt>
                <c:pt idx="58">
                  <c:v>18.7</c:v>
                </c:pt>
                <c:pt idx="59">
                  <c:v>21.2</c:v>
                </c:pt>
                <c:pt idx="60">
                  <c:v>24.1</c:v>
                </c:pt>
                <c:pt idx="61">
                  <c:v>27.4</c:v>
                </c:pt>
                <c:pt idx="62">
                  <c:v>31.1</c:v>
                </c:pt>
                <c:pt idx="63">
                  <c:v>35.300000000000004</c:v>
                </c:pt>
                <c:pt idx="64">
                  <c:v>40.1</c:v>
                </c:pt>
                <c:pt idx="65">
                  <c:v>45.6</c:v>
                </c:pt>
                <c:pt idx="66">
                  <c:v>51.8</c:v>
                </c:pt>
                <c:pt idx="67">
                  <c:v>58.9</c:v>
                </c:pt>
                <c:pt idx="68">
                  <c:v>66.900000000000006</c:v>
                </c:pt>
                <c:pt idx="69">
                  <c:v>76</c:v>
                </c:pt>
                <c:pt idx="70">
                  <c:v>86.4</c:v>
                </c:pt>
                <c:pt idx="71">
                  <c:v>98.1</c:v>
                </c:pt>
                <c:pt idx="72">
                  <c:v>111</c:v>
                </c:pt>
                <c:pt idx="73">
                  <c:v>127</c:v>
                </c:pt>
              </c:numCache>
            </c:numRef>
          </c:xVal>
          <c:yVal>
            <c:numRef>
              <c:f>Sheet1!$W$8:$W$81</c:f>
              <c:numCache>
                <c:formatCode>General</c:formatCode>
                <c:ptCount val="7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7.9999999999998475E-2</c:v>
                </c:pt>
                <c:pt idx="20">
                  <c:v>0.15999999999999706</c:v>
                </c:pt>
                <c:pt idx="21">
                  <c:v>0.23000000000000398</c:v>
                </c:pt>
                <c:pt idx="22">
                  <c:v>0.32000000000000783</c:v>
                </c:pt>
                <c:pt idx="23">
                  <c:v>0.37999999999999645</c:v>
                </c:pt>
                <c:pt idx="24">
                  <c:v>0.45999999999999436</c:v>
                </c:pt>
                <c:pt idx="25">
                  <c:v>0.53000000000000114</c:v>
                </c:pt>
                <c:pt idx="26">
                  <c:v>0.60000000000000864</c:v>
                </c:pt>
                <c:pt idx="27">
                  <c:v>0.67000000000000282</c:v>
                </c:pt>
                <c:pt idx="28">
                  <c:v>0.71999999999999964</c:v>
                </c:pt>
                <c:pt idx="29">
                  <c:v>0.76999999999999702</c:v>
                </c:pt>
                <c:pt idx="30">
                  <c:v>0.82999999999999863</c:v>
                </c:pt>
                <c:pt idx="31">
                  <c:v>0.87999999999999645</c:v>
                </c:pt>
                <c:pt idx="32">
                  <c:v>0.9100000000000108</c:v>
                </c:pt>
                <c:pt idx="33">
                  <c:v>0.95999999999999375</c:v>
                </c:pt>
                <c:pt idx="34">
                  <c:v>1</c:v>
                </c:pt>
                <c:pt idx="35">
                  <c:v>1.0400000000000063</c:v>
                </c:pt>
                <c:pt idx="36">
                  <c:v>1.0799999999999959</c:v>
                </c:pt>
                <c:pt idx="37">
                  <c:v>1.1400000000000021</c:v>
                </c:pt>
                <c:pt idx="38">
                  <c:v>1.2199999999999955</c:v>
                </c:pt>
                <c:pt idx="39">
                  <c:v>1.319999999999991</c:v>
                </c:pt>
                <c:pt idx="40">
                  <c:v>1.4500000000000028</c:v>
                </c:pt>
                <c:pt idx="41">
                  <c:v>1.6200000000000045</c:v>
                </c:pt>
                <c:pt idx="42">
                  <c:v>1.819999999999991</c:v>
                </c:pt>
                <c:pt idx="43">
                  <c:v>2.0400000000000071</c:v>
                </c:pt>
                <c:pt idx="44">
                  <c:v>2.2800000000000011</c:v>
                </c:pt>
                <c:pt idx="45">
                  <c:v>2.5099999999999909</c:v>
                </c:pt>
                <c:pt idx="46">
                  <c:v>2.710000000000008</c:v>
                </c:pt>
                <c:pt idx="47">
                  <c:v>2.8799999999999937</c:v>
                </c:pt>
                <c:pt idx="48">
                  <c:v>3.0100000000000047</c:v>
                </c:pt>
                <c:pt idx="49">
                  <c:v>3.1299999999999955</c:v>
                </c:pt>
                <c:pt idx="50">
                  <c:v>3.2400000000000042</c:v>
                </c:pt>
                <c:pt idx="51">
                  <c:v>3.3499999999999988</c:v>
                </c:pt>
                <c:pt idx="52">
                  <c:v>3.509999999999998</c:v>
                </c:pt>
                <c:pt idx="53">
                  <c:v>3.6799999999999997</c:v>
                </c:pt>
                <c:pt idx="54">
                  <c:v>3.8999999999999977</c:v>
                </c:pt>
                <c:pt idx="55">
                  <c:v>4.1300000000000026</c:v>
                </c:pt>
                <c:pt idx="56">
                  <c:v>4.3799999999999963</c:v>
                </c:pt>
                <c:pt idx="57">
                  <c:v>4.6199999999999966</c:v>
                </c:pt>
                <c:pt idx="58">
                  <c:v>4.7699999999999996</c:v>
                </c:pt>
                <c:pt idx="59">
                  <c:v>4.8100000000000005</c:v>
                </c:pt>
                <c:pt idx="60">
                  <c:v>4.6699999999999955</c:v>
                </c:pt>
                <c:pt idx="61">
                  <c:v>4.3400000000000016</c:v>
                </c:pt>
                <c:pt idx="62">
                  <c:v>3.7799999999999994</c:v>
                </c:pt>
                <c:pt idx="63">
                  <c:v>3.08</c:v>
                </c:pt>
                <c:pt idx="64">
                  <c:v>2.29</c:v>
                </c:pt>
                <c:pt idx="65">
                  <c:v>1.4900000000000002</c:v>
                </c:pt>
                <c:pt idx="66">
                  <c:v>0.80999999999999994</c:v>
                </c:pt>
                <c:pt idx="67">
                  <c:v>0.33000000000000057</c:v>
                </c:pt>
                <c:pt idx="68">
                  <c:v>7.0000000000000021E-2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669632"/>
        <c:axId val="159690752"/>
      </c:scatterChart>
      <c:valAx>
        <c:axId val="157669632"/>
        <c:scaling>
          <c:logBase val="10"/>
          <c:orientation val="minMax"/>
          <c:max val="200"/>
        </c:scaling>
        <c:delete val="0"/>
        <c:axPos val="b"/>
        <c:majorGridlines/>
        <c:minorGridlines/>
        <c:numFmt formatCode="General" sourceLinked="1"/>
        <c:majorTickMark val="out"/>
        <c:minorTickMark val="none"/>
        <c:tickLblPos val="nextTo"/>
        <c:crossAx val="159690752"/>
        <c:crosses val="autoZero"/>
        <c:crossBetween val="midCat"/>
      </c:valAx>
      <c:valAx>
        <c:axId val="159690752"/>
        <c:scaling>
          <c:orientation val="minMax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57669632"/>
        <c:crossesAt val="1.0000000000000005E-2"/>
        <c:crossBetween val="midCat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0.05738</cdr:x>
      <cdr:y>0.6</cdr:y>
    </cdr:from>
    <cdr:to>
      <cdr:x>0.5047</cdr:x>
      <cdr:y>0.71601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81316" y="3024336"/>
          <a:ext cx="3752216" cy="584775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solidFill>
            <a:schemeClr val="tx1"/>
          </a:solidFill>
        </a:ln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600" dirty="0" smtClean="0">
              <a:latin typeface="Arial" pitchFamily="34" charset="0"/>
              <a:cs typeface="Arial" pitchFamily="34" charset="0"/>
            </a:rPr>
            <a:t>This representation is not fully correct – it is not a line but a histogram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549B029-B634-4578-816B-9563392525FD}" type="datetimeFigureOut">
              <a:rPr lang="de-DE"/>
              <a:pPr>
                <a:defRPr/>
              </a:pPr>
              <a:t>04.05.2016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DC55813-8412-4D6A-A1D4-5F8A52D3A5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017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0EFA81E-A3AA-45BF-841A-C562AAC912F1}" type="datetimeFigureOut">
              <a:rPr lang="de-DE"/>
              <a:pPr>
                <a:defRPr/>
              </a:pPr>
              <a:t>04.05.2016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65445" y="4715153"/>
            <a:ext cx="5066786" cy="466517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8E72917-01FF-48CE-A6D0-644D15CA44A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4882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6213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363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780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 5-6 samples are required to conclude on optimized SO3</a:t>
            </a:r>
          </a:p>
          <a:p>
            <a:r>
              <a:rPr lang="en-US" dirty="0" smtClean="0"/>
              <a:t>Do not do the test when the Silo is empty!!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E72917-01FF-48CE-A6D0-644D15CA44AF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2743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of the time, Gypsum is cheaper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E72917-01FF-48CE-A6D0-644D15CA44AF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721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Adjust adequate free lime (in case </a:t>
            </a:r>
            <a:r>
              <a:rPr lang="en-US" dirty="0" err="1" smtClean="0"/>
              <a:t>CaOf</a:t>
            </a:r>
            <a:r>
              <a:rPr lang="en-US" baseline="0" dirty="0" smtClean="0"/>
              <a:t> level is low)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E72917-01FF-48CE-A6D0-644D15CA44AF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732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Chemical resistance for higher acid concentration (ex: agricultural building)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E72917-01FF-48CE-A6D0-644D15CA44AF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83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.emf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nd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907" y="4196556"/>
            <a:ext cx="1500188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7" name="Picture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7920038" y="5530850"/>
            <a:ext cx="15890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9" y="3700078"/>
            <a:ext cx="8929686" cy="1133078"/>
          </a:xfrm>
        </p:spPr>
        <p:txBody>
          <a:bodyPr anchor="t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4879208"/>
            <a:ext cx="6696805" cy="153812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3429000"/>
          </a:xfrm>
          <a:noFill/>
        </p:spPr>
        <p:txBody>
          <a:bodyPr bIns="540000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er"/>
          <p:cNvSpPr/>
          <p:nvPr userDrawn="1"/>
        </p:nvSpPr>
        <p:spPr bwMode="white">
          <a:xfrm>
            <a:off x="452438" y="1089025"/>
            <a:ext cx="8996362" cy="13017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3AC101-7BD8-4C6A-8412-5846CFC5A0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sihuber1\Downloads\LH_Logo_sRG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97113" y="1690688"/>
            <a:ext cx="53117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35F53-A3C8-4290-8C15-B765146FF8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1692B-1073-4C0F-B61A-CE8890F3859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8313" y="1112838"/>
            <a:ext cx="8948737" cy="84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sp>
        <p:nvSpPr>
          <p:cNvPr id="6" name="Classification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 rtlCol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388" y="1943998"/>
            <a:ext cx="8785225" cy="1052954"/>
          </a:xfrm>
        </p:spPr>
        <p:txBody>
          <a:bodyPr anchor="t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69407-85CB-44E5-B147-700B20025BF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1448780"/>
            <a:ext cx="4321175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B2FB1-F5C8-46ED-A2AD-4587D4F544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60950" y="1448780"/>
            <a:ext cx="4321175" cy="4734053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996FF-D713-4B2B-9D42-24551ACDB3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 preserve="1" userDrawn="1">
  <p:cSld name="Title, 2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9" y="1448780"/>
            <a:ext cx="4320542" cy="473261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4077072"/>
            <a:ext cx="4321175" cy="210567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60950" y="1448780"/>
            <a:ext cx="4321175" cy="2376264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FD05D-63B0-4FC8-BB71-47322E2B1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3875" y="1268413"/>
            <a:ext cx="8858250" cy="4912979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7447F-1D8B-41AA-B063-1302B2321A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E59B0E-521A-4403-B8EA-7891D5EC5A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02DF3-29DD-496A-B447-030D37FD88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23875" y="188913"/>
            <a:ext cx="885825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23875" y="1449388"/>
            <a:ext cx="88582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300" y="6416675"/>
            <a:ext cx="3168650" cy="166688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800" b="1"/>
            </a:lvl1pPr>
          </a:lstStyle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8738" y="6416675"/>
            <a:ext cx="433387" cy="166688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B805DBE-280C-4324-BEF7-A47FBF53F8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Line"/>
          <p:cNvCxnSpPr/>
          <p:nvPr/>
        </p:nvCxnSpPr>
        <p:spPr>
          <a:xfrm>
            <a:off x="523875" y="1160463"/>
            <a:ext cx="8858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assification"/>
          <p:cNvSpPr>
            <a:spLocks/>
          </p:cNvSpPr>
          <p:nvPr>
            <p:custDataLst>
              <p:tags r:id="rId14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14" name="Status" hidden="1"/>
          <p:cNvSpPr txBox="1">
            <a:spLocks/>
          </p:cNvSpPr>
          <p:nvPr>
            <p:custDataLst>
              <p:tags r:id="rId15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1034" name="Picture 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519113" y="6348413"/>
            <a:ext cx="11049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63" r:id="rId10"/>
    <p:sldLayoutId id="2147483664" r:id="rId11"/>
    <p:sldLayoutId id="2147483653" r:id="rId12"/>
  </p:sldLayoutIdLst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0975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69863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slideLayout" Target="../slideLayouts/slideLayout9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>
          <a:xfrm>
            <a:off x="452438" y="3700463"/>
            <a:ext cx="8929687" cy="1133475"/>
          </a:xfrm>
        </p:spPr>
        <p:txBody>
          <a:bodyPr/>
          <a:lstStyle/>
          <a:p>
            <a:pPr eaLnBrk="1" hangingPunct="1"/>
            <a:r>
              <a:rPr lang="en-US" smtClean="0"/>
              <a:t>Product Optimization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452438" y="4879975"/>
            <a:ext cx="6696075" cy="1536700"/>
          </a:xfrm>
        </p:spPr>
        <p:txBody>
          <a:bodyPr/>
          <a:lstStyle/>
          <a:p>
            <a:pPr eaLnBrk="1" hangingPunct="1"/>
            <a:r>
              <a:rPr lang="en-US" smtClean="0"/>
              <a:t>PPE Course</a:t>
            </a:r>
          </a:p>
        </p:txBody>
      </p:sp>
      <p:sp>
        <p:nvSpPr>
          <p:cNvPr id="16387" name="Picture Placeholder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6388" name="TitleImage"/>
          <p:cNvPicPr>
            <a:picLocks noChangeAspect="1" noChangeArrowheads="1"/>
          </p:cNvPicPr>
          <p:nvPr/>
        </p:nvPicPr>
        <p:blipFill>
          <a:blip r:embed="rId2"/>
          <a:srcRect t="17" b="17"/>
          <a:stretch>
            <a:fillRect/>
          </a:stretch>
        </p:blipFill>
        <p:spPr bwMode="auto">
          <a:xfrm>
            <a:off x="0" y="0"/>
            <a:ext cx="9906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F2C17DDF-8839-4ACB-8ADA-9453473B9F46}" type="slidenum">
              <a:rPr lang="en-US" sz="800">
                <a:latin typeface="+mn-lt"/>
              </a:rPr>
              <a:pPr algn="r">
                <a:defRPr/>
              </a:pPr>
              <a:t>10</a:t>
            </a:fld>
            <a:endParaRPr lang="en-US" sz="800">
              <a:latin typeface="+mn-lt"/>
            </a:endParaRPr>
          </a:p>
        </p:txBody>
      </p:sp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546100" y="301625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Pre-requisite for the product optimization is a clear definition of the product portfolio and quality </a:t>
            </a:r>
            <a:r>
              <a:rPr lang="en-US" sz="2400" b="1" dirty="0" smtClean="0"/>
              <a:t>requirements</a:t>
            </a:r>
            <a:endParaRPr lang="en-US" sz="2400" b="1" dirty="0"/>
          </a:p>
        </p:txBody>
      </p:sp>
      <p:grpSp>
        <p:nvGrpSpPr>
          <p:cNvPr id="37891" name="Group 15"/>
          <p:cNvGrpSpPr>
            <a:grpSpLocks/>
          </p:cNvGrpSpPr>
          <p:nvPr/>
        </p:nvGrpSpPr>
        <p:grpSpPr bwMode="auto">
          <a:xfrm>
            <a:off x="846138" y="1241425"/>
            <a:ext cx="7923212" cy="5153025"/>
            <a:chOff x="533" y="728"/>
            <a:chExt cx="5116" cy="3331"/>
          </a:xfrm>
        </p:grpSpPr>
        <p:sp>
          <p:nvSpPr>
            <p:cNvPr id="37892" name="Text Box 4"/>
            <p:cNvSpPr txBox="1">
              <a:spLocks noChangeArrowheads="1"/>
            </p:cNvSpPr>
            <p:nvPr/>
          </p:nvSpPr>
          <p:spPr bwMode="auto">
            <a:xfrm>
              <a:off x="2247" y="1219"/>
              <a:ext cx="2747" cy="1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lnSpc>
                  <a:spcPct val="30000"/>
                </a:lnSpc>
              </a:pPr>
              <a:endParaRPr lang="en-US" sz="2400" dirty="0"/>
            </a:p>
            <a:p>
              <a:pPr marL="666750" lvl="1" indent="-476250">
                <a:buClr>
                  <a:schemeClr val="tx2"/>
                </a:buClr>
                <a:buFont typeface="Arial" charset="0"/>
                <a:buChar char="•"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Market requirements /strategy</a:t>
              </a:r>
            </a:p>
            <a:p>
              <a:pPr marL="666750" lvl="1" indent="-476250">
                <a:buClr>
                  <a:schemeClr val="tx2"/>
                </a:buClr>
                <a:buFont typeface="Arial" charset="0"/>
                <a:buChar char="•"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Cement standards</a:t>
              </a:r>
            </a:p>
            <a:p>
              <a:pPr marL="666750" lvl="1" indent="-476250">
                <a:buClr>
                  <a:schemeClr val="tx2"/>
                </a:buClr>
                <a:buFont typeface="Arial" charset="0"/>
                <a:buChar char="•"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Availability of MIC’s</a:t>
              </a:r>
            </a:p>
            <a:p>
              <a:pPr marL="666750" lvl="1" indent="-476250">
                <a:buClr>
                  <a:schemeClr val="tx2"/>
                </a:buClr>
                <a:buFont typeface="Arial" charset="0"/>
                <a:buChar char="•"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Raw material situation</a:t>
              </a:r>
            </a:p>
            <a:p>
              <a:pPr marL="666750" lvl="1" indent="-476250">
                <a:buClr>
                  <a:schemeClr val="tx2"/>
                </a:buClr>
                <a:buFont typeface="Arial" charset="0"/>
                <a:buChar char="•"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Production facilities</a:t>
              </a:r>
            </a:p>
          </p:txBody>
        </p:sp>
        <p:sp>
          <p:nvSpPr>
            <p:cNvPr id="37893" name="Rectangle 5"/>
            <p:cNvSpPr>
              <a:spLocks noChangeArrowheads="1"/>
            </p:cNvSpPr>
            <p:nvPr/>
          </p:nvSpPr>
          <p:spPr bwMode="auto">
            <a:xfrm>
              <a:off x="2142" y="728"/>
              <a:ext cx="3493" cy="1656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4" name="Line 6"/>
            <p:cNvSpPr>
              <a:spLocks noChangeShapeType="1"/>
            </p:cNvSpPr>
            <p:nvPr/>
          </p:nvSpPr>
          <p:spPr bwMode="auto">
            <a:xfrm>
              <a:off x="2149" y="1216"/>
              <a:ext cx="3500" cy="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5" name="Text Box 7"/>
            <p:cNvSpPr txBox="1">
              <a:spLocks noChangeArrowheads="1"/>
            </p:cNvSpPr>
            <p:nvPr/>
          </p:nvSpPr>
          <p:spPr bwMode="auto">
            <a:xfrm>
              <a:off x="2266" y="754"/>
              <a:ext cx="2325" cy="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Definition of Product Mix and </a:t>
              </a:r>
            </a:p>
            <a:p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Product Quality Requirements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7896" name="Text Box 8"/>
            <p:cNvSpPr txBox="1">
              <a:spLocks noChangeArrowheads="1"/>
            </p:cNvSpPr>
            <p:nvPr/>
          </p:nvSpPr>
          <p:spPr bwMode="auto">
            <a:xfrm>
              <a:off x="2247" y="3040"/>
              <a:ext cx="3149" cy="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>
                <a:lnSpc>
                  <a:spcPct val="30000"/>
                </a:lnSpc>
              </a:pPr>
              <a:endParaRPr lang="en-US" sz="2400" dirty="0"/>
            </a:p>
            <a:p>
              <a:pPr marL="666750" lvl="1" indent="-476250">
                <a:buClr>
                  <a:schemeClr val="tx2"/>
                </a:buClr>
                <a:buFont typeface="Arial" charset="0"/>
                <a:buChar char="•"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Performance improvement of</a:t>
              </a:r>
              <a:b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intermediate and final products</a:t>
              </a:r>
            </a:p>
            <a:p>
              <a:pPr marL="666750" lvl="1" indent="-476250">
                <a:buClr>
                  <a:schemeClr val="tx2"/>
                </a:buClr>
                <a:buFont typeface="Arial" charset="0"/>
                <a:buChar char="•"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Process optimization</a:t>
              </a:r>
            </a:p>
            <a:p>
              <a:pPr marL="666750" lvl="1" indent="-476250">
                <a:buClr>
                  <a:schemeClr val="tx2"/>
                </a:buClr>
                <a:buFont typeface="Arial" charset="0"/>
                <a:buChar char="•"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Optimal cement design</a:t>
              </a:r>
            </a:p>
          </p:txBody>
        </p:sp>
        <p:sp>
          <p:nvSpPr>
            <p:cNvPr id="37897" name="Rectangle 9"/>
            <p:cNvSpPr>
              <a:spLocks noChangeArrowheads="1"/>
            </p:cNvSpPr>
            <p:nvPr/>
          </p:nvSpPr>
          <p:spPr bwMode="auto">
            <a:xfrm>
              <a:off x="2148" y="2552"/>
              <a:ext cx="3493" cy="150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8" name="Line 10"/>
            <p:cNvSpPr>
              <a:spLocks noChangeShapeType="1"/>
            </p:cNvSpPr>
            <p:nvPr/>
          </p:nvSpPr>
          <p:spPr bwMode="auto">
            <a:xfrm>
              <a:off x="2144" y="3036"/>
              <a:ext cx="3500" cy="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9" name="Text Box 11"/>
            <p:cNvSpPr txBox="1">
              <a:spLocks noChangeArrowheads="1"/>
            </p:cNvSpPr>
            <p:nvPr/>
          </p:nvSpPr>
          <p:spPr bwMode="auto">
            <a:xfrm>
              <a:off x="2320" y="2556"/>
              <a:ext cx="2996" cy="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Achievement of Product Requirements </a:t>
              </a:r>
            </a:p>
            <a:p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at Minimum Operation Cost</a:t>
              </a:r>
            </a:p>
          </p:txBody>
        </p:sp>
        <p:sp>
          <p:nvSpPr>
            <p:cNvPr id="37900" name="Rectangle 12"/>
            <p:cNvSpPr>
              <a:spLocks noChangeArrowheads="1"/>
            </p:cNvSpPr>
            <p:nvPr/>
          </p:nvSpPr>
          <p:spPr bwMode="auto">
            <a:xfrm>
              <a:off x="533" y="2552"/>
              <a:ext cx="1444" cy="1501"/>
            </a:xfrm>
            <a:prstGeom prst="rect">
              <a:avLst/>
            </a:prstGeom>
            <a:solidFill>
              <a:srgbClr val="DFDFDF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buFont typeface="Times" pitchFamily="18" charset="0"/>
                <a:buNone/>
              </a:pPr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</a:rPr>
                <a:t>Task:</a:t>
              </a:r>
            </a:p>
            <a:p>
              <a:pPr algn="ctr">
                <a:buFont typeface="Times" pitchFamily="18" charset="0"/>
                <a:buNone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Product Optimization</a:t>
              </a:r>
            </a:p>
            <a:p>
              <a:pPr algn="ctr">
                <a:buFont typeface="Times" pitchFamily="18" charset="0"/>
                <a:buNone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/>
              </a:r>
              <a:b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</a:rPr>
                <a:t>Responsibility:</a:t>
              </a:r>
            </a:p>
            <a:p>
              <a:pPr algn="ctr">
                <a:buFont typeface="Times" pitchFamily="18" charset="0"/>
                <a:buNone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Production</a:t>
              </a:r>
            </a:p>
          </p:txBody>
        </p:sp>
        <p:sp>
          <p:nvSpPr>
            <p:cNvPr id="37901" name="Rectangle 3"/>
            <p:cNvSpPr txBox="1">
              <a:spLocks noChangeArrowheads="1"/>
            </p:cNvSpPr>
            <p:nvPr/>
          </p:nvSpPr>
          <p:spPr bwMode="auto">
            <a:xfrm>
              <a:off x="554" y="728"/>
              <a:ext cx="1444" cy="1653"/>
            </a:xfrm>
            <a:prstGeom prst="rect">
              <a:avLst/>
            </a:prstGeom>
            <a:solidFill>
              <a:srgbClr val="DFDFDF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>
                <a:buClr>
                  <a:srgbClr val="FF1100"/>
                </a:buClr>
                <a:buFont typeface="Times" pitchFamily="18" charset="0"/>
                <a:buNone/>
              </a:pPr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</a:rPr>
                <a:t>Task:</a:t>
              </a:r>
            </a:p>
            <a:p>
              <a:pPr algn="ctr">
                <a:buClr>
                  <a:srgbClr val="FF1100"/>
                </a:buClr>
                <a:buFont typeface="Times" pitchFamily="18" charset="0"/>
                <a:buNone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Product Mix Definition</a:t>
              </a:r>
              <a:b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/>
              </a:r>
              <a:b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</a:rPr>
                <a:t>Responsibility:</a:t>
              </a:r>
            </a:p>
            <a:p>
              <a:pPr algn="ctr">
                <a:buClr>
                  <a:srgbClr val="FF1100"/>
                </a:buClr>
                <a:buFont typeface="Times" pitchFamily="18" charset="0"/>
                <a:buNone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Marketing &amp;</a:t>
              </a:r>
            </a:p>
            <a:p>
              <a:pPr algn="ctr">
                <a:buClr>
                  <a:srgbClr val="FF1100"/>
                </a:buClr>
                <a:buFont typeface="Times" pitchFamily="18" charset="0"/>
                <a:buNone/>
              </a:pPr>
              <a:r>
                <a:rPr lang="en-US" sz="2000" dirty="0">
                  <a:solidFill>
                    <a:schemeClr val="bg2">
                      <a:lumMod val="10000"/>
                    </a:schemeClr>
                  </a:solidFill>
                </a:rPr>
                <a:t>Production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Product Optimization Decision </a:t>
            </a:r>
            <a:r>
              <a:rPr lang="en-US" sz="3600" dirty="0" smtClean="0"/>
              <a:t>tree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58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26924CD6-B420-4FD1-B014-0978ED3D44AF}" type="slidenum">
              <a:rPr lang="en-US" sz="800">
                <a:latin typeface="+mn-lt"/>
              </a:rPr>
              <a:pPr algn="r">
                <a:defRPr/>
              </a:pPr>
              <a:t>12</a:t>
            </a:fld>
            <a:endParaRPr lang="en-US" sz="800">
              <a:latin typeface="+mn-lt"/>
            </a:endParaRP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Systematic approach for product optimization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71488" y="1209675"/>
            <a:ext cx="9061450" cy="5178425"/>
            <a:chOff x="471488" y="1209675"/>
            <a:chExt cx="9061450" cy="5178425"/>
          </a:xfrm>
        </p:grpSpPr>
        <p:pic>
          <p:nvPicPr>
            <p:cNvPr id="39939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1488" y="1209675"/>
              <a:ext cx="9061450" cy="5178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1"/>
            <p:cNvSpPr/>
            <p:nvPr/>
          </p:nvSpPr>
          <p:spPr>
            <a:xfrm>
              <a:off x="6465168" y="4650828"/>
              <a:ext cx="2355850" cy="12324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chemeClr val="tx1"/>
                </a:solidFill>
                <a:cs typeface="Arial" charset="0"/>
              </a:endParaRPr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Clinker Quality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3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Product handbook can be found on Google Drive</a:t>
            </a:r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16" y="1377873"/>
            <a:ext cx="3684487" cy="52506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1692B-1073-4C0F-B61A-CE8890F3859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19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F2D4C9C8-99DB-4DF5-8CD0-99CEE961C532}" type="slidenum">
              <a:rPr lang="en-US" sz="800">
                <a:latin typeface="+mn-lt"/>
              </a:rPr>
              <a:pPr algn="r">
                <a:defRPr/>
              </a:pPr>
              <a:t>15</a:t>
            </a:fld>
            <a:endParaRPr lang="en-US" sz="800">
              <a:latin typeface="+mn-lt"/>
            </a:endParaRPr>
          </a:p>
        </p:txBody>
      </p:sp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C</a:t>
            </a:r>
            <a:r>
              <a:rPr lang="en-US" sz="2400" b="1" baseline="-25000" dirty="0"/>
              <a:t>3</a:t>
            </a:r>
            <a:r>
              <a:rPr lang="en-US" sz="2400" b="1" dirty="0"/>
              <a:t>S, C</a:t>
            </a:r>
            <a:r>
              <a:rPr lang="en-US" sz="2400" b="1" baseline="-25000" dirty="0"/>
              <a:t>3</a:t>
            </a:r>
            <a:r>
              <a:rPr lang="en-US" sz="2400" b="1" dirty="0"/>
              <a:t>A, alkalis and sulfur determine to a great extent the strength potential of the </a:t>
            </a:r>
            <a:r>
              <a:rPr lang="en-US" sz="2400" b="1" dirty="0" smtClean="0"/>
              <a:t>clinker</a:t>
            </a:r>
            <a:endParaRPr lang="en-US" sz="2400" b="1" dirty="0"/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4980281" y="5886942"/>
            <a:ext cx="2743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* mineralized clinker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196975"/>
            <a:ext cx="7704980" cy="468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3629184B-F8AD-4A78-9F16-CAAEAC9B06B3}" type="slidenum">
              <a:rPr lang="en-US" sz="800">
                <a:latin typeface="+mn-lt"/>
              </a:rPr>
              <a:pPr algn="r">
                <a:defRPr/>
              </a:pPr>
              <a:t>16</a:t>
            </a:fld>
            <a:endParaRPr lang="en-US" sz="800">
              <a:latin typeface="+mn-lt"/>
            </a:endParaRPr>
          </a:p>
        </p:txBody>
      </p:sp>
      <p:sp>
        <p:nvSpPr>
          <p:cNvPr id="41986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Influence of clinker minerals on cement properties</a:t>
            </a:r>
            <a:endParaRPr lang="de-CH" sz="2400" b="1"/>
          </a:p>
        </p:txBody>
      </p:sp>
      <p:sp>
        <p:nvSpPr>
          <p:cNvPr id="41987" name="Date Placeholder 3"/>
          <p:cNvSpPr txBox="1">
            <a:spLocks noGrp="1"/>
          </p:cNvSpPr>
          <p:nvPr/>
        </p:nvSpPr>
        <p:spPr bwMode="auto">
          <a:xfrm>
            <a:off x="7215188" y="6756400"/>
            <a:ext cx="2690812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GB" sz="1000"/>
              <a:t/>
            </a:r>
            <a:br>
              <a:rPr lang="en-GB" sz="1000"/>
            </a:br>
            <a:endParaRPr lang="en-GB" sz="1000"/>
          </a:p>
        </p:txBody>
      </p:sp>
      <p:graphicFrame>
        <p:nvGraphicFramePr>
          <p:cNvPr id="328916" name="Group 2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555138"/>
              </p:ext>
            </p:extLst>
          </p:nvPr>
        </p:nvGraphicFramePr>
        <p:xfrm>
          <a:off x="272480" y="1427873"/>
          <a:ext cx="9433048" cy="4010026"/>
        </p:xfrm>
        <a:graphic>
          <a:graphicData uri="http://schemas.openxmlformats.org/drawingml/2006/table">
            <a:tbl>
              <a:tblPr/>
              <a:tblGrid>
                <a:gridCol w="1368152"/>
                <a:gridCol w="1224136"/>
                <a:gridCol w="1512168"/>
                <a:gridCol w="1152128"/>
                <a:gridCol w="1152128"/>
                <a:gridCol w="1008112"/>
                <a:gridCol w="1152128"/>
                <a:gridCol w="864096"/>
              </a:tblGrid>
              <a:tr h="765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Clinker phase</a:t>
                      </a:r>
                    </a:p>
                  </a:txBody>
                  <a:tcPr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6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Typical Content (%)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Early strength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Final strength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Setting time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Water demand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Sound-</a:t>
                      </a: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ness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</a:t>
                      </a:r>
                      <a:r>
                        <a:rPr kumimoji="0" lang="en-GB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</a:t>
                      </a:r>
                    </a:p>
                  </a:txBody>
                  <a:tcPr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Alite</a:t>
                      </a:r>
                      <a:endParaRPr kumimoji="0" lang="en-GB" sz="18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60 – 70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ä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ä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</a:t>
                      </a:r>
                      <a:r>
                        <a:rPr kumimoji="0" lang="en-GB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</a:t>
                      </a:r>
                    </a:p>
                  </a:txBody>
                  <a:tcPr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Belite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10 – 20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ä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33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</a:t>
                      </a:r>
                      <a:r>
                        <a:rPr kumimoji="0" lang="en-GB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Aluminate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7 – 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ä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ä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</a:t>
                      </a:r>
                      <a:r>
                        <a:rPr kumimoji="0" lang="en-GB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AF</a:t>
                      </a:r>
                    </a:p>
                  </a:txBody>
                  <a:tcPr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Ferrite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7 – 10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æ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ä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</a:t>
                      </a: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æ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)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CaO free</a:t>
                      </a:r>
                    </a:p>
                  </a:txBody>
                  <a:tcPr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Free lime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1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0.5 – 1.5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ä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æ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MgO</a:t>
                      </a:r>
                    </a:p>
                  </a:txBody>
                  <a:tcPr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Periclase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0.6 – 1.2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æ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825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Alkali sulphates</a:t>
                      </a:r>
                    </a:p>
                  </a:txBody>
                  <a:tcPr anchor="ctr" anchorCtr="1" horzOverflow="overflow">
                    <a:lnL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0.6 – 1.2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ä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æ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Wingdings" pitchFamily="2" charset="2"/>
                        </a:rPr>
                        <a:t>ä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</a:t>
                      </a:r>
                      <a:endParaRPr kumimoji="0" lang="en-GB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2070" name="Text Box 68"/>
          <p:cNvSpPr txBox="1">
            <a:spLocks noChangeArrowheads="1"/>
          </p:cNvSpPr>
          <p:nvPr/>
        </p:nvSpPr>
        <p:spPr bwMode="auto">
          <a:xfrm>
            <a:off x="2279650" y="5695950"/>
            <a:ext cx="6400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SzPct val="90000"/>
              <a:buFont typeface="Wingdings" pitchFamily="2" charset="2"/>
              <a:buNone/>
            </a:pPr>
            <a:r>
              <a:rPr lang="en-GB" sz="1600" dirty="0">
                <a:latin typeface="Wingdings" pitchFamily="2" charset="2"/>
              </a:rPr>
              <a:t>ä</a:t>
            </a:r>
            <a:r>
              <a:rPr lang="en-GB" sz="1600" dirty="0"/>
              <a:t>  </a:t>
            </a:r>
            <a:r>
              <a:rPr lang="en-GB" dirty="0"/>
              <a:t>increase  </a:t>
            </a:r>
            <a:r>
              <a:rPr lang="en-GB" dirty="0">
                <a:latin typeface="Wingdings" pitchFamily="2" charset="2"/>
              </a:rPr>
              <a:t> æ</a:t>
            </a:r>
            <a:r>
              <a:rPr lang="en-GB" dirty="0"/>
              <a:t>  decrease       - no effect</a:t>
            </a:r>
            <a:endParaRPr lang="en-GB" dirty="0">
              <a:latin typeface="Wingdings" pitchFamily="2" charset="2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CADC2C0E-075B-4FDF-BE18-135B22F9001A}" type="slidenum">
              <a:rPr lang="en-US" sz="800">
                <a:latin typeface="+mn-lt"/>
              </a:rPr>
              <a:pPr algn="r">
                <a:defRPr/>
              </a:pPr>
              <a:t>17</a:t>
            </a:fld>
            <a:endParaRPr lang="en-US" sz="800">
              <a:latin typeface="+mn-lt"/>
            </a:endParaRPr>
          </a:p>
        </p:txBody>
      </p:sp>
      <p:pic>
        <p:nvPicPr>
          <p:cNvPr id="4301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7875" y="1246188"/>
            <a:ext cx="7932738" cy="517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1" name="Title 1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Result of HTEC reactivity testing:</a:t>
            </a:r>
            <a:br>
              <a:rPr lang="en-US" sz="2400" b="1"/>
            </a:br>
            <a:r>
              <a:rPr lang="en-US" sz="2400" b="1"/>
              <a:t>C</a:t>
            </a:r>
            <a:r>
              <a:rPr lang="en-US" sz="2400" b="1" baseline="-25000"/>
              <a:t>3</a:t>
            </a:r>
            <a:r>
              <a:rPr lang="en-US" sz="2400" b="1"/>
              <a:t>S is main driver for the strength development at all ages</a:t>
            </a:r>
          </a:p>
        </p:txBody>
      </p:sp>
      <p:sp>
        <p:nvSpPr>
          <p:cNvPr id="43012" name="Right Arrow 4"/>
          <p:cNvSpPr>
            <a:spLocks noChangeArrowheads="1"/>
          </p:cNvSpPr>
          <p:nvPr/>
        </p:nvSpPr>
        <p:spPr bwMode="auto">
          <a:xfrm>
            <a:off x="4737100" y="5300663"/>
            <a:ext cx="3557588" cy="552450"/>
          </a:xfrm>
          <a:prstGeom prst="rightArrow">
            <a:avLst>
              <a:gd name="adj1" fmla="val 50000"/>
              <a:gd name="adj2" fmla="val 57599"/>
            </a:avLst>
          </a:prstGeom>
          <a:solidFill>
            <a:schemeClr val="accent2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Good range of C</a:t>
            </a:r>
            <a:r>
              <a:rPr lang="en-US" sz="2000" baseline="-25000">
                <a:solidFill>
                  <a:schemeClr val="bg1"/>
                </a:solidFill>
              </a:rPr>
              <a:t>3</a:t>
            </a:r>
            <a:r>
              <a:rPr lang="en-US" sz="200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8846A836-BA2C-46DF-8EF8-0238B6DD77DA}" type="slidenum">
              <a:rPr lang="en-US" sz="800">
                <a:latin typeface="+mn-lt"/>
              </a:rPr>
              <a:pPr algn="r">
                <a:defRPr/>
              </a:pPr>
              <a:t>18</a:t>
            </a:fld>
            <a:endParaRPr lang="en-US" sz="800">
              <a:latin typeface="+mn-lt"/>
            </a:endParaRPr>
          </a:p>
        </p:txBody>
      </p:sp>
      <p:sp>
        <p:nvSpPr>
          <p:cNvPr id="44034" name="Title 1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 smtClean="0"/>
              <a:t>42% </a:t>
            </a:r>
            <a:r>
              <a:rPr lang="en-US" sz="2400" b="1" dirty="0"/>
              <a:t>of Holcim clinkers are </a:t>
            </a:r>
            <a:r>
              <a:rPr lang="en-US" sz="2400" b="1" dirty="0" err="1"/>
              <a:t>undersaturated</a:t>
            </a:r>
            <a:r>
              <a:rPr lang="en-US" sz="2400" b="1" dirty="0"/>
              <a:t> in sulfur</a:t>
            </a:r>
            <a:endParaRPr lang="de-CH" sz="2400" b="1" dirty="0"/>
          </a:p>
        </p:txBody>
      </p:sp>
      <p:sp>
        <p:nvSpPr>
          <p:cNvPr id="44036" name="Text Box 272"/>
          <p:cNvSpPr txBox="1">
            <a:spLocks noChangeArrowheads="1"/>
          </p:cNvSpPr>
          <p:nvPr/>
        </p:nvSpPr>
        <p:spPr bwMode="auto">
          <a:xfrm>
            <a:off x="7194223" y="5919787"/>
            <a:ext cx="861239" cy="27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 sz="1200" dirty="0"/>
              <a:t>ATR </a:t>
            </a:r>
            <a:r>
              <a:rPr lang="en-US" sz="1200" dirty="0" smtClean="0"/>
              <a:t>2014</a:t>
            </a:r>
            <a:endParaRPr lang="en-US" sz="1200" dirty="0"/>
          </a:p>
        </p:txBody>
      </p:sp>
      <p:grpSp>
        <p:nvGrpSpPr>
          <p:cNvPr id="7" name="Group 6"/>
          <p:cNvGrpSpPr/>
          <p:nvPr/>
        </p:nvGrpSpPr>
        <p:grpSpPr>
          <a:xfrm>
            <a:off x="973011" y="1714492"/>
            <a:ext cx="7632973" cy="4785527"/>
            <a:chOff x="-555789" y="1568265"/>
            <a:chExt cx="7763668" cy="4931754"/>
          </a:xfrm>
        </p:grpSpPr>
        <p:graphicFrame>
          <p:nvGraphicFramePr>
            <p:cNvPr id="17" name="Chart 1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49024585"/>
                </p:ext>
              </p:extLst>
            </p:nvPr>
          </p:nvGraphicFramePr>
          <p:xfrm>
            <a:off x="-555789" y="1568265"/>
            <a:ext cx="7763668" cy="49317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4037" name="Text Box 273"/>
            <p:cNvSpPr txBox="1">
              <a:spLocks noChangeArrowheads="1"/>
            </p:cNvSpPr>
            <p:nvPr/>
          </p:nvSpPr>
          <p:spPr bwMode="auto">
            <a:xfrm>
              <a:off x="4774053" y="4543753"/>
              <a:ext cx="2052638" cy="4953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Sulfur excess</a:t>
              </a:r>
            </a:p>
          </p:txBody>
        </p:sp>
        <p:sp>
          <p:nvSpPr>
            <p:cNvPr id="44038" name="Text Box 274"/>
            <p:cNvSpPr txBox="1">
              <a:spLocks noChangeArrowheads="1"/>
            </p:cNvSpPr>
            <p:nvPr/>
          </p:nvSpPr>
          <p:spPr bwMode="auto">
            <a:xfrm>
              <a:off x="2381690" y="1892300"/>
              <a:ext cx="1985962" cy="4953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Alkali excess</a:t>
              </a:r>
            </a:p>
          </p:txBody>
        </p:sp>
        <p:sp>
          <p:nvSpPr>
            <p:cNvPr id="44039" name="Up Arrow 1"/>
            <p:cNvSpPr>
              <a:spLocks noChangeArrowheads="1"/>
            </p:cNvSpPr>
            <p:nvPr/>
          </p:nvSpPr>
          <p:spPr bwMode="auto">
            <a:xfrm>
              <a:off x="3122258" y="2427842"/>
              <a:ext cx="504825" cy="1066800"/>
            </a:xfrm>
            <a:prstGeom prst="upArrow">
              <a:avLst>
                <a:gd name="adj1" fmla="val 50000"/>
                <a:gd name="adj2" fmla="val 50003"/>
              </a:avLst>
            </a:prstGeom>
            <a:solidFill>
              <a:schemeClr val="bg1"/>
            </a:solidFill>
            <a:ln w="28575" algn="ctr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pPr marL="290513" indent="-290513"/>
              <a:endParaRPr lang="de-CH"/>
            </a:p>
          </p:txBody>
        </p:sp>
        <p:sp>
          <p:nvSpPr>
            <p:cNvPr id="44040" name="Up Arrow 279"/>
            <p:cNvSpPr>
              <a:spLocks noChangeArrowheads="1"/>
            </p:cNvSpPr>
            <p:nvPr/>
          </p:nvSpPr>
          <p:spPr bwMode="auto">
            <a:xfrm rot="10800000">
              <a:off x="6143107" y="3206750"/>
              <a:ext cx="504825" cy="1066800"/>
            </a:xfrm>
            <a:prstGeom prst="upArrow">
              <a:avLst>
                <a:gd name="adj1" fmla="val 50000"/>
                <a:gd name="adj2" fmla="val 50003"/>
              </a:avLst>
            </a:prstGeom>
            <a:solidFill>
              <a:schemeClr val="bg1"/>
            </a:solidFill>
            <a:ln w="28575" algn="ctr">
              <a:solidFill>
                <a:schemeClr val="accent2"/>
              </a:solidFill>
              <a:round/>
              <a:headEnd/>
              <a:tailEnd/>
            </a:ln>
          </p:spPr>
          <p:txBody>
            <a:bodyPr rot="10800000"/>
            <a:lstStyle/>
            <a:p>
              <a:pPr marL="290513" indent="-290513"/>
              <a:endParaRPr lang="de-CH"/>
            </a:p>
          </p:txBody>
        </p:sp>
        <p:sp>
          <p:nvSpPr>
            <p:cNvPr id="44041" name="TextBox 3"/>
            <p:cNvSpPr txBox="1">
              <a:spLocks noChangeArrowheads="1"/>
            </p:cNvSpPr>
            <p:nvPr/>
          </p:nvSpPr>
          <p:spPr bwMode="auto">
            <a:xfrm rot="19826574">
              <a:off x="4997319" y="2229404"/>
              <a:ext cx="183832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CH" sz="2000" dirty="0">
                  <a:solidFill>
                    <a:srgbClr val="FF0000"/>
                  </a:solidFill>
                </a:rPr>
                <a:t>molar A/S = 1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064568" y="1273115"/>
            <a:ext cx="744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2010 65% of the clinkers of the Group were under-saturated in sulfur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Alkali sulfates and strength potential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12" y="1269475"/>
            <a:ext cx="7575748" cy="475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1692B-1073-4C0F-B61A-CE8890F3859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84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5A2965BF-67E6-4A63-853E-58E38975E3A2}" type="slidenum">
              <a:rPr lang="en-US" sz="800">
                <a:latin typeface="+mn-lt"/>
              </a:rPr>
              <a:pPr algn="r">
                <a:defRPr/>
              </a:pPr>
              <a:t>2</a:t>
            </a:fld>
            <a:endParaRPr lang="en-US" sz="800">
              <a:latin typeface="+mn-lt"/>
            </a:endParaRPr>
          </a:p>
        </p:txBody>
      </p:sp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560388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457200" indent="-457200" eaLnBrk="0" hangingPunct="0">
              <a:spcBef>
                <a:spcPts val="24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Understand the relevance of product optimization</a:t>
            </a:r>
          </a:p>
          <a:p>
            <a:pPr marL="457200" indent="-457200" eaLnBrk="0" hangingPunct="0">
              <a:spcBef>
                <a:spcPts val="24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Know the systematic approach for product optimization</a:t>
            </a:r>
          </a:p>
          <a:p>
            <a:pPr marL="457200" indent="-457200" eaLnBrk="0" hangingPunct="0">
              <a:spcBef>
                <a:spcPts val="24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Have an overview on the different factors influencing cement performance</a:t>
            </a:r>
          </a:p>
          <a:p>
            <a:pPr marL="457200" indent="-457200" eaLnBrk="0" hangingPunct="0">
              <a:spcBef>
                <a:spcPts val="24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To familiarize with adequate control parameters</a:t>
            </a:r>
          </a:p>
          <a:p>
            <a:pPr marL="457200" indent="-4572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dirty="0"/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600" b="1"/>
              <a:t>Objectives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1692B-1073-4C0F-B61A-CE8890F3859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621DD287-43E4-4EB7-A2AF-5635AB53DFE3}" type="slidenum">
              <a:rPr lang="en-US" sz="800">
                <a:latin typeface="+mn-lt"/>
              </a:rPr>
              <a:pPr algn="r">
                <a:defRPr/>
              </a:pPr>
              <a:t>20</a:t>
            </a:fld>
            <a:endParaRPr lang="en-US" sz="800">
              <a:latin typeface="+mn-lt"/>
            </a:endParaRPr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Other minor elements can impact the clinker </a:t>
            </a:r>
            <a:r>
              <a:rPr lang="en-US" sz="2400" b="1" dirty="0" smtClean="0"/>
              <a:t>properties</a:t>
            </a:r>
            <a:endParaRPr lang="en-US" sz="2400" b="1" dirty="0"/>
          </a:p>
        </p:txBody>
      </p:sp>
      <p:sp>
        <p:nvSpPr>
          <p:cNvPr id="45059" name="Text Box 68"/>
          <p:cNvSpPr txBox="1">
            <a:spLocks noChangeArrowheads="1"/>
          </p:cNvSpPr>
          <p:nvPr/>
        </p:nvSpPr>
        <p:spPr bwMode="auto">
          <a:xfrm>
            <a:off x="2001838" y="4916488"/>
            <a:ext cx="6400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0000"/>
              </a:buClr>
            </a:pPr>
            <a:r>
              <a:rPr lang="en-US" sz="1600">
                <a:latin typeface="Wingdings" pitchFamily="2" charset="2"/>
              </a:rPr>
              <a:t>ä</a:t>
            </a:r>
            <a:r>
              <a:rPr lang="en-US" sz="1600"/>
              <a:t>  increase  </a:t>
            </a:r>
            <a:r>
              <a:rPr lang="en-US" sz="1600">
                <a:latin typeface="Wingdings" pitchFamily="2" charset="2"/>
              </a:rPr>
              <a:t> æ</a:t>
            </a:r>
            <a:r>
              <a:rPr lang="en-US" sz="1600"/>
              <a:t>  decrease       - no effect</a:t>
            </a:r>
            <a:endParaRPr lang="en-US" sz="1600">
              <a:latin typeface="Wingdings" pitchFamily="2" charset="2"/>
            </a:endParaRPr>
          </a:p>
        </p:txBody>
      </p:sp>
      <p:sp>
        <p:nvSpPr>
          <p:cNvPr id="45060" name="Text Box 69"/>
          <p:cNvSpPr txBox="1">
            <a:spLocks noChangeArrowheads="1"/>
          </p:cNvSpPr>
          <p:nvPr/>
        </p:nvSpPr>
        <p:spPr bwMode="auto">
          <a:xfrm>
            <a:off x="2144713" y="5345113"/>
            <a:ext cx="64627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Clr>
                <a:srgbClr val="FF0000"/>
              </a:buClr>
            </a:pPr>
            <a:r>
              <a:rPr lang="en-US" sz="1400"/>
              <a:t>*On clinker basis; level may vary with specific plant conditions and requirements</a:t>
            </a:r>
          </a:p>
        </p:txBody>
      </p:sp>
      <p:sp>
        <p:nvSpPr>
          <p:cNvPr id="45061" name="Text Box 104"/>
          <p:cNvSpPr txBox="1">
            <a:spLocks noChangeArrowheads="1"/>
          </p:cNvSpPr>
          <p:nvPr/>
        </p:nvSpPr>
        <p:spPr bwMode="auto">
          <a:xfrm>
            <a:off x="20638" y="2657475"/>
            <a:ext cx="156051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0000"/>
              </a:buClr>
              <a:buFont typeface="Times" pitchFamily="18" charset="0"/>
              <a:buNone/>
            </a:pPr>
            <a:r>
              <a:rPr lang="en-US" sz="1600" dirty="0" err="1" smtClean="0"/>
              <a:t>Belite</a:t>
            </a:r>
            <a:r>
              <a:rPr lang="en-US" sz="1600" dirty="0" smtClean="0"/>
              <a:t> stabilization</a:t>
            </a:r>
            <a:endParaRPr lang="en-US" sz="1600" dirty="0"/>
          </a:p>
        </p:txBody>
      </p:sp>
      <p:sp>
        <p:nvSpPr>
          <p:cNvPr id="45062" name="Text Box 105"/>
          <p:cNvSpPr txBox="1">
            <a:spLocks noChangeArrowheads="1"/>
          </p:cNvSpPr>
          <p:nvPr/>
        </p:nvSpPr>
        <p:spPr bwMode="auto">
          <a:xfrm>
            <a:off x="153988" y="3670300"/>
            <a:ext cx="11842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Clr>
                <a:srgbClr val="FF0000"/>
              </a:buClr>
              <a:buFont typeface="Times" pitchFamily="18" charset="0"/>
              <a:buNone/>
            </a:pPr>
            <a:r>
              <a:rPr lang="en-US" sz="1600"/>
              <a:t>Increased Ferrite</a:t>
            </a:r>
          </a:p>
        </p:txBody>
      </p:sp>
      <p:sp>
        <p:nvSpPr>
          <p:cNvPr id="45063" name="AutoShape 106"/>
          <p:cNvSpPr>
            <a:spLocks/>
          </p:cNvSpPr>
          <p:nvPr/>
        </p:nvSpPr>
        <p:spPr bwMode="auto">
          <a:xfrm>
            <a:off x="1411288" y="2365375"/>
            <a:ext cx="209550" cy="1163638"/>
          </a:xfrm>
          <a:prstGeom prst="leftBrace">
            <a:avLst>
              <a:gd name="adj1" fmla="val 4627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FF0000"/>
              </a:buClr>
              <a:buFont typeface="Times" pitchFamily="18" charset="0"/>
              <a:buNone/>
            </a:pPr>
            <a:endParaRPr lang="en-US" sz="2800"/>
          </a:p>
        </p:txBody>
      </p:sp>
      <p:sp>
        <p:nvSpPr>
          <p:cNvPr id="45064" name="AutoShape 107"/>
          <p:cNvSpPr>
            <a:spLocks/>
          </p:cNvSpPr>
          <p:nvPr/>
        </p:nvSpPr>
        <p:spPr bwMode="auto">
          <a:xfrm>
            <a:off x="1417638" y="3567113"/>
            <a:ext cx="209550" cy="785812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FF0000"/>
              </a:buClr>
              <a:buFont typeface="Times" pitchFamily="18" charset="0"/>
              <a:buNone/>
            </a:pPr>
            <a:endParaRPr lang="en-US" sz="2800"/>
          </a:p>
        </p:txBody>
      </p:sp>
      <p:pic>
        <p:nvPicPr>
          <p:cNvPr id="4506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6075" y="1535113"/>
            <a:ext cx="7383463" cy="331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9867E7BC-925B-4F4E-9F7E-DEFBB3BBC8B4}" type="slidenum">
              <a:rPr lang="en-US" sz="800">
                <a:latin typeface="+mn-lt"/>
              </a:rPr>
              <a:pPr algn="r">
                <a:defRPr/>
              </a:pPr>
              <a:t>21</a:t>
            </a:fld>
            <a:endParaRPr lang="en-US" sz="800">
              <a:latin typeface="+mn-lt"/>
            </a:endParaRPr>
          </a:p>
        </p:txBody>
      </p:sp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560388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algn="just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Comments on some specific elements:</a:t>
            </a:r>
          </a:p>
          <a:p>
            <a:pPr marL="534988" lvl="1" indent="-265113" algn="just" eaLnBrk="0" hangingPunct="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Cr: Effect on health &amp; safety of the final product (chromate eczema) if present as Cr (VI)</a:t>
            </a:r>
          </a:p>
          <a:p>
            <a:pPr marL="534988" lvl="1" indent="-265113" algn="just" eaLnBrk="0" hangingPunct="0">
              <a:spcBef>
                <a:spcPct val="4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Zn: Set retardation and low early strength at concentrations of 0.5% in clinker (not relevant for practice) </a:t>
            </a:r>
          </a:p>
          <a:p>
            <a:pPr marL="534988" lvl="1" indent="-265113" algn="just" eaLnBrk="0" hangingPunct="0">
              <a:spcBef>
                <a:spcPct val="4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V: Possible increase due to use of special </a:t>
            </a:r>
            <a:r>
              <a:rPr lang="en-US" dirty="0" err="1"/>
              <a:t>Petcoke</a:t>
            </a:r>
            <a:r>
              <a:rPr lang="en-US" dirty="0"/>
              <a:t> quality, concentrations, however, still too low for relevant effect.</a:t>
            </a:r>
          </a:p>
          <a:p>
            <a:pPr marL="269875" indent="-269875" algn="just" eaLnBrk="0" hangingPunct="0">
              <a:spcBef>
                <a:spcPct val="45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For further reference regarding typical heavy metal contents, consult the Memo 07-14135-Trace Elements on </a:t>
            </a:r>
            <a:r>
              <a:rPr lang="en-US" sz="2000" dirty="0" smtClean="0"/>
              <a:t>Google Drive.</a:t>
            </a:r>
            <a:endParaRPr lang="en-US" sz="2000" dirty="0"/>
          </a:p>
        </p:txBody>
      </p:sp>
      <p:sp>
        <p:nvSpPr>
          <p:cNvPr id="46083" name="Rectangle 4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Heavy metals have in general not a significant impact on clinker </a:t>
            </a:r>
            <a:r>
              <a:rPr lang="en-US" sz="2400" b="1" dirty="0" smtClean="0"/>
              <a:t>quality</a:t>
            </a:r>
            <a:endParaRPr lang="en-US" sz="2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E1E6DC56-E402-4D56-9657-96044A96D027}" type="slidenum">
              <a:rPr lang="en-US" sz="800">
                <a:latin typeface="+mn-lt"/>
              </a:rPr>
              <a:pPr algn="r">
                <a:defRPr/>
              </a:pPr>
              <a:t>22</a:t>
            </a:fld>
            <a:endParaRPr lang="en-US" sz="800">
              <a:latin typeface="+mn-lt"/>
            </a:endParaRPr>
          </a:p>
        </p:txBody>
      </p:sp>
      <p:sp>
        <p:nvSpPr>
          <p:cNvPr id="47106" name="Rectangle 8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 dirty="0"/>
              <a:t>Besides the chemical composition, certain process measures have be followed to ensure good clinker quality</a:t>
            </a:r>
            <a:endParaRPr lang="en-US" sz="2400" b="1" dirty="0"/>
          </a:p>
        </p:txBody>
      </p:sp>
      <p:sp>
        <p:nvSpPr>
          <p:cNvPr id="5" name="Rectangle 10"/>
          <p:cNvSpPr txBox="1">
            <a:spLocks noChangeArrowheads="1"/>
          </p:cNvSpPr>
          <p:nvPr/>
        </p:nvSpPr>
        <p:spPr>
          <a:xfrm>
            <a:off x="4892675" y="1473200"/>
            <a:ext cx="3551238" cy="928688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spcBef>
                <a:spcPts val="576"/>
              </a:spcBef>
              <a:buClr>
                <a:srgbClr val="FF110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6400" indent="-266400" algn="l" defTabSz="914400" rtl="0" eaLnBrk="1" latinLnBrk="0" hangingPunct="1">
              <a:spcBef>
                <a:spcPts val="24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  <a:defRPr sz="22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20800" indent="-284400" algn="l" defTabSz="914400" rtl="0" eaLnBrk="1" latinLnBrk="0" hangingPunct="1">
              <a:spcBef>
                <a:spcPts val="480"/>
              </a:spcBef>
              <a:buClr>
                <a:srgbClr val="FF1100"/>
              </a:buClr>
              <a:buSzPct val="60000"/>
              <a:buFont typeface="Symbol" pitchFamily="18" charset="2"/>
              <a:buChar char="-"/>
              <a:defRPr lang="de-CH" sz="20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112400" indent="-284400" algn="l" defTabSz="914400" rtl="0" eaLnBrk="1" latinLnBrk="0" hangingPunct="1">
              <a:spcBef>
                <a:spcPts val="480"/>
              </a:spcBef>
              <a:buClr>
                <a:srgbClr val="FF1100"/>
              </a:buClr>
              <a:buSzPct val="60000"/>
              <a:buFont typeface="Symbol" pitchFamily="18" charset="2"/>
              <a:buChar char="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96800" indent="-284400" algn="l" defTabSz="914400" rtl="0" eaLnBrk="1" latinLnBrk="0" hangingPunct="1">
              <a:spcBef>
                <a:spcPts val="480"/>
              </a:spcBef>
              <a:buClr>
                <a:srgbClr val="FF1100"/>
              </a:buClr>
              <a:buSzPct val="60000"/>
              <a:buFont typeface="Symbol" pitchFamily="18" charset="2"/>
              <a:buChar char="-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ct val="5000"/>
              </a:spcAft>
              <a:buFont typeface="Arial" pitchFamily="34" charset="0"/>
              <a:buNone/>
              <a:defRPr/>
            </a:pPr>
            <a:r>
              <a:rPr lang="en-GB" sz="2000" b="1" dirty="0" smtClean="0">
                <a:solidFill>
                  <a:srgbClr val="FF0000"/>
                </a:solidFill>
              </a:rPr>
              <a:t>Maximize / Optimize:</a:t>
            </a:r>
          </a:p>
          <a:p>
            <a:pPr fontAlgn="auto">
              <a:spcAft>
                <a:spcPct val="5000"/>
              </a:spcAft>
              <a:defRPr/>
            </a:pPr>
            <a:r>
              <a:rPr lang="en-GB" sz="2000" dirty="0" smtClean="0"/>
              <a:t>Raw meal homogeneity</a:t>
            </a:r>
          </a:p>
          <a:p>
            <a:pPr fontAlgn="auto">
              <a:spcAft>
                <a:spcPct val="5000"/>
              </a:spcAft>
              <a:defRPr/>
            </a:pPr>
            <a:r>
              <a:rPr lang="en-GB" sz="2000" dirty="0" smtClean="0"/>
              <a:t>Raw meal fineness</a:t>
            </a:r>
          </a:p>
          <a:p>
            <a:pPr fontAlgn="auto">
              <a:spcAft>
                <a:spcPct val="5000"/>
              </a:spcAft>
              <a:defRPr/>
            </a:pPr>
            <a:r>
              <a:rPr lang="en-GB" sz="2000" dirty="0" smtClean="0"/>
              <a:t>Coarse fuels (AFR!)</a:t>
            </a:r>
          </a:p>
        </p:txBody>
      </p:sp>
      <p:sp>
        <p:nvSpPr>
          <p:cNvPr id="47108" name="AutoShape 5"/>
          <p:cNvSpPr>
            <a:spLocks noChangeArrowheads="1"/>
          </p:cNvSpPr>
          <p:nvPr/>
        </p:nvSpPr>
        <p:spPr bwMode="auto">
          <a:xfrm>
            <a:off x="1289050" y="1472016"/>
            <a:ext cx="2767058" cy="1288243"/>
          </a:xfrm>
          <a:prstGeom prst="rightArrow">
            <a:avLst>
              <a:gd name="adj1" fmla="val 50000"/>
              <a:gd name="adj2" fmla="val 50588"/>
            </a:avLst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spcBef>
                <a:spcPct val="5000"/>
              </a:spcBef>
              <a:spcAft>
                <a:spcPct val="10000"/>
              </a:spcAft>
            </a:pPr>
            <a:r>
              <a:rPr lang="en-GB" sz="2000" b="1" dirty="0"/>
              <a:t>Raw Material Prep.</a:t>
            </a:r>
          </a:p>
          <a:p>
            <a:pPr>
              <a:lnSpc>
                <a:spcPct val="65000"/>
              </a:lnSpc>
              <a:spcBef>
                <a:spcPct val="5000"/>
              </a:spcBef>
              <a:spcAft>
                <a:spcPct val="10000"/>
              </a:spcAft>
            </a:pPr>
            <a:r>
              <a:rPr lang="en-GB" sz="2000" b="1" dirty="0"/>
              <a:t>and Grinding</a:t>
            </a:r>
            <a:r>
              <a:rPr lang="en-GB" sz="2000" dirty="0"/>
              <a:t>     </a:t>
            </a:r>
            <a:endParaRPr lang="en-US" sz="2000" b="1" dirty="0"/>
          </a:p>
        </p:txBody>
      </p:sp>
      <p:sp>
        <p:nvSpPr>
          <p:cNvPr id="47109" name="Rectangle 10"/>
          <p:cNvSpPr txBox="1">
            <a:spLocks noChangeArrowheads="1"/>
          </p:cNvSpPr>
          <p:nvPr/>
        </p:nvSpPr>
        <p:spPr bwMode="auto">
          <a:xfrm>
            <a:off x="4892675" y="3282950"/>
            <a:ext cx="4581525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9875" indent="-269875">
              <a:spcBef>
                <a:spcPts val="575"/>
              </a:spcBef>
              <a:spcAft>
                <a:spcPct val="5000"/>
              </a:spcAft>
              <a:buClr>
                <a:srgbClr val="FF1100"/>
              </a:buClr>
              <a:buFont typeface="Times" pitchFamily="18" charset="0"/>
              <a:buNone/>
            </a:pPr>
            <a:r>
              <a:rPr lang="en-GB" sz="2000" b="1" dirty="0">
                <a:solidFill>
                  <a:srgbClr val="FF0000"/>
                </a:solidFill>
              </a:rPr>
              <a:t>Avoid:</a:t>
            </a:r>
            <a:endParaRPr lang="en-GB" sz="2000" b="1" dirty="0"/>
          </a:p>
          <a:p>
            <a:pPr marL="269875" indent="-269875">
              <a:spcBef>
                <a:spcPts val="575"/>
              </a:spcBef>
              <a:spcAft>
                <a:spcPct val="5000"/>
              </a:spcAft>
              <a:buClr>
                <a:srgbClr val="FF1100"/>
              </a:buClr>
              <a:buFont typeface="Arial" charset="0"/>
              <a:buChar char="•"/>
            </a:pPr>
            <a:r>
              <a:rPr lang="en-US" sz="2000" dirty="0"/>
              <a:t>Overheating</a:t>
            </a:r>
          </a:p>
          <a:p>
            <a:pPr marL="269875" indent="-269875">
              <a:spcBef>
                <a:spcPts val="575"/>
              </a:spcBef>
              <a:spcAft>
                <a:spcPct val="5000"/>
              </a:spcAft>
              <a:buClr>
                <a:srgbClr val="FF1100"/>
              </a:buClr>
              <a:buFont typeface="Arial" charset="0"/>
              <a:buChar char="•"/>
            </a:pPr>
            <a:r>
              <a:rPr lang="en-US" sz="2000" dirty="0" smtClean="0"/>
              <a:t>Lazy long flame (flat temp. profile)</a:t>
            </a:r>
            <a:endParaRPr lang="en-US" sz="2000" dirty="0"/>
          </a:p>
          <a:p>
            <a:pPr marL="269875" indent="-269875">
              <a:spcBef>
                <a:spcPts val="575"/>
              </a:spcBef>
              <a:spcAft>
                <a:spcPct val="5000"/>
              </a:spcAft>
              <a:buClr>
                <a:srgbClr val="FF1100"/>
              </a:buClr>
              <a:buFont typeface="Arial" charset="0"/>
              <a:buChar char="•"/>
            </a:pPr>
            <a:r>
              <a:rPr lang="en-US" sz="2000" dirty="0"/>
              <a:t>Sulfur cycles</a:t>
            </a:r>
          </a:p>
          <a:p>
            <a:pPr marL="269875" indent="-269875">
              <a:spcBef>
                <a:spcPts val="575"/>
              </a:spcBef>
              <a:spcAft>
                <a:spcPct val="5000"/>
              </a:spcAft>
              <a:buClr>
                <a:srgbClr val="FF1100"/>
              </a:buClr>
              <a:buFont typeface="Arial" charset="0"/>
              <a:buChar char="•"/>
            </a:pPr>
            <a:r>
              <a:rPr lang="en-US" sz="2000" dirty="0"/>
              <a:t>Clinker dust formation</a:t>
            </a:r>
          </a:p>
          <a:p>
            <a:pPr marL="269875" indent="-269875">
              <a:spcBef>
                <a:spcPts val="575"/>
              </a:spcBef>
              <a:spcAft>
                <a:spcPct val="5000"/>
              </a:spcAft>
              <a:buClr>
                <a:srgbClr val="FF1100"/>
              </a:buClr>
              <a:buFont typeface="Arial" charset="0"/>
              <a:buChar char="•"/>
            </a:pPr>
            <a:r>
              <a:rPr lang="en-US" sz="2000" dirty="0"/>
              <a:t>“Reducing” conditions</a:t>
            </a:r>
          </a:p>
          <a:p>
            <a:pPr marL="269875" indent="-269875">
              <a:spcBef>
                <a:spcPts val="575"/>
              </a:spcBef>
              <a:spcAft>
                <a:spcPct val="5000"/>
              </a:spcAft>
              <a:buClr>
                <a:srgbClr val="FF1100"/>
              </a:buClr>
              <a:buFont typeface="Arial" charset="0"/>
              <a:buChar char="•"/>
            </a:pPr>
            <a:r>
              <a:rPr lang="en-US" sz="2000" dirty="0"/>
              <a:t>Slow clinker cooling</a:t>
            </a:r>
          </a:p>
        </p:txBody>
      </p:sp>
      <p:sp>
        <p:nvSpPr>
          <p:cNvPr id="47110" name="AutoShape 5"/>
          <p:cNvSpPr>
            <a:spLocks noChangeArrowheads="1"/>
          </p:cNvSpPr>
          <p:nvPr/>
        </p:nvSpPr>
        <p:spPr bwMode="auto">
          <a:xfrm>
            <a:off x="1289050" y="3862161"/>
            <a:ext cx="2767058" cy="1502228"/>
          </a:xfrm>
          <a:prstGeom prst="rightArrow">
            <a:avLst>
              <a:gd name="adj1" fmla="val 50000"/>
              <a:gd name="adj2" fmla="val 41895"/>
            </a:avLst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square" lIns="90000" tIns="46800" rIns="90000" bIns="46800" anchor="ctr">
            <a:spAutoFit/>
          </a:bodyPr>
          <a:lstStyle/>
          <a:p>
            <a:pPr>
              <a:spcBef>
                <a:spcPct val="5000"/>
              </a:spcBef>
              <a:spcAft>
                <a:spcPct val="10000"/>
              </a:spcAft>
            </a:pPr>
            <a:r>
              <a:rPr lang="en-GB" sz="2000" b="1" dirty="0"/>
              <a:t>Clinker Burning </a:t>
            </a:r>
          </a:p>
          <a:p>
            <a:pPr>
              <a:spcBef>
                <a:spcPct val="5000"/>
              </a:spcBef>
              <a:spcAft>
                <a:spcPct val="10000"/>
              </a:spcAft>
            </a:pPr>
            <a:r>
              <a:rPr lang="en-GB" sz="2000" b="1" dirty="0"/>
              <a:t>and Cooling</a:t>
            </a:r>
            <a:endParaRPr lang="en-US" sz="20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465F5D4D-1354-4962-8C16-633971C63764}" type="slidenum">
              <a:rPr lang="en-US" sz="800">
                <a:latin typeface="+mn-lt"/>
              </a:rPr>
              <a:pPr algn="r">
                <a:defRPr/>
              </a:pPr>
              <a:t>23</a:t>
            </a:fld>
            <a:endParaRPr lang="en-US" sz="800">
              <a:latin typeface="+mn-lt"/>
            </a:endParaRPr>
          </a:p>
        </p:txBody>
      </p:sp>
      <p:sp>
        <p:nvSpPr>
          <p:cNvPr id="48130" name="Content Placeholder 2"/>
          <p:cNvSpPr>
            <a:spLocks/>
          </p:cNvSpPr>
          <p:nvPr/>
        </p:nvSpPr>
        <p:spPr bwMode="auto">
          <a:xfrm>
            <a:off x="560388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Fineness: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The smaller the particles and the closer they are, the smaller the diffusion distances. With excessive particle size or distance between two reactants, the reactions cannot take place within a reasonable time.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Homogeneity: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Insufficient raw meal homogeneity can cause an oversaturation of carbonate or siliceous particles in certain areas.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If there is a lack of limestone components and a concentration of siliceous components, a cluster of </a:t>
            </a:r>
            <a:r>
              <a:rPr lang="en-US" dirty="0" err="1"/>
              <a:t>belite</a:t>
            </a:r>
            <a:r>
              <a:rPr lang="en-US" dirty="0"/>
              <a:t> occurs. 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If in contrary there is a surplus of carbonate component, the </a:t>
            </a:r>
            <a:r>
              <a:rPr lang="en-US" dirty="0" err="1"/>
              <a:t>CaO</a:t>
            </a:r>
            <a:r>
              <a:rPr lang="en-US" dirty="0"/>
              <a:t> which has not reacted remains as free lime clusters.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</p:txBody>
      </p:sp>
      <p:sp>
        <p:nvSpPr>
          <p:cNvPr id="48131" name="Title 3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Influence of raw meal preparation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C907A34B-C4CD-4AD9-B063-8323D3B3EC34}" type="slidenum">
              <a:rPr lang="en-US" sz="800">
                <a:latin typeface="+mn-lt"/>
              </a:rPr>
              <a:pPr algn="r">
                <a:defRPr/>
              </a:pPr>
              <a:t>24</a:t>
            </a:fld>
            <a:endParaRPr lang="en-US" sz="800">
              <a:latin typeface="+mn-lt"/>
            </a:endParaRP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517525" y="317500"/>
            <a:ext cx="87725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Proper raw meal preparation is crucial to achieve a fine and homogeneous clinker microstructure and a good </a:t>
            </a:r>
            <a:r>
              <a:rPr lang="en-US" sz="2400" b="1" dirty="0" smtClean="0"/>
              <a:t>reactivity</a:t>
            </a:r>
            <a:endParaRPr lang="en-US" sz="2200" b="1" dirty="0"/>
          </a:p>
        </p:txBody>
      </p:sp>
      <p:pic>
        <p:nvPicPr>
          <p:cNvPr id="49155" name="Picture 3" descr="B_005666"/>
          <p:cNvPicPr>
            <a:picLocks noChangeAspect="1" noChangeArrowheads="1"/>
          </p:cNvPicPr>
          <p:nvPr/>
        </p:nvPicPr>
        <p:blipFill>
          <a:blip r:embed="rId2"/>
          <a:srcRect l="9087"/>
          <a:stretch>
            <a:fillRect/>
          </a:stretch>
        </p:blipFill>
        <p:spPr bwMode="auto">
          <a:xfrm>
            <a:off x="203200" y="2308225"/>
            <a:ext cx="4394200" cy="334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0300" y="2324100"/>
            <a:ext cx="4757738" cy="329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4759325" y="1222375"/>
            <a:ext cx="4464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sng"/>
              <a:t>Good:</a:t>
            </a:r>
            <a:r>
              <a:rPr lang="en-US"/>
              <a:t/>
            </a:r>
            <a:br>
              <a:rPr lang="en-US"/>
            </a:br>
            <a:r>
              <a:rPr lang="en-US"/>
              <a:t>Fine &amp; homogenous clinker microstructure</a:t>
            </a:r>
            <a:br>
              <a:rPr lang="en-US"/>
            </a:br>
            <a:r>
              <a:rPr lang="en-US"/>
              <a:t>(adequate raw meal fineness &amp; uniformity)</a:t>
            </a:r>
          </a:p>
        </p:txBody>
      </p:sp>
      <p:sp>
        <p:nvSpPr>
          <p:cNvPr id="49158" name="Text Box 6"/>
          <p:cNvSpPr txBox="1">
            <a:spLocks noChangeArrowheads="1"/>
          </p:cNvSpPr>
          <p:nvPr/>
        </p:nvSpPr>
        <p:spPr bwMode="auto">
          <a:xfrm>
            <a:off x="84138" y="1235075"/>
            <a:ext cx="42354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sng" dirty="0"/>
              <a:t>Bad: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Coarse &amp; heterogeneous microstructure</a:t>
            </a:r>
            <a:br>
              <a:rPr lang="en-US" dirty="0"/>
            </a:br>
            <a:r>
              <a:rPr lang="en-US" dirty="0"/>
              <a:t>(raw meal too coarse and not uniform)</a:t>
            </a: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203200" y="5757863"/>
            <a:ext cx="38925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Legend: Alite is brown, belite is blue.</a:t>
            </a:r>
            <a:endParaRPr lang="en-US" sz="22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023F99C8-BA73-40BD-A9C4-89E6E77F02A8}" type="slidenum">
              <a:rPr lang="en-US" sz="800">
                <a:latin typeface="+mn-lt"/>
              </a:rPr>
              <a:pPr algn="r">
                <a:defRPr/>
              </a:pPr>
              <a:t>25</a:t>
            </a:fld>
            <a:endParaRPr lang="en-US" sz="800">
              <a:latin typeface="+mn-lt"/>
            </a:endParaRPr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Influence of burning conditions on clinker </a:t>
            </a:r>
            <a:r>
              <a:rPr lang="en-US" sz="2400" b="1" dirty="0" smtClean="0"/>
              <a:t>quality</a:t>
            </a:r>
            <a:endParaRPr lang="en-US" sz="2400" b="1" dirty="0"/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412776"/>
            <a:ext cx="7488956" cy="4544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B92A568F-AEB5-4274-8B85-CA01A5E5F6E6}" type="slidenum">
              <a:rPr lang="en-US" sz="800">
                <a:latin typeface="+mn-lt"/>
              </a:rPr>
              <a:pPr algn="r">
                <a:defRPr/>
              </a:pPr>
              <a:t>26</a:t>
            </a:fld>
            <a:endParaRPr lang="en-US" sz="800">
              <a:latin typeface="+mn-lt"/>
            </a:endParaRPr>
          </a:p>
        </p:txBody>
      </p:sp>
      <p:sp>
        <p:nvSpPr>
          <p:cNvPr id="52235" name="Rectangle 2"/>
          <p:cNvSpPr>
            <a:spLocks noChangeArrowheads="1"/>
          </p:cNvSpPr>
          <p:nvPr/>
        </p:nvSpPr>
        <p:spPr bwMode="auto">
          <a:xfrm>
            <a:off x="560388" y="2587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Process and quality control of AFR and of kiln operation is crucial to ensure the reactivity of the produced </a:t>
            </a:r>
            <a:r>
              <a:rPr lang="en-US" sz="2400" b="1" dirty="0" smtClean="0"/>
              <a:t>clinker</a:t>
            </a:r>
            <a:endParaRPr lang="en-US" sz="2400" b="1" dirty="0"/>
          </a:p>
        </p:txBody>
      </p:sp>
      <p:grpSp>
        <p:nvGrpSpPr>
          <p:cNvPr id="52236" name="Group 3"/>
          <p:cNvGrpSpPr>
            <a:grpSpLocks/>
          </p:cNvGrpSpPr>
          <p:nvPr/>
        </p:nvGrpSpPr>
        <p:grpSpPr bwMode="auto">
          <a:xfrm>
            <a:off x="5105400" y="1633538"/>
            <a:ext cx="4495800" cy="2908300"/>
            <a:chOff x="3216" y="616"/>
            <a:chExt cx="2832" cy="1832"/>
          </a:xfrm>
        </p:grpSpPr>
        <p:graphicFrame>
          <p:nvGraphicFramePr>
            <p:cNvPr id="52230" name="Object 6"/>
            <p:cNvGraphicFramePr>
              <a:graphicFrameLocks noChangeAspect="1"/>
            </p:cNvGraphicFramePr>
            <p:nvPr/>
          </p:nvGraphicFramePr>
          <p:xfrm>
            <a:off x="3216" y="616"/>
            <a:ext cx="2832" cy="18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364" name="Diagramm" r:id="rId3" imgW="4581625" imgH="2743363" progId="Excel.Chart.8">
                    <p:embed/>
                  </p:oleObj>
                </mc:Choice>
                <mc:Fallback>
                  <p:oleObj name="Diagramm" r:id="rId3" imgW="4581625" imgH="2743363" progId="Excel.Chart.8">
                    <p:embed/>
                    <p:pic>
                      <p:nvPicPr>
                        <p:cNvPr id="0" name="Picture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134" t="5431" r="2342" b="5727"/>
                        <a:stretch>
                          <a:fillRect/>
                        </a:stretch>
                      </p:blipFill>
                      <p:spPr bwMode="auto">
                        <a:xfrm>
                          <a:off x="3216" y="616"/>
                          <a:ext cx="2832" cy="18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39" name="Line 5"/>
            <p:cNvSpPr>
              <a:spLocks noChangeShapeType="1"/>
            </p:cNvSpPr>
            <p:nvPr/>
          </p:nvSpPr>
          <p:spPr bwMode="auto">
            <a:xfrm>
              <a:off x="3581" y="814"/>
              <a:ext cx="2300" cy="969"/>
            </a:xfrm>
            <a:prstGeom prst="line">
              <a:avLst/>
            </a:prstGeom>
            <a:noFill/>
            <a:ln w="44450">
              <a:solidFill>
                <a:schemeClr val="accent1"/>
              </a:solidFill>
              <a:round/>
              <a:headEnd/>
              <a:tailEnd type="triangle" w="lg" len="lg"/>
            </a:ln>
          </p:spPr>
          <p:txBody>
            <a:bodyPr lIns="90000" tIns="46800" rIns="90000" bIns="46800">
              <a:spAutoFit/>
            </a:bodyPr>
            <a:lstStyle/>
            <a:p>
              <a:endParaRPr lang="de-DE"/>
            </a:p>
          </p:txBody>
        </p:sp>
        <p:sp>
          <p:nvSpPr>
            <p:cNvPr id="52240" name="Rectangle 6"/>
            <p:cNvSpPr>
              <a:spLocks noChangeArrowheads="1"/>
            </p:cNvSpPr>
            <p:nvPr/>
          </p:nvSpPr>
          <p:spPr bwMode="auto">
            <a:xfrm>
              <a:off x="3546" y="1985"/>
              <a:ext cx="2164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1 day strength development CEM I 52,5R</a:t>
              </a:r>
            </a:p>
          </p:txBody>
        </p:sp>
      </p:grpSp>
      <p:graphicFrame>
        <p:nvGraphicFramePr>
          <p:cNvPr id="52233" name="Object 9"/>
          <p:cNvGraphicFramePr>
            <a:graphicFrameLocks noChangeAspect="1"/>
          </p:cNvGraphicFramePr>
          <p:nvPr/>
        </p:nvGraphicFramePr>
        <p:xfrm>
          <a:off x="304800" y="1657350"/>
          <a:ext cx="4794250" cy="291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65" name="Chart" r:id="rId5" imgW="4964400" imgH="2892600" progId="Excel.Chart.8">
                  <p:embed/>
                </p:oleObj>
              </mc:Choice>
              <mc:Fallback>
                <p:oleObj name="Chart" r:id="rId5" imgW="4964400" imgH="2892600" progId="Excel.Chart.8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412" t="2299" r="1617"/>
                      <a:stretch>
                        <a:fillRect/>
                      </a:stretch>
                    </p:blipFill>
                    <p:spPr bwMode="auto">
                      <a:xfrm>
                        <a:off x="304800" y="1657350"/>
                        <a:ext cx="4794250" cy="291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7" name="Text Box 9"/>
          <p:cNvSpPr txBox="1">
            <a:spLocks noChangeArrowheads="1"/>
          </p:cNvSpPr>
          <p:nvPr/>
        </p:nvSpPr>
        <p:spPr bwMode="auto">
          <a:xfrm>
            <a:off x="542817" y="1147763"/>
            <a:ext cx="88667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/>
              <a:t>Example </a:t>
            </a:r>
            <a:r>
              <a:rPr lang="en-US" sz="2000" dirty="0" err="1"/>
              <a:t>Höver</a:t>
            </a:r>
            <a:r>
              <a:rPr lang="en-US" sz="2000" dirty="0"/>
              <a:t>: Increase of TSR went along with reduction of early strength </a:t>
            </a:r>
          </a:p>
        </p:txBody>
      </p:sp>
      <p:sp>
        <p:nvSpPr>
          <p:cNvPr id="52238" name="Rectangle 10"/>
          <p:cNvSpPr>
            <a:spLocks noChangeArrowheads="1"/>
          </p:cNvSpPr>
          <p:nvPr/>
        </p:nvSpPr>
        <p:spPr bwMode="auto">
          <a:xfrm>
            <a:off x="361950" y="4654550"/>
            <a:ext cx="9315450" cy="163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>
              <a:buClr>
                <a:schemeClr val="tx2"/>
              </a:buClr>
              <a:buFont typeface="Times" pitchFamily="18" charset="0"/>
              <a:buChar char="•"/>
            </a:pPr>
            <a:r>
              <a:rPr lang="en-US" sz="2000" dirty="0"/>
              <a:t>Use of AFR poses more risks for process problems in the kiln due to their less favorable characteristics regarding ease of combustion.</a:t>
            </a:r>
          </a:p>
          <a:p>
            <a:pPr marL="290513" indent="-290513">
              <a:spcBef>
                <a:spcPct val="10000"/>
              </a:spcBef>
              <a:buClr>
                <a:schemeClr val="tx2"/>
              </a:buClr>
              <a:buFont typeface="Times" pitchFamily="18" charset="0"/>
              <a:buChar char="•"/>
            </a:pPr>
            <a:r>
              <a:rPr lang="en-US" sz="2000" dirty="0"/>
              <a:t>Critical aspects to be controlled are the "ash” integration from AFR, reducing conditions and inadequate temperatures profiles in the </a:t>
            </a:r>
            <a:r>
              <a:rPr lang="en-US" sz="2000" dirty="0" smtClean="0"/>
              <a:t>kiln.</a:t>
            </a:r>
            <a:endParaRPr lang="en-US" sz="2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C4384D17-FF78-4845-85C6-5032E1A6547D}" type="slidenum">
              <a:rPr lang="en-US" sz="800">
                <a:latin typeface="+mn-lt"/>
              </a:rPr>
              <a:pPr algn="r">
                <a:defRPr/>
              </a:pPr>
              <a:t>27</a:t>
            </a:fld>
            <a:endParaRPr lang="en-US" sz="800">
              <a:latin typeface="+mn-lt"/>
            </a:endParaRPr>
          </a:p>
        </p:txBody>
      </p: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Systematic approach for product optimization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73075" y="1484782"/>
            <a:ext cx="8948737" cy="4889029"/>
            <a:chOff x="385763" y="1154113"/>
            <a:chExt cx="9134475" cy="5219700"/>
          </a:xfrm>
        </p:grpSpPr>
        <p:pic>
          <p:nvPicPr>
            <p:cNvPr id="53251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5763" y="1154113"/>
              <a:ext cx="9134475" cy="521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6321152" y="4581128"/>
              <a:ext cx="2627586" cy="158417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indent="-180975" algn="ctr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Regulator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8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361E2B5C-EF24-488E-A652-3757FC2912C4}" type="slidenum">
              <a:rPr lang="en-US" sz="800">
                <a:latin typeface="+mn-lt"/>
              </a:rPr>
              <a:pPr algn="r">
                <a:defRPr/>
              </a:pPr>
              <a:t>29</a:t>
            </a:fld>
            <a:endParaRPr lang="en-US" sz="800">
              <a:latin typeface="+mn-lt"/>
            </a:endParaRPr>
          </a:p>
        </p:txBody>
      </p:sp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560388" y="3873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ctr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The set regulator plays an essential role regarding cement </a:t>
            </a:r>
            <a:r>
              <a:rPr lang="en-US" sz="2400" b="1" dirty="0" smtClean="0"/>
              <a:t>performance</a:t>
            </a:r>
            <a:endParaRPr lang="en-US" sz="2400" b="1" dirty="0"/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608013" y="1166813"/>
            <a:ext cx="8809037" cy="415498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marL="284163" indent="-284163">
              <a:defRPr sz="2200">
                <a:solidFill>
                  <a:schemeClr val="tx1"/>
                </a:solidFill>
                <a:latin typeface="Arial" charset="0"/>
              </a:defRPr>
            </a:lvl1pPr>
            <a:lvl2pPr marL="863600" indent="-388938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fontAlgn="auto">
              <a:spcBef>
                <a:spcPct val="1200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cs typeface="+mn-cs"/>
              </a:rPr>
              <a:t>Type (Gypsum / Anhydrite) and dosage of calcium sulfate has an effect on:</a:t>
            </a:r>
          </a:p>
          <a:p>
            <a:pPr marL="922337" lvl="1" indent="-342900" fontAlgn="auto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en-US" sz="1800" dirty="0" smtClean="0">
                <a:cs typeface="+mn-cs"/>
              </a:rPr>
              <a:t>Setting behavior</a:t>
            </a:r>
          </a:p>
          <a:p>
            <a:pPr marL="922337" lvl="1" indent="-342900" fontAlgn="auto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en-US" sz="1800" dirty="0" smtClean="0">
                <a:cs typeface="+mn-cs"/>
              </a:rPr>
              <a:t>Strength development</a:t>
            </a:r>
          </a:p>
          <a:p>
            <a:pPr marL="922337" lvl="1" indent="-342900" fontAlgn="auto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en-US" sz="1800" dirty="0" err="1" smtClean="0">
                <a:cs typeface="+mn-cs"/>
              </a:rPr>
              <a:t>Flowability</a:t>
            </a:r>
            <a:r>
              <a:rPr lang="en-US" sz="1800" dirty="0" smtClean="0">
                <a:cs typeface="+mn-cs"/>
              </a:rPr>
              <a:t> / storage stability</a:t>
            </a:r>
          </a:p>
          <a:p>
            <a:pPr marL="922337" lvl="1" indent="-342900" fontAlgn="auto"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Font typeface="Arial" pitchFamily="34" charset="0"/>
              <a:buChar char="•"/>
              <a:defRPr/>
            </a:pPr>
            <a:endParaRPr lang="en-US" sz="1800" dirty="0" smtClean="0">
              <a:cs typeface="+mn-cs"/>
            </a:endParaRPr>
          </a:p>
          <a:p>
            <a:pPr marL="342900" indent="-342900" fontAlgn="auto">
              <a:spcBef>
                <a:spcPct val="50000"/>
              </a:spcBef>
              <a:spcAft>
                <a:spcPct val="15000"/>
              </a:spcAft>
              <a:buClr>
                <a:schemeClr val="tx2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cs typeface="+mn-cs"/>
              </a:rPr>
              <a:t>Use of industrial gypsum implies advantages and disadvantages:</a:t>
            </a:r>
          </a:p>
          <a:p>
            <a:pPr lvl="1" fontAlgn="auto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SzPct val="70000"/>
              <a:buFont typeface="Wingdings 2" pitchFamily="18" charset="2"/>
              <a:buChar char="Ë"/>
              <a:defRPr/>
            </a:pPr>
            <a:r>
              <a:rPr lang="en-US" sz="1800" dirty="0" smtClean="0">
                <a:cs typeface="+mn-cs"/>
              </a:rPr>
              <a:t>lower cost</a:t>
            </a:r>
          </a:p>
          <a:p>
            <a:pPr lvl="1" fontAlgn="auto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SzPct val="60000"/>
              <a:buFont typeface="Arial" charset="0"/>
              <a:buChar char="▬"/>
              <a:defRPr/>
            </a:pPr>
            <a:r>
              <a:rPr lang="en-US" sz="1800" dirty="0" smtClean="0">
                <a:cs typeface="+mn-cs"/>
              </a:rPr>
              <a:t>high moisture  leads to handling problems and requires sufficient drying capacity of the mill system</a:t>
            </a:r>
          </a:p>
          <a:p>
            <a:pPr lvl="1" fontAlgn="auto"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SzPct val="60000"/>
              <a:buFont typeface="Arial" charset="0"/>
              <a:buChar char="▬"/>
              <a:defRPr/>
            </a:pPr>
            <a:r>
              <a:rPr lang="en-US" sz="1800" dirty="0" smtClean="0">
                <a:cs typeface="+mn-cs"/>
              </a:rPr>
              <a:t>possible presence of  minor elements  prolonging setting times and reducing strength</a:t>
            </a:r>
            <a:endParaRPr lang="en-US" sz="1800" dirty="0"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96616" y="3717032"/>
            <a:ext cx="1224136" cy="318940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19338" y="4077072"/>
            <a:ext cx="1476110" cy="274211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28864" y="4653136"/>
            <a:ext cx="1656184" cy="344533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Product Optimization, 2016-04-22   © 2015 </a:t>
            </a:r>
            <a:r>
              <a:rPr lang="en-US" dirty="0" err="1" smtClean="0"/>
              <a:t>LafargeHolcim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102DF3-29DD-496A-B447-030D37FD880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8" name="TocEntry1"/>
          <p:cNvSpPr txBox="1"/>
          <p:nvPr>
            <p:custDataLst>
              <p:tags r:id="rId1"/>
            </p:custDataLst>
          </p:nvPr>
        </p:nvSpPr>
        <p:spPr>
          <a:xfrm>
            <a:off x="523875" y="14478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Basic Aspects for Product Optimization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9" name="TocLine2"/>
          <p:cNvCxnSpPr/>
          <p:nvPr/>
        </p:nvCxnSpPr>
        <p:spPr>
          <a:xfrm>
            <a:off x="523875" y="18161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ocSlideNumber2"/>
          <p:cNvSpPr txBox="1"/>
          <p:nvPr>
            <p:custDataLst>
              <p:tags r:id="rId2"/>
            </p:custDataLst>
          </p:nvPr>
        </p:nvSpPr>
        <p:spPr>
          <a:xfrm>
            <a:off x="8445500" y="14478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4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11" name="TocEntry2"/>
          <p:cNvSpPr txBox="1"/>
          <p:nvPr>
            <p:custDataLst>
              <p:tags r:id="rId3"/>
            </p:custDataLst>
          </p:nvPr>
        </p:nvSpPr>
        <p:spPr>
          <a:xfrm>
            <a:off x="523875" y="18542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The Product Optimization Decision tree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2" name="TocLine3"/>
          <p:cNvCxnSpPr/>
          <p:nvPr/>
        </p:nvCxnSpPr>
        <p:spPr>
          <a:xfrm>
            <a:off x="523875" y="22225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ocSlideNumber3"/>
          <p:cNvSpPr txBox="1"/>
          <p:nvPr>
            <p:custDataLst>
              <p:tags r:id="rId4"/>
            </p:custDataLst>
          </p:nvPr>
        </p:nvSpPr>
        <p:spPr>
          <a:xfrm>
            <a:off x="8445500" y="18542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11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14" name="TocEntry3"/>
          <p:cNvSpPr txBox="1"/>
          <p:nvPr>
            <p:custDataLst>
              <p:tags r:id="rId5"/>
            </p:custDataLst>
          </p:nvPr>
        </p:nvSpPr>
        <p:spPr>
          <a:xfrm>
            <a:off x="523875" y="22606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>
                <a:solidFill>
                  <a:schemeClr val="dk1"/>
                </a:solidFill>
                <a:latin typeface="Arial"/>
              </a:rPr>
              <a:t>Clinker Quality</a:t>
            </a:r>
            <a:endParaRPr lang="en-US" sz="2200" dirty="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5" name="TocLine4"/>
          <p:cNvCxnSpPr/>
          <p:nvPr/>
        </p:nvCxnSpPr>
        <p:spPr>
          <a:xfrm>
            <a:off x="523875" y="26289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ocSlideNumber4"/>
          <p:cNvSpPr txBox="1"/>
          <p:nvPr>
            <p:custDataLst>
              <p:tags r:id="rId6"/>
            </p:custDataLst>
          </p:nvPr>
        </p:nvSpPr>
        <p:spPr>
          <a:xfrm>
            <a:off x="8445500" y="22606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13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17" name="TocEntry4"/>
          <p:cNvSpPr txBox="1"/>
          <p:nvPr>
            <p:custDataLst>
              <p:tags r:id="rId7"/>
            </p:custDataLst>
          </p:nvPr>
        </p:nvSpPr>
        <p:spPr>
          <a:xfrm>
            <a:off x="523875" y="26670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Set Regulator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18" name="TocLine5"/>
          <p:cNvCxnSpPr/>
          <p:nvPr/>
        </p:nvCxnSpPr>
        <p:spPr>
          <a:xfrm>
            <a:off x="523875" y="30353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ocSlideNumber5"/>
          <p:cNvSpPr txBox="1"/>
          <p:nvPr>
            <p:custDataLst>
              <p:tags r:id="rId8"/>
            </p:custDataLst>
          </p:nvPr>
        </p:nvSpPr>
        <p:spPr>
          <a:xfrm>
            <a:off x="8445500" y="26670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28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20" name="TocEntry5"/>
          <p:cNvSpPr txBox="1"/>
          <p:nvPr>
            <p:custDataLst>
              <p:tags r:id="rId9"/>
            </p:custDataLst>
          </p:nvPr>
        </p:nvSpPr>
        <p:spPr>
          <a:xfrm>
            <a:off x="523875" y="30734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Mineral Components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21" name="TocLine6"/>
          <p:cNvCxnSpPr/>
          <p:nvPr/>
        </p:nvCxnSpPr>
        <p:spPr>
          <a:xfrm>
            <a:off x="523875" y="34417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ocSlideNumber6"/>
          <p:cNvSpPr txBox="1"/>
          <p:nvPr>
            <p:custDataLst>
              <p:tags r:id="rId10"/>
            </p:custDataLst>
          </p:nvPr>
        </p:nvSpPr>
        <p:spPr>
          <a:xfrm>
            <a:off x="8445500" y="30734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48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23" name="TocEntry6"/>
          <p:cNvSpPr txBox="1"/>
          <p:nvPr>
            <p:custDataLst>
              <p:tags r:id="rId11"/>
            </p:custDataLst>
          </p:nvPr>
        </p:nvSpPr>
        <p:spPr>
          <a:xfrm>
            <a:off x="523875" y="34798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Cement Grinding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24" name="TocLine7"/>
          <p:cNvCxnSpPr/>
          <p:nvPr/>
        </p:nvCxnSpPr>
        <p:spPr>
          <a:xfrm>
            <a:off x="523875" y="38481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ocSlideNumber7"/>
          <p:cNvSpPr txBox="1"/>
          <p:nvPr>
            <p:custDataLst>
              <p:tags r:id="rId12"/>
            </p:custDataLst>
          </p:nvPr>
        </p:nvSpPr>
        <p:spPr>
          <a:xfrm>
            <a:off x="8445500" y="34798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60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26" name="TocEntry7"/>
          <p:cNvSpPr txBox="1"/>
          <p:nvPr>
            <p:custDataLst>
              <p:tags r:id="rId13"/>
            </p:custDataLst>
          </p:nvPr>
        </p:nvSpPr>
        <p:spPr>
          <a:xfrm>
            <a:off x="523875" y="38862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Cement Additives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27" name="TocLine8"/>
          <p:cNvCxnSpPr/>
          <p:nvPr/>
        </p:nvCxnSpPr>
        <p:spPr>
          <a:xfrm>
            <a:off x="523875" y="42545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ocSlideNumber8"/>
          <p:cNvSpPr txBox="1"/>
          <p:nvPr>
            <p:custDataLst>
              <p:tags r:id="rId14"/>
            </p:custDataLst>
          </p:nvPr>
        </p:nvSpPr>
        <p:spPr>
          <a:xfrm>
            <a:off x="8445500" y="38862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75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  <p:sp>
        <p:nvSpPr>
          <p:cNvPr id="29" name="TocEntry8"/>
          <p:cNvSpPr txBox="1"/>
          <p:nvPr>
            <p:custDataLst>
              <p:tags r:id="rId15"/>
            </p:custDataLst>
          </p:nvPr>
        </p:nvSpPr>
        <p:spPr>
          <a:xfrm>
            <a:off x="523875" y="4292600"/>
            <a:ext cx="7366000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chemeClr val="dk1"/>
                </a:solidFill>
                <a:latin typeface="Arial"/>
              </a:rPr>
              <a:t>Conclusions</a:t>
            </a:r>
            <a:endParaRPr lang="en-US" sz="2200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30" name="TocLine9"/>
          <p:cNvCxnSpPr/>
          <p:nvPr/>
        </p:nvCxnSpPr>
        <p:spPr>
          <a:xfrm>
            <a:off x="523875" y="4660900"/>
            <a:ext cx="8858250" cy="0"/>
          </a:xfrm>
          <a:prstGeom prst="line">
            <a:avLst/>
          </a:prstGeom>
          <a:ln w="9525" cmpd="sng">
            <a:solidFill>
              <a:srgbClr val="5F5046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ocSlideNumber9"/>
          <p:cNvSpPr txBox="1"/>
          <p:nvPr>
            <p:custDataLst>
              <p:tags r:id="rId16"/>
            </p:custDataLst>
          </p:nvPr>
        </p:nvSpPr>
        <p:spPr>
          <a:xfrm>
            <a:off x="8445500" y="4292600"/>
            <a:ext cx="936625" cy="368300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200" smtClean="0">
                <a:solidFill>
                  <a:srgbClr val="5F5046"/>
                </a:solidFill>
                <a:latin typeface="Arial"/>
              </a:rPr>
              <a:t>84</a:t>
            </a:r>
            <a:endParaRPr lang="en-US" sz="2200">
              <a:solidFill>
                <a:srgbClr val="5F50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173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4D236678-2166-4996-8E37-1BA0BA83CCE5}" type="slidenum">
              <a:rPr lang="en-US" sz="800">
                <a:latin typeface="+mn-lt"/>
              </a:rPr>
              <a:pPr algn="r">
                <a:defRPr/>
              </a:pPr>
              <a:t>30</a:t>
            </a:fld>
            <a:endParaRPr lang="en-US" sz="800">
              <a:latin typeface="+mn-lt"/>
            </a:endParaRPr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Industrial gypsum is widely used within the Holcim </a:t>
            </a:r>
            <a:r>
              <a:rPr lang="en-US" sz="2400" b="1" dirty="0" smtClean="0"/>
              <a:t>Group</a:t>
            </a:r>
            <a:endParaRPr lang="en-US" sz="2400" b="1" dirty="0"/>
          </a:p>
        </p:txBody>
      </p:sp>
      <p:sp>
        <p:nvSpPr>
          <p:cNvPr id="55299" name="Text Box 43"/>
          <p:cNvSpPr txBox="1">
            <a:spLocks noChangeArrowheads="1"/>
          </p:cNvSpPr>
          <p:nvPr/>
        </p:nvSpPr>
        <p:spPr bwMode="auto">
          <a:xfrm>
            <a:off x="6608713" y="4711184"/>
            <a:ext cx="1728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/>
              <a:t>Source: ATR 2009</a:t>
            </a:r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6576" y="1484784"/>
            <a:ext cx="7200924" cy="304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2A68BD87-DCF1-4991-B017-1900DED413AF}" type="slidenum">
              <a:rPr lang="en-US" sz="800">
                <a:latin typeface="+mn-lt"/>
              </a:rPr>
              <a:pPr algn="r">
                <a:defRPr/>
              </a:pPr>
              <a:t>31</a:t>
            </a:fld>
            <a:endParaRPr lang="en-US" sz="800">
              <a:latin typeface="+mn-lt"/>
            </a:endParaRPr>
          </a:p>
        </p:txBody>
      </p:sp>
      <p:sp>
        <p:nvSpPr>
          <p:cNvPr id="56322" name="Title 1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Industrial gypsum sources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213109"/>
              </p:ext>
            </p:extLst>
          </p:nvPr>
        </p:nvGraphicFramePr>
        <p:xfrm>
          <a:off x="992188" y="1397000"/>
          <a:ext cx="8066087" cy="4654550"/>
        </p:xfrm>
        <a:graphic>
          <a:graphicData uri="http://schemas.openxmlformats.org/drawingml/2006/table">
            <a:tbl>
              <a:tblPr/>
              <a:tblGrid>
                <a:gridCol w="2520950"/>
                <a:gridCol w="3530600"/>
                <a:gridCol w="2014537"/>
              </a:tblGrid>
              <a:tr h="7810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Type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Source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Impurities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</a:tr>
              <a:tr h="5651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Desulfogypsum</a:t>
                      </a:r>
                      <a:endParaRPr kumimoji="0" lang="en-GB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Flue gas desulphurisation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SO</a:t>
                      </a:r>
                      <a:r>
                        <a:rPr kumimoji="0" lang="de-CH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de-CH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2-</a:t>
                      </a:r>
                      <a:r>
                        <a:rPr kumimoji="0" lang="de-CH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, Cl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835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Phosphogypsum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Fertilizer and phosphoric acid production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</a:t>
                      </a:r>
                      <a:r>
                        <a:rPr kumimoji="0" lang="en-GB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  <a:r>
                        <a:rPr kumimoji="0" lang="en-GB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5</a:t>
                      </a: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, 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Fluorogypsum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Hydrofluoric acid production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CaF</a:t>
                      </a:r>
                      <a:r>
                        <a:rPr kumimoji="0" lang="en-GB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Borogypsum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Boric acid production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B(OH)</a:t>
                      </a:r>
                      <a:r>
                        <a:rPr kumimoji="0" lang="en-GB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Titanogypsum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TiO</a:t>
                      </a:r>
                      <a:r>
                        <a:rPr kumimoji="0" lang="en-GB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production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TiO</a:t>
                      </a:r>
                      <a:r>
                        <a:rPr kumimoji="0" lang="en-GB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, Fe(SO)</a:t>
                      </a:r>
                      <a:r>
                        <a:rPr kumimoji="0" lang="en-GB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endParaRPr kumimoji="0" lang="en-GB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5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Organogypsum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Citric, formic and tartaric acid production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Organic compounds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A60802B1-69E3-484F-9E80-4C7CF14D8167}" type="slidenum">
              <a:rPr lang="en-US" sz="800">
                <a:latin typeface="+mn-lt"/>
              </a:rPr>
              <a:pPr algn="r">
                <a:defRPr/>
              </a:pPr>
              <a:t>32</a:t>
            </a:fld>
            <a:endParaRPr lang="en-US" sz="800">
              <a:latin typeface="+mn-lt"/>
            </a:endParaRPr>
          </a:p>
        </p:txBody>
      </p:sp>
      <p:sp>
        <p:nvSpPr>
          <p:cNvPr id="57346" name="Rectangle 3"/>
          <p:cNvSpPr>
            <a:spLocks noChangeArrowheads="1"/>
          </p:cNvSpPr>
          <p:nvPr/>
        </p:nvSpPr>
        <p:spPr bwMode="auto">
          <a:xfrm>
            <a:off x="560388" y="1412776"/>
            <a:ext cx="8785225" cy="4981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Regular set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proper balance between clinker (C</a:t>
            </a:r>
            <a:r>
              <a:rPr lang="en-US" baseline="-25000" dirty="0"/>
              <a:t>3</a:t>
            </a:r>
            <a:r>
              <a:rPr lang="en-US" dirty="0"/>
              <a:t>A) reactivity </a:t>
            </a:r>
            <a:br>
              <a:rPr lang="en-US" dirty="0"/>
            </a:br>
            <a:r>
              <a:rPr lang="en-US" dirty="0"/>
              <a:t>and soluble sulfate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formation of needle-like </a:t>
            </a:r>
            <a:r>
              <a:rPr lang="en-US" dirty="0" err="1" smtClean="0"/>
              <a:t>ettringite</a:t>
            </a:r>
            <a:endParaRPr lang="en-US" sz="1600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False set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excess sulfur compared to (C</a:t>
            </a:r>
            <a:r>
              <a:rPr lang="en-US" baseline="-25000" dirty="0"/>
              <a:t>3</a:t>
            </a:r>
            <a:r>
              <a:rPr lang="en-US" dirty="0"/>
              <a:t>A) reactivity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formation of secondary gypsum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can be overcome by </a:t>
            </a:r>
            <a:r>
              <a:rPr lang="en-US" dirty="0" smtClean="0"/>
              <a:t>re-mixing</a:t>
            </a:r>
            <a:endParaRPr lang="en-US" sz="1600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Flash set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lack of sulfur compared to (C</a:t>
            </a:r>
            <a:r>
              <a:rPr lang="en-US" baseline="-25000" dirty="0"/>
              <a:t>3</a:t>
            </a:r>
            <a:r>
              <a:rPr lang="en-US" dirty="0"/>
              <a:t>A) reactivity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formation of angular </a:t>
            </a:r>
            <a:r>
              <a:rPr lang="en-US" dirty="0" err="1"/>
              <a:t>monosulfates</a:t>
            </a:r>
            <a:endParaRPr lang="en-US" dirty="0"/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most critical case, not reversible!</a:t>
            </a:r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</p:txBody>
      </p:sp>
      <p:sp>
        <p:nvSpPr>
          <p:cNvPr id="57347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The setting behavior is related to the balance between soluble sulfate and C</a:t>
            </a:r>
            <a:r>
              <a:rPr lang="en-US" sz="2400" b="1" baseline="-25000" dirty="0"/>
              <a:t>3</a:t>
            </a:r>
            <a:r>
              <a:rPr lang="en-US" sz="2400" b="1" dirty="0"/>
              <a:t>A </a:t>
            </a:r>
            <a:r>
              <a:rPr lang="en-US" sz="2400" b="1" dirty="0" smtClean="0"/>
              <a:t>reactivity</a:t>
            </a:r>
            <a:endParaRPr lang="en-US" sz="2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64D202B4-6939-449C-A1F1-F9B90B2908F7}" type="slidenum">
              <a:rPr lang="en-US" sz="800">
                <a:latin typeface="+mn-lt"/>
              </a:rPr>
              <a:pPr algn="r">
                <a:defRPr/>
              </a:pPr>
              <a:t>33</a:t>
            </a:fld>
            <a:endParaRPr lang="en-US" sz="800">
              <a:latin typeface="+mn-lt"/>
            </a:endParaRP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Illustration of setting types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/>
          <a:srcRect l="12335" t="14137" r="13568" b="4524"/>
          <a:stretch>
            <a:fillRect/>
          </a:stretch>
        </p:blipFill>
        <p:spPr bwMode="auto">
          <a:xfrm>
            <a:off x="920552" y="1204913"/>
            <a:ext cx="6488112" cy="48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Slide Number Placeholder 16"/>
          <p:cNvSpPr txBox="1">
            <a:spLocks noGrp="1"/>
          </p:cNvSpPr>
          <p:nvPr/>
        </p:nvSpPr>
        <p:spPr bwMode="auto">
          <a:xfrm>
            <a:off x="9129713" y="6811963"/>
            <a:ext cx="21590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10800" rIns="0" bIns="0"/>
          <a:lstStyle/>
          <a:p>
            <a:pPr algn="r"/>
            <a:fld id="{7860D9D4-23F0-4DA1-813E-9C4276148D66}" type="slidenum">
              <a:rPr lang="en-US" sz="1000" b="1"/>
              <a:pPr algn="r"/>
              <a:t>33</a:t>
            </a:fld>
            <a:endParaRPr lang="en-US" sz="1000" b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C4249B61-75C2-4C2C-B039-A2933A3B14D5}" type="slidenum">
              <a:rPr lang="en-US" sz="800">
                <a:latin typeface="+mn-lt"/>
              </a:rPr>
              <a:pPr algn="r">
                <a:defRPr/>
              </a:pPr>
              <a:t>34</a:t>
            </a:fld>
            <a:endParaRPr lang="en-US" sz="800">
              <a:latin typeface="+mn-lt"/>
            </a:endParaRPr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Gypsum (</a:t>
            </a:r>
            <a:r>
              <a:rPr lang="en-US" sz="2400" b="1" dirty="0" err="1"/>
              <a:t>dihydrate</a:t>
            </a:r>
            <a:r>
              <a:rPr lang="en-US" sz="2400" b="1" dirty="0"/>
              <a:t>) and anhydrite are the natural calcium sulfates that can be used as set regulator in the </a:t>
            </a:r>
            <a:r>
              <a:rPr lang="en-US" sz="2400" b="1" dirty="0" smtClean="0"/>
              <a:t>cement</a:t>
            </a:r>
            <a:endParaRPr lang="en-US" sz="2400" b="1" dirty="0"/>
          </a:p>
        </p:txBody>
      </p:sp>
      <p:graphicFrame>
        <p:nvGraphicFramePr>
          <p:cNvPr id="9318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39469"/>
              </p:ext>
            </p:extLst>
          </p:nvPr>
        </p:nvGraphicFramePr>
        <p:xfrm>
          <a:off x="631825" y="1368425"/>
          <a:ext cx="8713663" cy="4808539"/>
        </p:xfrm>
        <a:graphic>
          <a:graphicData uri="http://schemas.openxmlformats.org/drawingml/2006/table">
            <a:tbl>
              <a:tblPr/>
              <a:tblGrid>
                <a:gridCol w="1512863"/>
                <a:gridCol w="1152128"/>
                <a:gridCol w="1584176"/>
                <a:gridCol w="1357883"/>
                <a:gridCol w="1594445"/>
                <a:gridCol w="1512168"/>
              </a:tblGrid>
              <a:tr h="7508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Designation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Formula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Range of</a:t>
                      </a:r>
                      <a:b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Stability °C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Solubility at 20°C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Occurrence</a:t>
                      </a:r>
                      <a:b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in Nature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Occurrence</a:t>
                      </a:r>
                      <a:b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in Cement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7858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Dihydrate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CaSO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  <a:b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1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.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2H</a:t>
                      </a:r>
                      <a:r>
                        <a:rPr kumimoji="0" lang="en-US" sz="18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&gt;40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0.2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</a:tr>
              <a:tr h="787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Hemihydrate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CaSO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4 </a:t>
                      </a:r>
                      <a:r>
                        <a:rPr kumimoji="0" lang="en-US" sz="18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.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½H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Metastable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(110°-180°C)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0.95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42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Anhydrite III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CaSO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Metastable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(120°-250°C)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0.95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58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Anhydrite II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(nat. Anhydr.)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CaSO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40-1180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0.2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D7FF"/>
                    </a:solidFill>
                  </a:tcPr>
                </a:tc>
              </a:tr>
              <a:tr h="7858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Anhydrite 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CaSO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&gt;1180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---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(~clinker)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AC92EE28-A15D-4334-9CB5-F107F90A8C3F}" type="slidenum">
              <a:rPr lang="en-US" sz="800">
                <a:latin typeface="+mn-lt"/>
              </a:rPr>
              <a:pPr algn="r">
                <a:defRPr/>
              </a:pPr>
              <a:t>35</a:t>
            </a:fld>
            <a:endParaRPr lang="en-US" sz="800">
              <a:latin typeface="+mn-lt"/>
            </a:endParaRPr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488950" y="628650"/>
            <a:ext cx="93011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During cement grinding, the gypsum gets dehydrated and new types of sulfate phases are </a:t>
            </a:r>
            <a:r>
              <a:rPr lang="en-US" sz="2400" b="1" dirty="0" smtClean="0"/>
              <a:t>formed</a:t>
            </a:r>
            <a:endParaRPr lang="en-US" sz="2400" b="1" dirty="0"/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800100" y="3930650"/>
            <a:ext cx="8572500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At normal grinding temperatures at least a part of the gypsum gets dehydrated to hemihydrate, anhydrite III formation is rather scarce.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The degree of dehydration depends on the temperature, residence time, and humidity in the mill.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At high product temperatures (&gt; 85 °C) the same reactions can occur in the silo (risk of lump formation).</a:t>
            </a:r>
          </a:p>
        </p:txBody>
      </p:sp>
      <p:grpSp>
        <p:nvGrpSpPr>
          <p:cNvPr id="60420" name="Group 36"/>
          <p:cNvGrpSpPr>
            <a:grpSpLocks/>
          </p:cNvGrpSpPr>
          <p:nvPr/>
        </p:nvGrpSpPr>
        <p:grpSpPr bwMode="auto">
          <a:xfrm>
            <a:off x="1327150" y="1517650"/>
            <a:ext cx="7024688" cy="2027238"/>
            <a:chOff x="836" y="785"/>
            <a:chExt cx="4425" cy="1277"/>
          </a:xfrm>
        </p:grpSpPr>
        <p:sp>
          <p:nvSpPr>
            <p:cNvPr id="60421" name="Text Box 4"/>
            <p:cNvSpPr txBox="1">
              <a:spLocks noChangeArrowheads="1"/>
            </p:cNvSpPr>
            <p:nvPr/>
          </p:nvSpPr>
          <p:spPr bwMode="auto">
            <a:xfrm>
              <a:off x="836" y="785"/>
              <a:ext cx="442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1) CaSO</a:t>
              </a:r>
              <a:r>
                <a:rPr lang="en-US" sz="2400" baseline="-25000"/>
                <a:t>4</a:t>
              </a:r>
              <a:r>
                <a:rPr lang="en-US" sz="2400"/>
                <a:t> · 2 H</a:t>
              </a:r>
              <a:r>
                <a:rPr lang="en-US" sz="2400" baseline="-25000"/>
                <a:t>2</a:t>
              </a:r>
              <a:r>
                <a:rPr lang="en-US" sz="2400"/>
                <a:t>O 	</a:t>
              </a:r>
              <a:r>
                <a:rPr lang="en-US" sz="2400">
                  <a:sym typeface="Wingdings" pitchFamily="2" charset="2"/>
                </a:rPr>
                <a:t> </a:t>
              </a:r>
              <a:r>
                <a:rPr lang="en-US" sz="2400"/>
                <a:t>CaSO</a:t>
              </a:r>
              <a:r>
                <a:rPr lang="en-US" sz="2400" baseline="-25000"/>
                <a:t>4</a:t>
              </a:r>
              <a:r>
                <a:rPr lang="en-US" sz="2400"/>
                <a:t> · 0.5 H</a:t>
              </a:r>
              <a:r>
                <a:rPr lang="en-US" sz="2400" baseline="-25000"/>
                <a:t>2</a:t>
              </a:r>
              <a:r>
                <a:rPr lang="en-US" sz="2400"/>
                <a:t>O + 1.5 H</a:t>
              </a:r>
              <a:r>
                <a:rPr lang="en-US" sz="2400" baseline="-25000"/>
                <a:t>2</a:t>
              </a:r>
              <a:r>
                <a:rPr lang="en-US" sz="2400"/>
                <a:t>O</a:t>
              </a:r>
            </a:p>
          </p:txBody>
        </p:sp>
        <p:sp>
          <p:nvSpPr>
            <p:cNvPr id="60422" name="Text Box 5"/>
            <p:cNvSpPr txBox="1">
              <a:spLocks noChangeArrowheads="1"/>
            </p:cNvSpPr>
            <p:nvPr/>
          </p:nvSpPr>
          <p:spPr bwMode="auto">
            <a:xfrm>
              <a:off x="878" y="1534"/>
              <a:ext cx="26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/>
                <a:t>2) CaSO</a:t>
              </a:r>
              <a:r>
                <a:rPr lang="en-US" sz="2400" baseline="-25000"/>
                <a:t>4</a:t>
              </a:r>
              <a:r>
                <a:rPr lang="en-US" sz="2400"/>
                <a:t> · 0.5 H</a:t>
              </a:r>
              <a:r>
                <a:rPr lang="en-US" sz="2400" baseline="-25000"/>
                <a:t>2</a:t>
              </a:r>
              <a:r>
                <a:rPr lang="en-US" sz="2400"/>
                <a:t>O 	</a:t>
              </a:r>
              <a:r>
                <a:rPr lang="en-US" sz="2400">
                  <a:sym typeface="Wingdings" pitchFamily="2" charset="2"/>
                </a:rPr>
                <a:t> </a:t>
              </a:r>
              <a:r>
                <a:rPr lang="en-US" sz="2400"/>
                <a:t>CaSO</a:t>
              </a:r>
              <a:r>
                <a:rPr lang="en-US" sz="2400" baseline="-25000"/>
                <a:t>4</a:t>
              </a:r>
              <a:endParaRPr lang="en-US" sz="2400"/>
            </a:p>
          </p:txBody>
        </p:sp>
        <p:sp>
          <p:nvSpPr>
            <p:cNvPr id="47110" name="Text Box 6"/>
            <p:cNvSpPr txBox="1">
              <a:spLocks noChangeArrowheads="1"/>
            </p:cNvSpPr>
            <p:nvPr/>
          </p:nvSpPr>
          <p:spPr bwMode="auto">
            <a:xfrm>
              <a:off x="1505" y="1131"/>
              <a:ext cx="593" cy="2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cs typeface="+mn-cs"/>
                </a:rPr>
                <a:t>Gypsum</a:t>
              </a:r>
            </a:p>
          </p:txBody>
        </p:sp>
        <p:sp>
          <p:nvSpPr>
            <p:cNvPr id="47111" name="Text Box 7"/>
            <p:cNvSpPr txBox="1">
              <a:spLocks noChangeArrowheads="1"/>
            </p:cNvSpPr>
            <p:nvPr/>
          </p:nvSpPr>
          <p:spPr bwMode="auto">
            <a:xfrm>
              <a:off x="3530" y="1117"/>
              <a:ext cx="841" cy="2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cs typeface="+mn-cs"/>
                </a:rPr>
                <a:t>Hemihydrate</a:t>
              </a:r>
            </a:p>
          </p:txBody>
        </p:sp>
        <p:sp>
          <p:nvSpPr>
            <p:cNvPr id="47112" name="Text Box 8"/>
            <p:cNvSpPr txBox="1">
              <a:spLocks noChangeArrowheads="1"/>
            </p:cNvSpPr>
            <p:nvPr/>
          </p:nvSpPr>
          <p:spPr bwMode="auto">
            <a:xfrm>
              <a:off x="1469" y="1850"/>
              <a:ext cx="841" cy="2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cs typeface="+mn-cs"/>
                </a:rPr>
                <a:t>Hemihydrate</a:t>
              </a:r>
            </a:p>
          </p:txBody>
        </p:sp>
        <p:sp>
          <p:nvSpPr>
            <p:cNvPr id="47113" name="Text Box 9"/>
            <p:cNvSpPr txBox="1">
              <a:spLocks noChangeArrowheads="1"/>
            </p:cNvSpPr>
            <p:nvPr/>
          </p:nvSpPr>
          <p:spPr bwMode="auto">
            <a:xfrm>
              <a:off x="2856" y="1850"/>
              <a:ext cx="907" cy="2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>
              <a:spAutoFit/>
            </a:bodyPr>
            <a:lstStyle>
              <a:lvl1pPr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>
                  <a:cs typeface="+mn-cs"/>
                </a:rPr>
                <a:t>Anhydrite III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A3E517F6-AD5E-416B-AF75-2400CCCC6C08}" type="slidenum">
              <a:rPr lang="en-US" sz="800">
                <a:latin typeface="+mn-lt"/>
              </a:rPr>
              <a:pPr algn="r">
                <a:defRPr/>
              </a:pPr>
              <a:t>36</a:t>
            </a:fld>
            <a:endParaRPr lang="en-US" sz="800">
              <a:latin typeface="+mn-lt"/>
            </a:endParaRPr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Hemihydrate and anhydrite III have a higher solubility compared to gypsum and natural </a:t>
            </a:r>
            <a:r>
              <a:rPr lang="en-US" sz="2400" b="1" dirty="0" smtClean="0"/>
              <a:t>anhydrite</a:t>
            </a:r>
            <a:endParaRPr lang="en-US" sz="2400" b="1" dirty="0"/>
          </a:p>
        </p:txBody>
      </p:sp>
      <p:grpSp>
        <p:nvGrpSpPr>
          <p:cNvPr id="61443" name="Group 3"/>
          <p:cNvGrpSpPr>
            <a:grpSpLocks/>
          </p:cNvGrpSpPr>
          <p:nvPr/>
        </p:nvGrpSpPr>
        <p:grpSpPr bwMode="auto">
          <a:xfrm>
            <a:off x="1546225" y="1617663"/>
            <a:ext cx="5857875" cy="4552950"/>
            <a:chOff x="899" y="1019"/>
            <a:chExt cx="3406" cy="2868"/>
          </a:xfrm>
        </p:grpSpPr>
        <p:pic>
          <p:nvPicPr>
            <p:cNvPr id="61444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339" y="1019"/>
              <a:ext cx="2966" cy="2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45" name="Text Box 5"/>
            <p:cNvSpPr txBox="1">
              <a:spLocks noChangeArrowheads="1"/>
            </p:cNvSpPr>
            <p:nvPr/>
          </p:nvSpPr>
          <p:spPr bwMode="auto">
            <a:xfrm>
              <a:off x="2326" y="3616"/>
              <a:ext cx="1351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200"/>
                <a:t>Temperature [°C]</a:t>
              </a:r>
            </a:p>
          </p:txBody>
        </p:sp>
        <p:sp>
          <p:nvSpPr>
            <p:cNvPr id="61446" name="Text Box 6"/>
            <p:cNvSpPr txBox="1">
              <a:spLocks noChangeArrowheads="1"/>
            </p:cNvSpPr>
            <p:nvPr/>
          </p:nvSpPr>
          <p:spPr bwMode="auto">
            <a:xfrm rot="-5400000">
              <a:off x="243" y="1957"/>
              <a:ext cx="1564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200"/>
                <a:t>Solved CaSO</a:t>
              </a:r>
              <a:r>
                <a:rPr lang="en-US" sz="2200" baseline="-25000"/>
                <a:t>4</a:t>
              </a:r>
              <a:r>
                <a:rPr lang="en-US" sz="2200"/>
                <a:t> [%]</a:t>
              </a:r>
            </a:p>
          </p:txBody>
        </p:sp>
        <p:sp>
          <p:nvSpPr>
            <p:cNvPr id="61447" name="Text Box 7"/>
            <p:cNvSpPr txBox="1">
              <a:spLocks noChangeArrowheads="1"/>
            </p:cNvSpPr>
            <p:nvPr/>
          </p:nvSpPr>
          <p:spPr bwMode="auto">
            <a:xfrm>
              <a:off x="2091" y="2149"/>
              <a:ext cx="714" cy="19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</a:rPr>
                <a:t>hemi-hydrate</a:t>
              </a:r>
            </a:p>
          </p:txBody>
        </p:sp>
        <p:sp>
          <p:nvSpPr>
            <p:cNvPr id="61448" name="Text Box 8"/>
            <p:cNvSpPr txBox="1">
              <a:spLocks noChangeArrowheads="1"/>
            </p:cNvSpPr>
            <p:nvPr/>
          </p:nvSpPr>
          <p:spPr bwMode="auto">
            <a:xfrm>
              <a:off x="1740" y="2656"/>
              <a:ext cx="472" cy="19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gypsum</a:t>
              </a:r>
            </a:p>
          </p:txBody>
        </p:sp>
        <p:sp>
          <p:nvSpPr>
            <p:cNvPr id="61449" name="Text Box 9"/>
            <p:cNvSpPr txBox="1">
              <a:spLocks noChangeArrowheads="1"/>
            </p:cNvSpPr>
            <p:nvPr/>
          </p:nvSpPr>
          <p:spPr bwMode="auto">
            <a:xfrm>
              <a:off x="1515" y="3279"/>
              <a:ext cx="916" cy="1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nat. anhydrite</a:t>
              </a:r>
            </a:p>
          </p:txBody>
        </p:sp>
        <p:sp>
          <p:nvSpPr>
            <p:cNvPr id="61450" name="Freeform 10"/>
            <p:cNvSpPr>
              <a:spLocks/>
            </p:cNvSpPr>
            <p:nvPr/>
          </p:nvSpPr>
          <p:spPr bwMode="auto">
            <a:xfrm>
              <a:off x="1512" y="1098"/>
              <a:ext cx="1776" cy="2185"/>
            </a:xfrm>
            <a:custGeom>
              <a:avLst/>
              <a:gdLst>
                <a:gd name="T0" fmla="*/ 0 w 1776"/>
                <a:gd name="T1" fmla="*/ 0 h 2185"/>
                <a:gd name="T2" fmla="*/ 138 w 1776"/>
                <a:gd name="T3" fmla="*/ 744 h 2185"/>
                <a:gd name="T4" fmla="*/ 504 w 1776"/>
                <a:gd name="T5" fmla="*/ 1338 h 2185"/>
                <a:gd name="T6" fmla="*/ 906 w 1776"/>
                <a:gd name="T7" fmla="*/ 1776 h 2185"/>
                <a:gd name="T8" fmla="*/ 1326 w 1776"/>
                <a:gd name="T9" fmla="*/ 2034 h 2185"/>
                <a:gd name="T10" fmla="*/ 1638 w 1776"/>
                <a:gd name="T11" fmla="*/ 2160 h 2185"/>
                <a:gd name="T12" fmla="*/ 1776 w 1776"/>
                <a:gd name="T13" fmla="*/ 2184 h 21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76"/>
                <a:gd name="T22" fmla="*/ 0 h 2185"/>
                <a:gd name="T23" fmla="*/ 1776 w 1776"/>
                <a:gd name="T24" fmla="*/ 2185 h 218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76" h="2185">
                  <a:moveTo>
                    <a:pt x="0" y="0"/>
                  </a:moveTo>
                  <a:cubicBezTo>
                    <a:pt x="24" y="124"/>
                    <a:pt x="54" y="521"/>
                    <a:pt x="138" y="744"/>
                  </a:cubicBezTo>
                  <a:cubicBezTo>
                    <a:pt x="222" y="967"/>
                    <a:pt x="376" y="1166"/>
                    <a:pt x="504" y="1338"/>
                  </a:cubicBezTo>
                  <a:cubicBezTo>
                    <a:pt x="632" y="1510"/>
                    <a:pt x="769" y="1660"/>
                    <a:pt x="906" y="1776"/>
                  </a:cubicBezTo>
                  <a:cubicBezTo>
                    <a:pt x="1043" y="1892"/>
                    <a:pt x="1204" y="1970"/>
                    <a:pt x="1326" y="2034"/>
                  </a:cubicBezTo>
                  <a:cubicBezTo>
                    <a:pt x="1448" y="2098"/>
                    <a:pt x="1563" y="2135"/>
                    <a:pt x="1638" y="2160"/>
                  </a:cubicBezTo>
                  <a:cubicBezTo>
                    <a:pt x="1713" y="2185"/>
                    <a:pt x="1747" y="2179"/>
                    <a:pt x="1776" y="2184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1451" name="Text Box 11"/>
            <p:cNvSpPr txBox="1">
              <a:spLocks noChangeArrowheads="1"/>
            </p:cNvSpPr>
            <p:nvPr/>
          </p:nvSpPr>
          <p:spPr bwMode="auto">
            <a:xfrm>
              <a:off x="1598" y="1243"/>
              <a:ext cx="663" cy="19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</a:rPr>
                <a:t>Anhydrite III</a:t>
              </a:r>
            </a:p>
          </p:txBody>
        </p:sp>
        <p:sp>
          <p:nvSpPr>
            <p:cNvPr id="61452" name="Freeform 12"/>
            <p:cNvSpPr>
              <a:spLocks/>
            </p:cNvSpPr>
            <p:nvPr/>
          </p:nvSpPr>
          <p:spPr bwMode="auto">
            <a:xfrm>
              <a:off x="1482" y="1554"/>
              <a:ext cx="2736" cy="1914"/>
            </a:xfrm>
            <a:custGeom>
              <a:avLst/>
              <a:gdLst>
                <a:gd name="T0" fmla="*/ 0 w 2736"/>
                <a:gd name="T1" fmla="*/ 0 h 1914"/>
                <a:gd name="T2" fmla="*/ 324 w 2736"/>
                <a:gd name="T3" fmla="*/ 480 h 1914"/>
                <a:gd name="T4" fmla="*/ 552 w 2736"/>
                <a:gd name="T5" fmla="*/ 810 h 1914"/>
                <a:gd name="T6" fmla="*/ 792 w 2736"/>
                <a:gd name="T7" fmla="*/ 1104 h 1914"/>
                <a:gd name="T8" fmla="*/ 930 w 2736"/>
                <a:gd name="T9" fmla="*/ 1248 h 1914"/>
                <a:gd name="T10" fmla="*/ 1062 w 2736"/>
                <a:gd name="T11" fmla="*/ 1380 h 1914"/>
                <a:gd name="T12" fmla="*/ 1182 w 2736"/>
                <a:gd name="T13" fmla="*/ 1464 h 1914"/>
                <a:gd name="T14" fmla="*/ 1374 w 2736"/>
                <a:gd name="T15" fmla="*/ 1584 h 1914"/>
                <a:gd name="T16" fmla="*/ 1620 w 2736"/>
                <a:gd name="T17" fmla="*/ 1686 h 1914"/>
                <a:gd name="T18" fmla="*/ 1908 w 2736"/>
                <a:gd name="T19" fmla="*/ 1776 h 1914"/>
                <a:gd name="T20" fmla="*/ 2250 w 2736"/>
                <a:gd name="T21" fmla="*/ 1842 h 1914"/>
                <a:gd name="T22" fmla="*/ 2736 w 2736"/>
                <a:gd name="T23" fmla="*/ 1914 h 19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36"/>
                <a:gd name="T37" fmla="*/ 0 h 1914"/>
                <a:gd name="T38" fmla="*/ 2736 w 2736"/>
                <a:gd name="T39" fmla="*/ 1914 h 19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36" h="1914">
                  <a:moveTo>
                    <a:pt x="0" y="0"/>
                  </a:moveTo>
                  <a:cubicBezTo>
                    <a:pt x="116" y="172"/>
                    <a:pt x="232" y="345"/>
                    <a:pt x="324" y="480"/>
                  </a:cubicBezTo>
                  <a:cubicBezTo>
                    <a:pt x="416" y="615"/>
                    <a:pt x="474" y="706"/>
                    <a:pt x="552" y="810"/>
                  </a:cubicBezTo>
                  <a:cubicBezTo>
                    <a:pt x="630" y="914"/>
                    <a:pt x="729" y="1031"/>
                    <a:pt x="792" y="1104"/>
                  </a:cubicBezTo>
                  <a:cubicBezTo>
                    <a:pt x="855" y="1177"/>
                    <a:pt x="885" y="1202"/>
                    <a:pt x="930" y="1248"/>
                  </a:cubicBezTo>
                  <a:cubicBezTo>
                    <a:pt x="975" y="1294"/>
                    <a:pt x="1020" y="1344"/>
                    <a:pt x="1062" y="1380"/>
                  </a:cubicBezTo>
                  <a:cubicBezTo>
                    <a:pt x="1104" y="1416"/>
                    <a:pt x="1130" y="1430"/>
                    <a:pt x="1182" y="1464"/>
                  </a:cubicBezTo>
                  <a:cubicBezTo>
                    <a:pt x="1234" y="1498"/>
                    <a:pt x="1301" y="1547"/>
                    <a:pt x="1374" y="1584"/>
                  </a:cubicBezTo>
                  <a:cubicBezTo>
                    <a:pt x="1447" y="1621"/>
                    <a:pt x="1531" y="1654"/>
                    <a:pt x="1620" y="1686"/>
                  </a:cubicBezTo>
                  <a:cubicBezTo>
                    <a:pt x="1709" y="1718"/>
                    <a:pt x="1803" y="1750"/>
                    <a:pt x="1908" y="1776"/>
                  </a:cubicBezTo>
                  <a:cubicBezTo>
                    <a:pt x="2013" y="1802"/>
                    <a:pt x="2112" y="1819"/>
                    <a:pt x="2250" y="1842"/>
                  </a:cubicBezTo>
                  <a:cubicBezTo>
                    <a:pt x="2388" y="1865"/>
                    <a:pt x="2635" y="1899"/>
                    <a:pt x="2736" y="1914"/>
                  </a:cubicBez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276C3FEB-8D8F-403D-9AFF-ED7E34D36A0E}" type="slidenum">
              <a:rPr lang="en-US" sz="800">
                <a:latin typeface="+mn-lt"/>
              </a:rPr>
              <a:pPr algn="r">
                <a:defRPr/>
              </a:pPr>
              <a:t>37</a:t>
            </a:fld>
            <a:endParaRPr lang="en-US" sz="800">
              <a:latin typeface="+mn-lt"/>
            </a:endParaRPr>
          </a:p>
        </p:txBody>
      </p:sp>
      <p:sp>
        <p:nvSpPr>
          <p:cNvPr id="62466" name="Rectangle 3"/>
          <p:cNvSpPr>
            <a:spLocks noChangeArrowheads="1"/>
          </p:cNvSpPr>
          <p:nvPr/>
        </p:nvSpPr>
        <p:spPr bwMode="auto">
          <a:xfrm>
            <a:off x="560388" y="1401763"/>
            <a:ext cx="7848600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Increase addition of set regulator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Set point maximum standard SO</a:t>
            </a:r>
            <a:r>
              <a:rPr lang="en-US" baseline="-25000" dirty="0"/>
              <a:t>3 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Stop addition of set regulator to </a:t>
            </a:r>
            <a:r>
              <a:rPr lang="en-US" dirty="0" smtClean="0"/>
              <a:t>mill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Take samples every 5 to 10 min over 30 to 60 min </a:t>
            </a:r>
            <a:br>
              <a:rPr lang="en-US" sz="2000" dirty="0"/>
            </a:br>
            <a:r>
              <a:rPr lang="en-US" sz="2000" dirty="0"/>
              <a:t>(frequency and duration depends on mill </a:t>
            </a:r>
            <a:r>
              <a:rPr lang="en-US" sz="2000" dirty="0" smtClean="0"/>
              <a:t>type/system)</a:t>
            </a:r>
            <a:endParaRPr lang="en-US" sz="2000" dirty="0"/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Sample quantity according to scope of testing (5-20 kg</a:t>
            </a:r>
            <a:r>
              <a:rPr lang="en-US" dirty="0" smtClean="0"/>
              <a:t>)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Test samples with different SO</a:t>
            </a:r>
            <a:r>
              <a:rPr lang="en-US" sz="2000" baseline="-25000" dirty="0"/>
              <a:t>3</a:t>
            </a:r>
            <a:r>
              <a:rPr lang="en-US" sz="2000" dirty="0"/>
              <a:t> content for selected properties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at least: setting times, mortar compressive strength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ideal concrete: workability, compressive strength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</p:txBody>
      </p:sp>
      <p:sp>
        <p:nvSpPr>
          <p:cNvPr id="62467" name="Rectangle 2"/>
          <p:cNvSpPr>
            <a:spLocks noChangeArrowheads="1"/>
          </p:cNvSpPr>
          <p:nvPr/>
        </p:nvSpPr>
        <p:spPr bwMode="auto">
          <a:xfrm>
            <a:off x="560388" y="3730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The optimum gypsum content in the cement has to be </a:t>
            </a:r>
            <a:br>
              <a:rPr lang="en-US" sz="2400" b="1" dirty="0"/>
            </a:br>
            <a:r>
              <a:rPr lang="en-US" sz="2400" b="1" dirty="0"/>
              <a:t>determined on industrial </a:t>
            </a:r>
            <a:r>
              <a:rPr lang="en-US" sz="2400" b="1" dirty="0" smtClean="0"/>
              <a:t>scale</a:t>
            </a:r>
            <a:endParaRPr lang="en-US" sz="2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276C3FEB-8D8F-403D-9AFF-ED7E34D36A0E}" type="slidenum">
              <a:rPr lang="en-US" sz="800">
                <a:latin typeface="+mn-lt"/>
              </a:rPr>
              <a:pPr algn="r">
                <a:defRPr/>
              </a:pPr>
              <a:t>38</a:t>
            </a:fld>
            <a:endParaRPr lang="en-US" sz="800">
              <a:latin typeface="+mn-lt"/>
            </a:endParaRPr>
          </a:p>
        </p:txBody>
      </p:sp>
      <p:sp>
        <p:nvSpPr>
          <p:cNvPr id="62466" name="Rectangle 3"/>
          <p:cNvSpPr>
            <a:spLocks noChangeArrowheads="1"/>
          </p:cNvSpPr>
          <p:nvPr/>
        </p:nvSpPr>
        <p:spPr bwMode="auto">
          <a:xfrm>
            <a:off x="560388" y="1401763"/>
            <a:ext cx="7848600" cy="457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smtClean="0"/>
              <a:t>Industrial </a:t>
            </a:r>
            <a:r>
              <a:rPr lang="en-US" sz="2000" dirty="0"/>
              <a:t>SO3 optimization should be done: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for each cement type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for each mill system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after significant changes of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clinker composition (i.e. C</a:t>
            </a:r>
            <a:r>
              <a:rPr lang="en-US" baseline="-25000" dirty="0"/>
              <a:t>3</a:t>
            </a:r>
            <a:r>
              <a:rPr lang="en-US" dirty="0"/>
              <a:t>A content, A/S ratio)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cement composition (e.g. increase of MIC content)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process temperatures (e.g. improvement of mill ventilation)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62467" name="Rectangle 2"/>
          <p:cNvSpPr>
            <a:spLocks noChangeArrowheads="1"/>
          </p:cNvSpPr>
          <p:nvPr/>
        </p:nvSpPr>
        <p:spPr bwMode="auto">
          <a:xfrm>
            <a:off x="560388" y="3730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The optimum gypsum content in the cement has to be </a:t>
            </a:r>
            <a:br>
              <a:rPr lang="en-US" sz="2400" b="1" dirty="0"/>
            </a:br>
            <a:r>
              <a:rPr lang="en-US" sz="2400" b="1" dirty="0"/>
              <a:t>determined on industrial </a:t>
            </a:r>
            <a:r>
              <a:rPr lang="en-US" sz="2400" b="1" dirty="0" smtClean="0"/>
              <a:t>scale</a:t>
            </a:r>
            <a:endParaRPr lang="en-US" sz="2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313" y="1268413"/>
            <a:ext cx="7504112" cy="508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0" name="Rectangle 3"/>
          <p:cNvSpPr>
            <a:spLocks noChangeArrowheads="1"/>
          </p:cNvSpPr>
          <p:nvPr/>
        </p:nvSpPr>
        <p:spPr bwMode="auto">
          <a:xfrm>
            <a:off x="4808984" y="1989138"/>
            <a:ext cx="473075" cy="3367087"/>
          </a:xfrm>
          <a:prstGeom prst="rect">
            <a:avLst/>
          </a:prstGeom>
          <a:solidFill>
            <a:schemeClr val="accent2">
              <a:alpha val="29019"/>
            </a:schemeClr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63491" name="Rectangle 2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The dosage of the set regulator has a strong influence on strength development (example </a:t>
            </a:r>
            <a:r>
              <a:rPr lang="en-US" sz="2400" b="1" dirty="0" err="1" smtClean="0"/>
              <a:t>pozzolana</a:t>
            </a:r>
            <a:r>
              <a:rPr lang="en-US" sz="2400" b="1" dirty="0" smtClean="0"/>
              <a:t> cement)</a:t>
            </a:r>
            <a:endParaRPr lang="es-MX" sz="2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Basic Aspects for Product </a:t>
            </a:r>
            <a:r>
              <a:rPr lang="en-US" sz="3600" dirty="0" smtClean="0"/>
              <a:t>Optimization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14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F039341F-6DAC-4395-A269-C72842BF5E33}" type="slidenum">
              <a:rPr lang="en-US" sz="800">
                <a:latin typeface="+mn-lt"/>
              </a:rPr>
              <a:pPr algn="r">
                <a:defRPr/>
              </a:pPr>
              <a:t>40</a:t>
            </a:fld>
            <a:endParaRPr lang="en-US" sz="800">
              <a:latin typeface="+mn-lt"/>
            </a:endParaRPr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566738" y="403225"/>
            <a:ext cx="8707437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At high cement temperatures, gypsum can dewater in the silo leading to problems with lump </a:t>
            </a:r>
            <a:r>
              <a:rPr lang="en-US" sz="2400" b="1" dirty="0" smtClean="0"/>
              <a:t>formation</a:t>
            </a:r>
            <a:endParaRPr lang="en-US" sz="2400" b="1" dirty="0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488950" y="4365625"/>
            <a:ext cx="8607425" cy="230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Lump formation can be caused by:</a:t>
            </a:r>
          </a:p>
          <a:p>
            <a:pPr marL="534988" lvl="1" indent="-265113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High product temperatures at silo entrance and subsequent gypsum dehydration </a:t>
            </a:r>
          </a:p>
          <a:p>
            <a:pPr marL="534988" lvl="1" indent="-265113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Leakages in the silo walls</a:t>
            </a:r>
          </a:p>
          <a:p>
            <a:pPr marL="534988" lvl="1" indent="-265113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Excessive water injection </a:t>
            </a:r>
            <a:r>
              <a:rPr lang="en-US" dirty="0" smtClean="0"/>
              <a:t>into the </a:t>
            </a:r>
            <a:r>
              <a:rPr lang="en-US" dirty="0"/>
              <a:t>mill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1600" dirty="0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78400" y="1392238"/>
            <a:ext cx="4098925" cy="284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888" y="1384300"/>
            <a:ext cx="4095750" cy="284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557213" y="1468438"/>
            <a:ext cx="1541462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Solid blocks</a:t>
            </a:r>
          </a:p>
        </p:txBody>
      </p: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5048250" y="1446213"/>
            <a:ext cx="2552700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Soft lumps in cement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A86B7CDA-FD70-4E6A-9B38-F077FE7624BF}" type="slidenum">
              <a:rPr lang="en-US" sz="800">
                <a:latin typeface="+mn-lt"/>
              </a:rPr>
              <a:pPr algn="r">
                <a:defRPr/>
              </a:pPr>
              <a:t>41</a:t>
            </a:fld>
            <a:endParaRPr lang="en-US" sz="800">
              <a:latin typeface="+mn-lt"/>
            </a:endParaRPr>
          </a:p>
        </p:txBody>
      </p:sp>
      <p:sp>
        <p:nvSpPr>
          <p:cNvPr id="65538" name="Rectangle 3"/>
          <p:cNvSpPr>
            <a:spLocks noChangeArrowheads="1"/>
          </p:cNvSpPr>
          <p:nvPr/>
        </p:nvSpPr>
        <p:spPr bwMode="auto">
          <a:xfrm>
            <a:off x="5868988" y="1325563"/>
            <a:ext cx="3992562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Water entering the silo</a:t>
            </a:r>
          </a:p>
          <a:p>
            <a:pPr marL="534988" lvl="1" indent="-265113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Leakages</a:t>
            </a:r>
          </a:p>
          <a:p>
            <a:pPr marL="534988" lvl="1" indent="-265113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Gypsum</a:t>
            </a:r>
          </a:p>
          <a:p>
            <a:pPr marL="534988" lvl="1" indent="-265113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Moisture of water </a:t>
            </a:r>
            <a:r>
              <a:rPr lang="en-US" dirty="0" smtClean="0"/>
              <a:t>injection</a:t>
            </a:r>
            <a:endParaRPr lang="en-US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“Bridging” phases are formed</a:t>
            </a:r>
          </a:p>
          <a:p>
            <a:pPr marL="534988" lvl="1" indent="-265113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 err="1"/>
              <a:t>Ettringite</a:t>
            </a:r>
            <a:endParaRPr lang="en-US" dirty="0"/>
          </a:p>
          <a:p>
            <a:pPr marL="534988" lvl="1" indent="-265113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 err="1" smtClean="0"/>
              <a:t>Syngenite</a:t>
            </a:r>
            <a:endParaRPr lang="en-US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Consequence</a:t>
            </a:r>
          </a:p>
          <a:p>
            <a:pPr marL="534988" lvl="1" indent="-265113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Loss of </a:t>
            </a:r>
            <a:r>
              <a:rPr lang="en-US" dirty="0" err="1"/>
              <a:t>flowability</a:t>
            </a:r>
            <a:endParaRPr lang="en-US" dirty="0"/>
          </a:p>
          <a:p>
            <a:pPr marL="534988" lvl="1" indent="-265113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Lump/build up formation</a:t>
            </a:r>
          </a:p>
          <a:p>
            <a:pPr marL="534988" lvl="1" indent="-265113" eaLnBrk="0" hangingPunct="0"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Pre-hydration (retardation, strength loss)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65539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Principle of lump </a:t>
            </a:r>
            <a:r>
              <a:rPr lang="en-US" sz="2400" b="1" dirty="0" smtClean="0"/>
              <a:t>formation</a:t>
            </a:r>
            <a:endParaRPr lang="en-US" sz="2400" b="1" dirty="0"/>
          </a:p>
        </p:txBody>
      </p:sp>
      <p:sp>
        <p:nvSpPr>
          <p:cNvPr id="108548" name="AutoShape 4"/>
          <p:cNvSpPr>
            <a:spLocks noChangeArrowheads="1"/>
          </p:cNvSpPr>
          <p:nvPr/>
        </p:nvSpPr>
        <p:spPr bwMode="auto">
          <a:xfrm>
            <a:off x="2144713" y="2060575"/>
            <a:ext cx="2579687" cy="3924300"/>
          </a:xfrm>
          <a:prstGeom prst="can">
            <a:avLst>
              <a:gd name="adj" fmla="val 20677"/>
            </a:avLst>
          </a:prstGeom>
          <a:gradFill rotWithShape="1">
            <a:gsLst>
              <a:gs pos="0">
                <a:srgbClr val="525252"/>
              </a:gs>
              <a:gs pos="50000">
                <a:schemeClr val="folHlink"/>
              </a:gs>
              <a:gs pos="100000">
                <a:srgbClr val="525252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2365375" y="3008313"/>
            <a:ext cx="20034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CaSO</a:t>
            </a:r>
            <a:r>
              <a:rPr lang="en-US" baseline="-25000" dirty="0">
                <a:solidFill>
                  <a:schemeClr val="bg1"/>
                </a:solidFill>
                <a:sym typeface="Wingdings" pitchFamily="2" charset="2"/>
              </a:rPr>
              <a:t>4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x 0.5 H</a:t>
            </a:r>
            <a:r>
              <a:rPr lang="en-US" baseline="-25000" dirty="0">
                <a:solidFill>
                  <a:schemeClr val="bg1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O </a:t>
            </a:r>
            <a:br>
              <a:rPr lang="en-US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+ 1.5 H</a:t>
            </a:r>
            <a:r>
              <a:rPr lang="en-US" baseline="-25000" dirty="0">
                <a:solidFill>
                  <a:schemeClr val="bg1"/>
                </a:solidFill>
                <a:sym typeface="Wingdings" pitchFamily="2" charset="2"/>
              </a:rPr>
              <a:t>2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542" name="AutoShape 6"/>
          <p:cNvSpPr>
            <a:spLocks noChangeArrowheads="1"/>
          </p:cNvSpPr>
          <p:nvPr/>
        </p:nvSpPr>
        <p:spPr bwMode="auto">
          <a:xfrm>
            <a:off x="3611563" y="3714750"/>
            <a:ext cx="784225" cy="571500"/>
          </a:xfrm>
          <a:prstGeom prst="rightArrow">
            <a:avLst>
              <a:gd name="adj1" fmla="val 50000"/>
              <a:gd name="adj2" fmla="val 34306"/>
            </a:avLst>
          </a:prstGeom>
          <a:gradFill rotWithShape="1">
            <a:gsLst>
              <a:gs pos="0">
                <a:srgbClr val="FF0000">
                  <a:alpha val="50000"/>
                </a:srgbClr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AutoShape 7"/>
          <p:cNvSpPr>
            <a:spLocks noChangeArrowheads="1"/>
          </p:cNvSpPr>
          <p:nvPr/>
        </p:nvSpPr>
        <p:spPr bwMode="auto">
          <a:xfrm flipH="1">
            <a:off x="2562225" y="3716338"/>
            <a:ext cx="784225" cy="571500"/>
          </a:xfrm>
          <a:prstGeom prst="rightArrow">
            <a:avLst>
              <a:gd name="adj1" fmla="val 50000"/>
              <a:gd name="adj2" fmla="val 3430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4" name="AutoShape 8"/>
          <p:cNvSpPr>
            <a:spLocks noChangeArrowheads="1"/>
          </p:cNvSpPr>
          <p:nvPr/>
        </p:nvSpPr>
        <p:spPr bwMode="auto">
          <a:xfrm>
            <a:off x="4856163" y="1628775"/>
            <a:ext cx="939800" cy="1143000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5545" name="Picture 9" descr="MCj0440407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25" y="1676400"/>
            <a:ext cx="137160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6" name="Text Box 10"/>
          <p:cNvSpPr txBox="1">
            <a:spLocks noChangeArrowheads="1"/>
          </p:cNvSpPr>
          <p:nvPr/>
        </p:nvSpPr>
        <p:spPr bwMode="auto">
          <a:xfrm>
            <a:off x="2498725" y="1319213"/>
            <a:ext cx="1749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CaSO</a:t>
            </a:r>
            <a:r>
              <a:rPr lang="en-US" baseline="-25000" dirty="0"/>
              <a:t>4</a:t>
            </a:r>
            <a:r>
              <a:rPr lang="en-US" dirty="0"/>
              <a:t> x 2 H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</p:txBody>
      </p:sp>
      <p:sp>
        <p:nvSpPr>
          <p:cNvPr id="65547" name="AutoShape 11"/>
          <p:cNvSpPr>
            <a:spLocks noChangeArrowheads="1"/>
          </p:cNvSpPr>
          <p:nvPr/>
        </p:nvSpPr>
        <p:spPr bwMode="auto">
          <a:xfrm>
            <a:off x="2692400" y="1773238"/>
            <a:ext cx="1547813" cy="59055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600">
                <a:solidFill>
                  <a:schemeClr val="bg1"/>
                </a:solidFill>
              </a:rPr>
              <a:t>&gt; 80 °C</a:t>
            </a:r>
          </a:p>
        </p:txBody>
      </p:sp>
      <p:sp>
        <p:nvSpPr>
          <p:cNvPr id="65548" name="Text Box 12"/>
          <p:cNvSpPr txBox="1">
            <a:spLocks noChangeArrowheads="1"/>
          </p:cNvSpPr>
          <p:nvPr/>
        </p:nvSpPr>
        <p:spPr bwMode="auto">
          <a:xfrm rot="-5400000">
            <a:off x="459582" y="4136231"/>
            <a:ext cx="2711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/>
              <a:t>Side of coating formation</a:t>
            </a:r>
          </a:p>
        </p:txBody>
      </p:sp>
      <p:sp>
        <p:nvSpPr>
          <p:cNvPr id="65549" name="Footer Placeholder 1"/>
          <p:cNvSpPr txBox="1">
            <a:spLocks noGrp="1"/>
          </p:cNvSpPr>
          <p:nvPr/>
        </p:nvSpPr>
        <p:spPr bwMode="auto">
          <a:xfrm>
            <a:off x="1423988" y="6832600"/>
            <a:ext cx="3529012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r>
              <a:rPr lang="en-US" sz="800">
                <a:solidFill>
                  <a:srgbClr val="000000"/>
                </a:solidFill>
              </a:rPr>
              <a:t>Product Optimization, CM-MMT, LAF, 2014-10-28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AF8BD925-CA38-47B0-97E3-4E4DD3ADF2CD}" type="slidenum">
              <a:rPr lang="en-US" sz="800">
                <a:latin typeface="+mn-lt"/>
              </a:rPr>
              <a:pPr algn="r">
                <a:defRPr/>
              </a:pPr>
              <a:t>42</a:t>
            </a:fld>
            <a:endParaRPr lang="en-US" sz="800">
              <a:latin typeface="+mn-lt"/>
            </a:endParaRPr>
          </a:p>
        </p:txBody>
      </p:sp>
      <p:sp>
        <p:nvSpPr>
          <p:cNvPr id="66562" name="Rectangle 3"/>
          <p:cNvSpPr>
            <a:spLocks noChangeArrowheads="1"/>
          </p:cNvSpPr>
          <p:nvPr/>
        </p:nvSpPr>
        <p:spPr bwMode="auto">
          <a:xfrm>
            <a:off x="560388" y="1268760"/>
            <a:ext cx="8785225" cy="5538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Keep cement temperature below </a:t>
            </a:r>
            <a:r>
              <a:rPr lang="en-US" sz="2000" dirty="0" smtClean="0"/>
              <a:t>75/80°C in order to avoid dehydration of gypsum</a:t>
            </a:r>
            <a:endParaRPr lang="en-US" sz="2000" dirty="0"/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Avoid grinding of hot clinker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Optimize air ventilation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Inject water into one or both grinding chambers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Install cement cooler</a:t>
            </a:r>
          </a:p>
          <a:p>
            <a:pPr marL="269875" indent="-269875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Reduce water input via gypsum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Partial or complete substitution of gypsum by anhydrite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Optimize gypsum for each cement type (avoid overdosing)</a:t>
            </a:r>
          </a:p>
          <a:p>
            <a:pPr marL="269875" indent="-269875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 smtClean="0"/>
              <a:t>Avoid </a:t>
            </a:r>
            <a:r>
              <a:rPr lang="en-US" sz="2000" dirty="0"/>
              <a:t>water penetration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Control silo roof, walls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Adequate silo ventilation</a:t>
            </a:r>
          </a:p>
          <a:p>
            <a:pPr marL="269875" indent="-269875" eaLnBrk="0" hangingPunct="0">
              <a:spcBef>
                <a:spcPts val="900"/>
              </a:spcBef>
              <a:spcAft>
                <a:spcPct val="1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Reduce storage time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Empty silos regularly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</p:txBody>
      </p:sp>
      <p:sp>
        <p:nvSpPr>
          <p:cNvPr id="66563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Measures to avoid lump </a:t>
            </a:r>
            <a:r>
              <a:rPr lang="en-US" sz="2400" b="1" dirty="0" smtClean="0"/>
              <a:t>formation</a:t>
            </a:r>
            <a:endParaRPr lang="en-US" sz="2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1E1D1F24-D2E6-4335-B73F-1D93B381DE74}" type="slidenum">
              <a:rPr lang="en-US" sz="800">
                <a:latin typeface="+mn-lt"/>
              </a:rPr>
              <a:pPr algn="r">
                <a:defRPr/>
              </a:pPr>
              <a:t>43</a:t>
            </a:fld>
            <a:endParaRPr lang="en-US" sz="800">
              <a:latin typeface="+mn-lt"/>
            </a:endParaRPr>
          </a:p>
        </p:txBody>
      </p:sp>
      <p:sp>
        <p:nvSpPr>
          <p:cNvPr id="67586" name="Rectangle 3"/>
          <p:cNvSpPr>
            <a:spLocks noChangeArrowheads="1"/>
          </p:cNvSpPr>
          <p:nvPr/>
        </p:nvSpPr>
        <p:spPr bwMode="auto">
          <a:xfrm>
            <a:off x="560388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Adjust clinker properties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Balance alkali sulfur ratio (no high reactive C</a:t>
            </a:r>
            <a:r>
              <a:rPr lang="en-US" baseline="-25000"/>
              <a:t>3</a:t>
            </a:r>
            <a:r>
              <a:rPr lang="en-US"/>
              <a:t>A)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Reduce K</a:t>
            </a:r>
            <a:r>
              <a:rPr lang="en-US" baseline="-25000"/>
              <a:t>2</a:t>
            </a:r>
            <a:r>
              <a:rPr lang="en-US"/>
              <a:t>O content (avoid syngenite formation)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Adjust adequate free lime (“water absorbant”)</a:t>
            </a:r>
            <a:endParaRPr lang="en-US" sz="16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Improve cement flowability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Use cement additives to improve flowability</a:t>
            </a:r>
          </a:p>
          <a:p>
            <a:pPr marL="534988" lvl="1" indent="-265113" eaLnBrk="0" hangingPunct="0">
              <a:spcBef>
                <a:spcPts val="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Adjust cement fineness (flowability improves with higher fineness)</a:t>
            </a:r>
          </a:p>
        </p:txBody>
      </p:sp>
      <p:sp>
        <p:nvSpPr>
          <p:cNvPr id="67587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Measures to avoid lump formation (cont.)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30A3C579-8A17-42AF-9B92-6C02F93C338B}" type="slidenum">
              <a:rPr lang="en-US" sz="800">
                <a:latin typeface="+mn-lt"/>
              </a:rPr>
              <a:pPr algn="r">
                <a:defRPr/>
              </a:pPr>
              <a:t>44</a:t>
            </a:fld>
            <a:endParaRPr lang="en-US" sz="800">
              <a:latin typeface="+mn-lt"/>
            </a:endParaRPr>
          </a:p>
        </p:txBody>
      </p:sp>
      <p:sp>
        <p:nvSpPr>
          <p:cNvPr id="68610" name="Rectangle 3"/>
          <p:cNvSpPr>
            <a:spLocks noChangeArrowheads="1"/>
          </p:cNvSpPr>
          <p:nvPr/>
        </p:nvSpPr>
        <p:spPr bwMode="auto">
          <a:xfrm>
            <a:off x="560388" y="1397000"/>
            <a:ext cx="87852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  <a:tabLst>
                <a:tab pos="271463" algn="l"/>
              </a:tabLst>
            </a:pPr>
            <a:r>
              <a:rPr lang="en-US" sz="2000" dirty="0"/>
              <a:t>Take samples at mill outlet and silo inlet; silo outlet samples shall be taken during dispatch</a:t>
            </a:r>
          </a:p>
          <a:p>
            <a:pPr marL="269875" indent="-269875" eaLnBrk="0" hangingPunct="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Font typeface="Arial" charset="0"/>
              <a:buChar char="•"/>
              <a:tabLst>
                <a:tab pos="271463" algn="l"/>
              </a:tabLst>
            </a:pPr>
            <a:r>
              <a:rPr lang="en-US" sz="2000" dirty="0"/>
              <a:t>Take temperature of cement at mill exit and silo inlet</a:t>
            </a:r>
          </a:p>
          <a:p>
            <a:pPr marL="269875" indent="-269875" eaLnBrk="0" hangingPunct="0">
              <a:lnSpc>
                <a:spcPct val="80000"/>
              </a:lnSpc>
              <a:spcBef>
                <a:spcPts val="3600"/>
              </a:spcBef>
              <a:buClr>
                <a:schemeClr val="accent1"/>
              </a:buClr>
              <a:buFont typeface="Arial" charset="0"/>
              <a:buChar char="•"/>
              <a:tabLst>
                <a:tab pos="271463" algn="l"/>
              </a:tabLst>
            </a:pPr>
            <a:r>
              <a:rPr lang="en-US" sz="2000" dirty="0"/>
              <a:t>Investigate moisture content in the samples by differentiating</a:t>
            </a:r>
          </a:p>
          <a:p>
            <a:pPr marL="534988" lvl="1" indent="-265113" eaLnBrk="0" hangingPunct="0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  <a:tabLst>
                <a:tab pos="271463" algn="l"/>
              </a:tabLst>
            </a:pPr>
            <a:r>
              <a:rPr lang="en-US" dirty="0"/>
              <a:t>Inherent moisture</a:t>
            </a:r>
          </a:p>
          <a:p>
            <a:pPr marL="534988" lvl="1" indent="-265113" eaLnBrk="0" hangingPunct="0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  <a:tabLst>
                <a:tab pos="271463" algn="l"/>
              </a:tabLst>
            </a:pPr>
            <a:r>
              <a:rPr lang="en-US" dirty="0"/>
              <a:t>Gypsum/Hemihydrate water</a:t>
            </a:r>
          </a:p>
          <a:p>
            <a:pPr marL="534988" lvl="1" indent="-265113" eaLnBrk="0" hangingPunct="0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  <a:tabLst>
                <a:tab pos="271463" algn="l"/>
              </a:tabLst>
            </a:pPr>
            <a:r>
              <a:rPr lang="en-US" dirty="0" err="1"/>
              <a:t>Syngenite</a:t>
            </a:r>
            <a:endParaRPr lang="en-US" dirty="0"/>
          </a:p>
          <a:p>
            <a:pPr marL="534988" lvl="1" indent="-265113" eaLnBrk="0" hangingPunct="0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  <a:tabLst>
                <a:tab pos="271463" algn="l"/>
              </a:tabLst>
            </a:pPr>
            <a:r>
              <a:rPr lang="en-US" dirty="0" err="1" smtClean="0"/>
              <a:t>Portlandite</a:t>
            </a:r>
            <a:r>
              <a:rPr lang="en-US" dirty="0" smtClean="0"/>
              <a:t>/C-S-H </a:t>
            </a:r>
            <a:r>
              <a:rPr lang="en-US" dirty="0"/>
              <a:t>water</a:t>
            </a:r>
          </a:p>
        </p:txBody>
      </p:sp>
      <p:sp>
        <p:nvSpPr>
          <p:cNvPr id="68611" name="Rectangle 2"/>
          <p:cNvSpPr>
            <a:spLocks noChangeArrowheads="1"/>
          </p:cNvSpPr>
          <p:nvPr/>
        </p:nvSpPr>
        <p:spPr bwMode="auto">
          <a:xfrm>
            <a:off x="560388" y="3873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ctr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A sampling campaign helps to understand the origin of the lump formation </a:t>
            </a:r>
            <a:r>
              <a:rPr lang="en-US" sz="2400" b="1" dirty="0" smtClean="0"/>
              <a:t>problem</a:t>
            </a:r>
            <a:endParaRPr lang="en-US" sz="2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152BBB3E-C542-47AD-999E-19E005F6A338}" type="slidenum">
              <a:rPr lang="en-US" sz="800">
                <a:latin typeface="+mn-lt"/>
              </a:rPr>
              <a:pPr algn="r">
                <a:defRPr/>
              </a:pPr>
              <a:t>45</a:t>
            </a:fld>
            <a:endParaRPr lang="en-US" sz="800">
              <a:latin typeface="+mn-lt"/>
            </a:endParaRPr>
          </a:p>
        </p:txBody>
      </p:sp>
      <p:sp>
        <p:nvSpPr>
          <p:cNvPr id="69634" name="Content Placeholder 6"/>
          <p:cNvSpPr>
            <a:spLocks/>
          </p:cNvSpPr>
          <p:nvPr/>
        </p:nvSpPr>
        <p:spPr bwMode="auto">
          <a:xfrm>
            <a:off x="560388" y="3933056"/>
            <a:ext cx="8785225" cy="184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Staggered LOI</a:t>
            </a:r>
          </a:p>
          <a:p>
            <a:pPr marL="534988" lvl="1" indent="-265113" eaLnBrk="0" hangingPunct="0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Easy and cheap</a:t>
            </a:r>
          </a:p>
          <a:p>
            <a:pPr marL="534988" lvl="1" indent="-265113" eaLnBrk="0" hangingPunct="0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Gypsum and hemihydrate cannot be distinguished</a:t>
            </a:r>
          </a:p>
          <a:p>
            <a:pPr marL="534988" lvl="1" indent="-265113" eaLnBrk="0" hangingPunct="0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In the end sample should be heated up to 950 °C to get complete LOI (plausibility check)</a:t>
            </a:r>
          </a:p>
          <a:p>
            <a:pPr marL="534988" lvl="1" indent="-265113" eaLnBrk="0" hangingPunct="0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69635" name="Title 5"/>
          <p:cNvSpPr>
            <a:spLocks/>
          </p:cNvSpPr>
          <p:nvPr/>
        </p:nvSpPr>
        <p:spPr bwMode="auto">
          <a:xfrm>
            <a:off x="560388" y="2301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Methods to determine the dehydration degree and reasons for lump formation 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916307"/>
              </p:ext>
            </p:extLst>
          </p:nvPr>
        </p:nvGraphicFramePr>
        <p:xfrm>
          <a:off x="704849" y="1311275"/>
          <a:ext cx="8460581" cy="2333748"/>
        </p:xfrm>
        <a:graphic>
          <a:graphicData uri="http://schemas.openxmlformats.org/drawingml/2006/table">
            <a:tbl>
              <a:tblPr/>
              <a:tblGrid>
                <a:gridCol w="2747850"/>
                <a:gridCol w="5712731"/>
              </a:tblGrid>
              <a:tr h="584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Temperature range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Type of moisture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</a:tr>
              <a:tr h="584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20 – 70 °C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inherent moisture (water spray, water ingress)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16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70 – 250 °C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gypsum, hemihydrate crystal water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40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250 – 600 °C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Syngenite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portlandite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crystal water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determine the dehydration degree and reasons for lump formation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9875" indent="-269875">
              <a:lnSpc>
                <a:spcPct val="80000"/>
              </a:lnSpc>
            </a:pPr>
            <a:r>
              <a:rPr lang="en-US" dirty="0"/>
              <a:t>Thermal analysis - (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hermal </a:t>
            </a:r>
            <a:r>
              <a:rPr lang="en-US" dirty="0">
                <a:solidFill>
                  <a:schemeClr val="accent1"/>
                </a:solidFill>
              </a:rPr>
              <a:t>G</a:t>
            </a:r>
            <a:r>
              <a:rPr lang="en-US" dirty="0"/>
              <a:t>ravimetric </a:t>
            </a: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US" dirty="0"/>
              <a:t>nalysis)/ (</a:t>
            </a:r>
            <a:r>
              <a:rPr lang="en-US" dirty="0">
                <a:solidFill>
                  <a:schemeClr val="accent1"/>
                </a:solidFill>
              </a:rPr>
              <a:t>D</a:t>
            </a:r>
            <a:r>
              <a:rPr lang="en-US" dirty="0"/>
              <a:t>ifferential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canning </a:t>
            </a:r>
            <a:r>
              <a:rPr lang="en-US" dirty="0" err="1">
                <a:solidFill>
                  <a:schemeClr val="accent1"/>
                </a:solidFill>
              </a:rPr>
              <a:t>C</a:t>
            </a:r>
            <a:r>
              <a:rPr lang="en-US" dirty="0" err="1"/>
              <a:t>alometry</a:t>
            </a:r>
            <a:r>
              <a:rPr lang="en-US" dirty="0"/>
              <a:t>)</a:t>
            </a:r>
          </a:p>
          <a:p>
            <a:pPr marL="534988" lvl="1" indent="-265113">
              <a:lnSpc>
                <a:spcPct val="80000"/>
              </a:lnSpc>
            </a:pPr>
            <a:r>
              <a:rPr lang="en-US" dirty="0"/>
              <a:t>Differentiation between gypsum and hemihydrate (anhydrite to be calculated)</a:t>
            </a:r>
          </a:p>
          <a:p>
            <a:pPr marL="534988" lvl="1" indent="-265113">
              <a:lnSpc>
                <a:spcPct val="80000"/>
              </a:lnSpc>
            </a:pPr>
            <a:r>
              <a:rPr lang="en-US" dirty="0"/>
              <a:t>Identification of hydration products (</a:t>
            </a:r>
            <a:r>
              <a:rPr lang="en-US" dirty="0" err="1"/>
              <a:t>Portlandite</a:t>
            </a:r>
            <a:r>
              <a:rPr lang="en-US" dirty="0"/>
              <a:t>, </a:t>
            </a:r>
            <a:r>
              <a:rPr lang="en-US" dirty="0" err="1"/>
              <a:t>ettringite</a:t>
            </a:r>
            <a:r>
              <a:rPr lang="en-US" dirty="0"/>
              <a:t>) and typical bridge forming minerals (</a:t>
            </a:r>
            <a:r>
              <a:rPr lang="en-US" dirty="0" err="1"/>
              <a:t>syngenite</a:t>
            </a:r>
            <a:r>
              <a:rPr lang="en-US" dirty="0"/>
              <a:t>)</a:t>
            </a:r>
          </a:p>
          <a:p>
            <a:pPr marL="534988" lvl="1" indent="-265113">
              <a:lnSpc>
                <a:spcPct val="80000"/>
              </a:lnSpc>
            </a:pPr>
            <a:r>
              <a:rPr lang="en-US" dirty="0"/>
              <a:t>Equipment not available in most plants </a:t>
            </a:r>
          </a:p>
          <a:p>
            <a:pPr marL="534988" lvl="1" indent="-265113">
              <a:lnSpc>
                <a:spcPct val="80000"/>
              </a:lnSpc>
            </a:pPr>
            <a:endParaRPr lang="en-US" sz="2000" dirty="0"/>
          </a:p>
          <a:p>
            <a:pPr marL="269875" indent="-269875">
              <a:lnSpc>
                <a:spcPct val="80000"/>
              </a:lnSpc>
            </a:pPr>
            <a:r>
              <a:rPr lang="en-US" dirty="0"/>
              <a:t>XRD</a:t>
            </a:r>
          </a:p>
          <a:p>
            <a:pPr marL="534988" lvl="1" indent="-265113">
              <a:lnSpc>
                <a:spcPct val="80000"/>
              </a:lnSpc>
            </a:pPr>
            <a:r>
              <a:rPr lang="en-US" dirty="0"/>
              <a:t>Differentiation of gypsum, hemihydrate, anhydrite </a:t>
            </a:r>
          </a:p>
          <a:p>
            <a:pPr marL="534988" lvl="1" indent="-265113">
              <a:lnSpc>
                <a:spcPct val="80000"/>
              </a:lnSpc>
            </a:pPr>
            <a:r>
              <a:rPr lang="en-US" dirty="0"/>
              <a:t>Identification of hydration products and typical bridge forming minerals (</a:t>
            </a:r>
            <a:r>
              <a:rPr lang="en-US" dirty="0" err="1"/>
              <a:t>syngenite</a:t>
            </a:r>
            <a:r>
              <a:rPr lang="en-US" dirty="0"/>
              <a:t>)</a:t>
            </a:r>
          </a:p>
          <a:p>
            <a:pPr marL="269875" indent="-269875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1692B-1073-4C0F-B61A-CE8890F3859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8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5747635A-D028-4D49-A758-3AB2749F99B9}" type="slidenum">
              <a:rPr lang="en-US" sz="800">
                <a:latin typeface="+mn-lt"/>
              </a:rPr>
              <a:pPr algn="r">
                <a:defRPr/>
              </a:pPr>
              <a:t>47</a:t>
            </a:fld>
            <a:endParaRPr lang="en-US" sz="800">
              <a:latin typeface="+mn-lt"/>
            </a:endParaRPr>
          </a:p>
        </p:txBody>
      </p:sp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Systematic approach for product optimization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1428" y="1339590"/>
            <a:ext cx="8714003" cy="4979430"/>
            <a:chOff x="451428" y="1339590"/>
            <a:chExt cx="8714003" cy="497943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28" y="1339590"/>
              <a:ext cx="8714003" cy="4979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6033120" y="4619298"/>
              <a:ext cx="2592288" cy="1329982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indent="-180975" algn="ctr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Mineral Components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51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49BB5343-DE8E-4506-A7EF-3B07CAE24B18}" type="slidenum">
              <a:rPr lang="en-US" sz="800">
                <a:latin typeface="+mn-lt"/>
              </a:rPr>
              <a:pPr algn="r">
                <a:defRPr/>
              </a:pPr>
              <a:t>49</a:t>
            </a:fld>
            <a:endParaRPr lang="en-US" sz="800">
              <a:latin typeface="+mn-lt"/>
            </a:endParaRPr>
          </a:p>
        </p:txBody>
      </p:sp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Reduction of clinker factor</a:t>
            </a:r>
          </a:p>
          <a:p>
            <a:pPr marL="269875" indent="-269875" eaLnBrk="0" hangingPunct="0">
              <a:spcBef>
                <a:spcPct val="25000"/>
              </a:spcBef>
              <a:spcAft>
                <a:spcPct val="2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Improved late strength</a:t>
            </a:r>
          </a:p>
          <a:p>
            <a:pPr marL="269875" indent="-269875" eaLnBrk="0" hangingPunct="0">
              <a:spcBef>
                <a:spcPct val="25000"/>
              </a:spcBef>
              <a:spcAft>
                <a:spcPct val="1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Improved durability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Frost resistance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Higher resistance against acid attack</a:t>
            </a:r>
          </a:p>
          <a:p>
            <a:pPr marL="534988" lvl="1" indent="-265113" eaLnBrk="0" hangingPunct="0">
              <a:spcBef>
                <a:spcPts val="1200"/>
              </a:spcBef>
              <a:spcAft>
                <a:spcPct val="2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Lower risk of alkali silica reaction</a:t>
            </a:r>
          </a:p>
          <a:p>
            <a:pPr marL="269875" indent="-269875" eaLnBrk="0" hangingPunct="0">
              <a:spcBef>
                <a:spcPct val="25000"/>
              </a:spcBef>
              <a:spcAft>
                <a:spcPct val="20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Improved workability</a:t>
            </a:r>
          </a:p>
          <a:p>
            <a:pPr marL="534988" lvl="1" indent="-265113" eaLnBrk="0" hangingPunct="0">
              <a:spcBef>
                <a:spcPts val="1200"/>
              </a:spcBef>
              <a:spcAft>
                <a:spcPct val="25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Lower water demand</a:t>
            </a:r>
          </a:p>
          <a:p>
            <a:pPr marL="269875" indent="-269875" eaLnBrk="0" hangingPunct="0">
              <a:spcBef>
                <a:spcPct val="25000"/>
              </a:spcBef>
              <a:spcAft>
                <a:spcPct val="20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Better </a:t>
            </a:r>
            <a:r>
              <a:rPr lang="en-US" sz="2000" dirty="0" err="1"/>
              <a:t>grindability</a:t>
            </a: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71683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The use of Mineral Components (MIC) can have several positive effects…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44666098-653F-4869-99B8-7A97281D7CC3}" type="slidenum">
              <a:rPr lang="en-US" sz="800">
                <a:latin typeface="+mn-lt"/>
              </a:rPr>
              <a:pPr algn="r">
                <a:defRPr/>
              </a:pPr>
              <a:t>5</a:t>
            </a:fld>
            <a:endParaRPr lang="en-US" sz="800">
              <a:latin typeface="+mn-lt"/>
            </a:endParaRPr>
          </a:p>
        </p:txBody>
      </p:sp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560388" y="344488"/>
            <a:ext cx="9209087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Optimization of the final product contributes to cost reduction, customer satisfaction and sustainable performance</a:t>
            </a:r>
          </a:p>
        </p:txBody>
      </p:sp>
      <p:sp>
        <p:nvSpPr>
          <p:cNvPr id="19459" name="Rectangle 3"/>
          <p:cNvSpPr txBox="1">
            <a:spLocks noChangeArrowheads="1"/>
          </p:cNvSpPr>
          <p:nvPr/>
        </p:nvSpPr>
        <p:spPr bwMode="auto">
          <a:xfrm>
            <a:off x="560388" y="13541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575"/>
              </a:spcBef>
              <a:spcAft>
                <a:spcPct val="20000"/>
              </a:spcAft>
              <a:buClr>
                <a:srgbClr val="FF1100"/>
              </a:buClr>
              <a:buFont typeface="Arial" charset="0"/>
              <a:buChar char="•"/>
            </a:pPr>
            <a:r>
              <a:rPr lang="en-US" sz="2000" dirty="0"/>
              <a:t>Better cost management </a:t>
            </a:r>
          </a:p>
          <a:p>
            <a:pPr marL="534988" lvl="1" indent="-265113">
              <a:spcBef>
                <a:spcPts val="25"/>
              </a:spcBef>
              <a:spcAft>
                <a:spcPct val="20000"/>
              </a:spcAft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dirty="0"/>
              <a:t>Reduction of production costs</a:t>
            </a:r>
          </a:p>
          <a:p>
            <a:pPr marL="534988" lvl="1" indent="-265113">
              <a:spcBef>
                <a:spcPct val="10000"/>
              </a:spcBef>
              <a:spcAft>
                <a:spcPct val="10000"/>
              </a:spcAft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dirty="0"/>
              <a:t>Increase of production capacity</a:t>
            </a:r>
          </a:p>
          <a:p>
            <a:pPr marL="534988" lvl="1" indent="-265113">
              <a:spcBef>
                <a:spcPct val="10000"/>
              </a:spcBef>
              <a:spcAft>
                <a:spcPct val="10000"/>
              </a:spcAft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dirty="0"/>
              <a:t>Lower or delayed need for investments</a:t>
            </a:r>
            <a:endParaRPr lang="en-US" sz="2000" dirty="0"/>
          </a:p>
          <a:p>
            <a:pPr marL="269875" indent="-269875">
              <a:spcBef>
                <a:spcPct val="50000"/>
              </a:spcBef>
              <a:spcAft>
                <a:spcPct val="20000"/>
              </a:spcAft>
              <a:buClr>
                <a:srgbClr val="FF1100"/>
              </a:buClr>
              <a:buFont typeface="Arial" charset="0"/>
              <a:buChar char="•"/>
            </a:pPr>
            <a:r>
              <a:rPr lang="en-US" sz="2000" dirty="0"/>
              <a:t>Compliance with market requirements</a:t>
            </a:r>
          </a:p>
          <a:p>
            <a:pPr marL="534988" lvl="1" indent="-265113">
              <a:spcBef>
                <a:spcPct val="10000"/>
              </a:spcBef>
              <a:spcAft>
                <a:spcPct val="10000"/>
              </a:spcAft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dirty="0"/>
              <a:t>Improvement of  product quality</a:t>
            </a:r>
          </a:p>
          <a:p>
            <a:pPr marL="534988" lvl="1" indent="-265113">
              <a:spcBef>
                <a:spcPct val="10000"/>
              </a:spcBef>
              <a:spcAft>
                <a:spcPct val="10000"/>
              </a:spcAft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dirty="0"/>
              <a:t>Product  differentiation</a:t>
            </a:r>
          </a:p>
          <a:p>
            <a:pPr marL="269875" indent="-269875">
              <a:spcBef>
                <a:spcPct val="50000"/>
              </a:spcBef>
              <a:spcAft>
                <a:spcPct val="20000"/>
              </a:spcAft>
              <a:buClr>
                <a:srgbClr val="FF1100"/>
              </a:buClr>
              <a:buFont typeface="Arial" charset="0"/>
              <a:buChar char="•"/>
            </a:pPr>
            <a:r>
              <a:rPr lang="en-US" sz="2000" dirty="0"/>
              <a:t>Sustainable ecological performance</a:t>
            </a:r>
          </a:p>
          <a:p>
            <a:pPr marL="534988" lvl="1" indent="-265113">
              <a:spcBef>
                <a:spcPct val="10000"/>
              </a:spcBef>
              <a:spcAft>
                <a:spcPct val="10000"/>
              </a:spcAft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dirty="0"/>
              <a:t>Reduction of  CO</a:t>
            </a:r>
            <a:r>
              <a:rPr lang="en-US" baseline="-25000" dirty="0"/>
              <a:t>2</a:t>
            </a:r>
            <a:r>
              <a:rPr lang="en-US" dirty="0"/>
              <a:t>-output</a:t>
            </a:r>
          </a:p>
          <a:p>
            <a:pPr marL="534988" lvl="1" indent="-265113">
              <a:spcBef>
                <a:spcPct val="10000"/>
              </a:spcBef>
              <a:spcAft>
                <a:spcPct val="10000"/>
              </a:spcAft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dirty="0"/>
              <a:t>Extension of raw material resources 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CECE84F1-8FAC-4DF4-A544-1064EEE5F252}" type="slidenum">
              <a:rPr lang="en-US" sz="800">
                <a:latin typeface="+mn-lt"/>
              </a:rPr>
              <a:pPr algn="r">
                <a:defRPr/>
              </a:pPr>
              <a:t>50</a:t>
            </a:fld>
            <a:endParaRPr lang="en-US" sz="800">
              <a:latin typeface="+mn-lt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560388" y="3000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…but due to the lower clinker factor composite cements </a:t>
            </a:r>
            <a:br>
              <a:rPr lang="en-US" sz="2400" b="1"/>
            </a:br>
            <a:r>
              <a:rPr lang="en-US" sz="2400" b="1"/>
              <a:t>suffer from a low early strength.</a:t>
            </a:r>
          </a:p>
        </p:txBody>
      </p:sp>
      <p:grpSp>
        <p:nvGrpSpPr>
          <p:cNvPr id="72707" name="Group 3"/>
          <p:cNvGrpSpPr>
            <a:grpSpLocks/>
          </p:cNvGrpSpPr>
          <p:nvPr/>
        </p:nvGrpSpPr>
        <p:grpSpPr bwMode="auto">
          <a:xfrm>
            <a:off x="957078" y="1477963"/>
            <a:ext cx="7656847" cy="4759349"/>
            <a:chOff x="1196" y="931"/>
            <a:chExt cx="4269" cy="2762"/>
          </a:xfrm>
        </p:grpSpPr>
        <p:sp>
          <p:nvSpPr>
            <p:cNvPr id="72708" name="Rectangle 4"/>
            <p:cNvSpPr>
              <a:spLocks noChangeArrowheads="1"/>
            </p:cNvSpPr>
            <p:nvPr/>
          </p:nvSpPr>
          <p:spPr bwMode="auto">
            <a:xfrm>
              <a:off x="1817" y="992"/>
              <a:ext cx="3304" cy="16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09" name="Line 5"/>
            <p:cNvSpPr>
              <a:spLocks noChangeShapeType="1"/>
            </p:cNvSpPr>
            <p:nvPr/>
          </p:nvSpPr>
          <p:spPr bwMode="auto">
            <a:xfrm>
              <a:off x="1817" y="2349"/>
              <a:ext cx="330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10" name="Line 6"/>
            <p:cNvSpPr>
              <a:spLocks noChangeShapeType="1"/>
            </p:cNvSpPr>
            <p:nvPr/>
          </p:nvSpPr>
          <p:spPr bwMode="auto">
            <a:xfrm>
              <a:off x="1817" y="2073"/>
              <a:ext cx="330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11" name="Line 7"/>
            <p:cNvSpPr>
              <a:spLocks noChangeShapeType="1"/>
            </p:cNvSpPr>
            <p:nvPr/>
          </p:nvSpPr>
          <p:spPr bwMode="auto">
            <a:xfrm>
              <a:off x="1817" y="1805"/>
              <a:ext cx="330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12" name="Line 8"/>
            <p:cNvSpPr>
              <a:spLocks noChangeShapeType="1"/>
            </p:cNvSpPr>
            <p:nvPr/>
          </p:nvSpPr>
          <p:spPr bwMode="auto">
            <a:xfrm>
              <a:off x="1817" y="1537"/>
              <a:ext cx="330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13" name="Line 9"/>
            <p:cNvSpPr>
              <a:spLocks noChangeShapeType="1"/>
            </p:cNvSpPr>
            <p:nvPr/>
          </p:nvSpPr>
          <p:spPr bwMode="auto">
            <a:xfrm>
              <a:off x="1817" y="1261"/>
              <a:ext cx="330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14" name="Line 10"/>
            <p:cNvSpPr>
              <a:spLocks noChangeShapeType="1"/>
            </p:cNvSpPr>
            <p:nvPr/>
          </p:nvSpPr>
          <p:spPr bwMode="auto">
            <a:xfrm>
              <a:off x="1817" y="992"/>
              <a:ext cx="330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15" name="Rectangle 11"/>
            <p:cNvSpPr>
              <a:spLocks noChangeArrowheads="1"/>
            </p:cNvSpPr>
            <p:nvPr/>
          </p:nvSpPr>
          <p:spPr bwMode="auto">
            <a:xfrm>
              <a:off x="1817" y="992"/>
              <a:ext cx="3304" cy="1625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16" name="Rectangle 12"/>
            <p:cNvSpPr>
              <a:spLocks noChangeArrowheads="1"/>
            </p:cNvSpPr>
            <p:nvPr/>
          </p:nvSpPr>
          <p:spPr bwMode="auto">
            <a:xfrm>
              <a:off x="1955" y="1882"/>
              <a:ext cx="191" cy="735"/>
            </a:xfrm>
            <a:prstGeom prst="rect">
              <a:avLst/>
            </a:prstGeom>
            <a:solidFill>
              <a:srgbClr val="9999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17" name="Rectangle 13"/>
            <p:cNvSpPr>
              <a:spLocks noChangeArrowheads="1"/>
            </p:cNvSpPr>
            <p:nvPr/>
          </p:nvSpPr>
          <p:spPr bwMode="auto">
            <a:xfrm>
              <a:off x="2614" y="2165"/>
              <a:ext cx="191" cy="452"/>
            </a:xfrm>
            <a:prstGeom prst="rect">
              <a:avLst/>
            </a:prstGeom>
            <a:solidFill>
              <a:srgbClr val="9999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18" name="Rectangle 14"/>
            <p:cNvSpPr>
              <a:spLocks noChangeArrowheads="1"/>
            </p:cNvSpPr>
            <p:nvPr/>
          </p:nvSpPr>
          <p:spPr bwMode="auto">
            <a:xfrm>
              <a:off x="3273" y="2157"/>
              <a:ext cx="192" cy="460"/>
            </a:xfrm>
            <a:prstGeom prst="rect">
              <a:avLst/>
            </a:prstGeom>
            <a:solidFill>
              <a:srgbClr val="9999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19" name="Rectangle 15"/>
            <p:cNvSpPr>
              <a:spLocks noChangeArrowheads="1"/>
            </p:cNvSpPr>
            <p:nvPr/>
          </p:nvSpPr>
          <p:spPr bwMode="auto">
            <a:xfrm>
              <a:off x="3940" y="2295"/>
              <a:ext cx="192" cy="322"/>
            </a:xfrm>
            <a:prstGeom prst="rect">
              <a:avLst/>
            </a:prstGeom>
            <a:solidFill>
              <a:srgbClr val="9999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0" name="Rectangle 16"/>
            <p:cNvSpPr>
              <a:spLocks noChangeArrowheads="1"/>
            </p:cNvSpPr>
            <p:nvPr/>
          </p:nvSpPr>
          <p:spPr bwMode="auto">
            <a:xfrm>
              <a:off x="4599" y="2088"/>
              <a:ext cx="192" cy="529"/>
            </a:xfrm>
            <a:prstGeom prst="rect">
              <a:avLst/>
            </a:prstGeom>
            <a:solidFill>
              <a:srgbClr val="9999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1" name="Rectangle 17"/>
            <p:cNvSpPr>
              <a:spLocks noChangeArrowheads="1"/>
            </p:cNvSpPr>
            <p:nvPr/>
          </p:nvSpPr>
          <p:spPr bwMode="auto">
            <a:xfrm>
              <a:off x="2146" y="1291"/>
              <a:ext cx="184" cy="1326"/>
            </a:xfrm>
            <a:prstGeom prst="rect">
              <a:avLst/>
            </a:prstGeom>
            <a:solidFill>
              <a:srgbClr val="6666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2" name="Rectangle 18"/>
            <p:cNvSpPr>
              <a:spLocks noChangeArrowheads="1"/>
            </p:cNvSpPr>
            <p:nvPr/>
          </p:nvSpPr>
          <p:spPr bwMode="auto">
            <a:xfrm>
              <a:off x="2805" y="1629"/>
              <a:ext cx="184" cy="988"/>
            </a:xfrm>
            <a:prstGeom prst="rect">
              <a:avLst/>
            </a:prstGeom>
            <a:solidFill>
              <a:srgbClr val="6666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3" name="Rectangle 19"/>
            <p:cNvSpPr>
              <a:spLocks noChangeArrowheads="1"/>
            </p:cNvSpPr>
            <p:nvPr/>
          </p:nvSpPr>
          <p:spPr bwMode="auto">
            <a:xfrm>
              <a:off x="3465" y="1598"/>
              <a:ext cx="191" cy="1019"/>
            </a:xfrm>
            <a:prstGeom prst="rect">
              <a:avLst/>
            </a:prstGeom>
            <a:solidFill>
              <a:srgbClr val="6666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4" name="Rectangle 20"/>
            <p:cNvSpPr>
              <a:spLocks noChangeArrowheads="1"/>
            </p:cNvSpPr>
            <p:nvPr/>
          </p:nvSpPr>
          <p:spPr bwMode="auto">
            <a:xfrm>
              <a:off x="4132" y="1483"/>
              <a:ext cx="184" cy="1134"/>
            </a:xfrm>
            <a:prstGeom prst="rect">
              <a:avLst/>
            </a:prstGeom>
            <a:solidFill>
              <a:srgbClr val="6666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5" name="Rectangle 21"/>
            <p:cNvSpPr>
              <a:spLocks noChangeArrowheads="1"/>
            </p:cNvSpPr>
            <p:nvPr/>
          </p:nvSpPr>
          <p:spPr bwMode="auto">
            <a:xfrm>
              <a:off x="4791" y="1376"/>
              <a:ext cx="184" cy="1241"/>
            </a:xfrm>
            <a:prstGeom prst="rect">
              <a:avLst/>
            </a:prstGeom>
            <a:solidFill>
              <a:srgbClr val="6666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26" name="Line 22"/>
            <p:cNvSpPr>
              <a:spLocks noChangeShapeType="1"/>
            </p:cNvSpPr>
            <p:nvPr/>
          </p:nvSpPr>
          <p:spPr bwMode="auto">
            <a:xfrm>
              <a:off x="1817" y="992"/>
              <a:ext cx="0" cy="1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27" name="Line 23"/>
            <p:cNvSpPr>
              <a:spLocks noChangeShapeType="1"/>
            </p:cNvSpPr>
            <p:nvPr/>
          </p:nvSpPr>
          <p:spPr bwMode="auto">
            <a:xfrm>
              <a:off x="1786" y="2617"/>
              <a:ext cx="3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28" name="Line 24"/>
            <p:cNvSpPr>
              <a:spLocks noChangeShapeType="1"/>
            </p:cNvSpPr>
            <p:nvPr/>
          </p:nvSpPr>
          <p:spPr bwMode="auto">
            <a:xfrm>
              <a:off x="1786" y="2349"/>
              <a:ext cx="3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29" name="Line 25"/>
            <p:cNvSpPr>
              <a:spLocks noChangeShapeType="1"/>
            </p:cNvSpPr>
            <p:nvPr/>
          </p:nvSpPr>
          <p:spPr bwMode="auto">
            <a:xfrm>
              <a:off x="1786" y="2073"/>
              <a:ext cx="3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0" name="Line 26"/>
            <p:cNvSpPr>
              <a:spLocks noChangeShapeType="1"/>
            </p:cNvSpPr>
            <p:nvPr/>
          </p:nvSpPr>
          <p:spPr bwMode="auto">
            <a:xfrm>
              <a:off x="1786" y="1805"/>
              <a:ext cx="3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1" name="Line 27"/>
            <p:cNvSpPr>
              <a:spLocks noChangeShapeType="1"/>
            </p:cNvSpPr>
            <p:nvPr/>
          </p:nvSpPr>
          <p:spPr bwMode="auto">
            <a:xfrm>
              <a:off x="1786" y="1537"/>
              <a:ext cx="3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2" name="Line 28"/>
            <p:cNvSpPr>
              <a:spLocks noChangeShapeType="1"/>
            </p:cNvSpPr>
            <p:nvPr/>
          </p:nvSpPr>
          <p:spPr bwMode="auto">
            <a:xfrm>
              <a:off x="1786" y="1261"/>
              <a:ext cx="3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3" name="Line 29"/>
            <p:cNvSpPr>
              <a:spLocks noChangeShapeType="1"/>
            </p:cNvSpPr>
            <p:nvPr/>
          </p:nvSpPr>
          <p:spPr bwMode="auto">
            <a:xfrm>
              <a:off x="1786" y="992"/>
              <a:ext cx="3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4" name="Line 30"/>
            <p:cNvSpPr>
              <a:spLocks noChangeShapeType="1"/>
            </p:cNvSpPr>
            <p:nvPr/>
          </p:nvSpPr>
          <p:spPr bwMode="auto">
            <a:xfrm>
              <a:off x="1817" y="2617"/>
              <a:ext cx="330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5" name="Line 31"/>
            <p:cNvSpPr>
              <a:spLocks noChangeShapeType="1"/>
            </p:cNvSpPr>
            <p:nvPr/>
          </p:nvSpPr>
          <p:spPr bwMode="auto">
            <a:xfrm>
              <a:off x="5121" y="992"/>
              <a:ext cx="0" cy="1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6" name="Line 32"/>
            <p:cNvSpPr>
              <a:spLocks noChangeShapeType="1"/>
            </p:cNvSpPr>
            <p:nvPr/>
          </p:nvSpPr>
          <p:spPr bwMode="auto">
            <a:xfrm>
              <a:off x="5090" y="2617"/>
              <a:ext cx="6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7" name="Line 33"/>
            <p:cNvSpPr>
              <a:spLocks noChangeShapeType="1"/>
            </p:cNvSpPr>
            <p:nvPr/>
          </p:nvSpPr>
          <p:spPr bwMode="auto">
            <a:xfrm>
              <a:off x="5090" y="2349"/>
              <a:ext cx="6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8" name="Line 34"/>
            <p:cNvSpPr>
              <a:spLocks noChangeShapeType="1"/>
            </p:cNvSpPr>
            <p:nvPr/>
          </p:nvSpPr>
          <p:spPr bwMode="auto">
            <a:xfrm>
              <a:off x="5090" y="2073"/>
              <a:ext cx="6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39" name="Line 35"/>
            <p:cNvSpPr>
              <a:spLocks noChangeShapeType="1"/>
            </p:cNvSpPr>
            <p:nvPr/>
          </p:nvSpPr>
          <p:spPr bwMode="auto">
            <a:xfrm>
              <a:off x="5090" y="1805"/>
              <a:ext cx="6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40" name="Line 36"/>
            <p:cNvSpPr>
              <a:spLocks noChangeShapeType="1"/>
            </p:cNvSpPr>
            <p:nvPr/>
          </p:nvSpPr>
          <p:spPr bwMode="auto">
            <a:xfrm>
              <a:off x="5090" y="1537"/>
              <a:ext cx="6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41" name="Line 37"/>
            <p:cNvSpPr>
              <a:spLocks noChangeShapeType="1"/>
            </p:cNvSpPr>
            <p:nvPr/>
          </p:nvSpPr>
          <p:spPr bwMode="auto">
            <a:xfrm>
              <a:off x="5090" y="1261"/>
              <a:ext cx="6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42" name="Line 38"/>
            <p:cNvSpPr>
              <a:spLocks noChangeShapeType="1"/>
            </p:cNvSpPr>
            <p:nvPr/>
          </p:nvSpPr>
          <p:spPr bwMode="auto">
            <a:xfrm>
              <a:off x="5090" y="992"/>
              <a:ext cx="6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43" name="Freeform 39"/>
            <p:cNvSpPr>
              <a:spLocks/>
            </p:cNvSpPr>
            <p:nvPr/>
          </p:nvSpPr>
          <p:spPr bwMode="auto">
            <a:xfrm>
              <a:off x="2146" y="1353"/>
              <a:ext cx="2645" cy="368"/>
            </a:xfrm>
            <a:custGeom>
              <a:avLst/>
              <a:gdLst>
                <a:gd name="T0" fmla="*/ 0 w 345"/>
                <a:gd name="T1" fmla="*/ 0 h 48"/>
                <a:gd name="T2" fmla="*/ 17453766 w 345"/>
                <a:gd name="T3" fmla="*/ 9535341 h 48"/>
                <a:gd name="T4" fmla="*/ 35121586 w 345"/>
                <a:gd name="T5" fmla="*/ 9746235 h 48"/>
                <a:gd name="T6" fmla="*/ 52603327 w 345"/>
                <a:gd name="T7" fmla="*/ 5085339 h 48"/>
                <a:gd name="T8" fmla="*/ 70057086 w 345"/>
                <a:gd name="T9" fmla="*/ 2435631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5"/>
                <a:gd name="T16" fmla="*/ 0 h 48"/>
                <a:gd name="T17" fmla="*/ 345 w 345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5" h="48">
                  <a:moveTo>
                    <a:pt x="0" y="0"/>
                  </a:moveTo>
                  <a:lnTo>
                    <a:pt x="86" y="47"/>
                  </a:lnTo>
                  <a:lnTo>
                    <a:pt x="173" y="48"/>
                  </a:lnTo>
                  <a:lnTo>
                    <a:pt x="259" y="25"/>
                  </a:lnTo>
                  <a:lnTo>
                    <a:pt x="345" y="12"/>
                  </a:lnTo>
                </a:path>
              </a:pathLst>
            </a:custGeom>
            <a:noFill/>
            <a:ln w="23813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44" name="Oval 40"/>
            <p:cNvSpPr>
              <a:spLocks noChangeArrowheads="1"/>
            </p:cNvSpPr>
            <p:nvPr/>
          </p:nvSpPr>
          <p:spPr bwMode="auto">
            <a:xfrm>
              <a:off x="2093" y="1299"/>
              <a:ext cx="99" cy="1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5" name="Oval 41"/>
            <p:cNvSpPr>
              <a:spLocks noChangeArrowheads="1"/>
            </p:cNvSpPr>
            <p:nvPr/>
          </p:nvSpPr>
          <p:spPr bwMode="auto">
            <a:xfrm>
              <a:off x="2752" y="1659"/>
              <a:ext cx="99" cy="1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6" name="Oval 42"/>
            <p:cNvSpPr>
              <a:spLocks noChangeArrowheads="1"/>
            </p:cNvSpPr>
            <p:nvPr/>
          </p:nvSpPr>
          <p:spPr bwMode="auto">
            <a:xfrm>
              <a:off x="3419" y="1667"/>
              <a:ext cx="99" cy="1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7" name="Oval 43"/>
            <p:cNvSpPr>
              <a:spLocks noChangeArrowheads="1"/>
            </p:cNvSpPr>
            <p:nvPr/>
          </p:nvSpPr>
          <p:spPr bwMode="auto">
            <a:xfrm>
              <a:off x="4078" y="1491"/>
              <a:ext cx="100" cy="99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8" name="Oval 44"/>
            <p:cNvSpPr>
              <a:spLocks noChangeArrowheads="1"/>
            </p:cNvSpPr>
            <p:nvPr/>
          </p:nvSpPr>
          <p:spPr bwMode="auto">
            <a:xfrm>
              <a:off x="4737" y="1391"/>
              <a:ext cx="100" cy="100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49" name="Rectangle 45"/>
            <p:cNvSpPr>
              <a:spLocks noChangeArrowheads="1"/>
            </p:cNvSpPr>
            <p:nvPr/>
          </p:nvSpPr>
          <p:spPr bwMode="auto">
            <a:xfrm>
              <a:off x="1710" y="2556"/>
              <a:ext cx="54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0</a:t>
              </a:r>
              <a:endParaRPr lang="en-US"/>
            </a:p>
          </p:txBody>
        </p:sp>
        <p:sp>
          <p:nvSpPr>
            <p:cNvPr id="72750" name="Rectangle 46"/>
            <p:cNvSpPr>
              <a:spLocks noChangeArrowheads="1"/>
            </p:cNvSpPr>
            <p:nvPr/>
          </p:nvSpPr>
          <p:spPr bwMode="auto">
            <a:xfrm>
              <a:off x="1659" y="2288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10</a:t>
              </a:r>
              <a:endParaRPr lang="en-US"/>
            </a:p>
          </p:txBody>
        </p:sp>
        <p:sp>
          <p:nvSpPr>
            <p:cNvPr id="72751" name="Rectangle 47"/>
            <p:cNvSpPr>
              <a:spLocks noChangeArrowheads="1"/>
            </p:cNvSpPr>
            <p:nvPr/>
          </p:nvSpPr>
          <p:spPr bwMode="auto">
            <a:xfrm>
              <a:off x="1659" y="2012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20</a:t>
              </a:r>
              <a:endParaRPr lang="en-US"/>
            </a:p>
          </p:txBody>
        </p:sp>
        <p:sp>
          <p:nvSpPr>
            <p:cNvPr id="72752" name="Rectangle 48"/>
            <p:cNvSpPr>
              <a:spLocks noChangeArrowheads="1"/>
            </p:cNvSpPr>
            <p:nvPr/>
          </p:nvSpPr>
          <p:spPr bwMode="auto">
            <a:xfrm>
              <a:off x="1659" y="1744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30</a:t>
              </a:r>
              <a:endParaRPr lang="en-US"/>
            </a:p>
          </p:txBody>
        </p:sp>
        <p:sp>
          <p:nvSpPr>
            <p:cNvPr id="72753" name="Rectangle 49"/>
            <p:cNvSpPr>
              <a:spLocks noChangeArrowheads="1"/>
            </p:cNvSpPr>
            <p:nvPr/>
          </p:nvSpPr>
          <p:spPr bwMode="auto">
            <a:xfrm>
              <a:off x="1659" y="1475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40</a:t>
              </a:r>
              <a:endParaRPr lang="en-US"/>
            </a:p>
          </p:txBody>
        </p:sp>
        <p:sp>
          <p:nvSpPr>
            <p:cNvPr id="72754" name="Rectangle 50"/>
            <p:cNvSpPr>
              <a:spLocks noChangeArrowheads="1"/>
            </p:cNvSpPr>
            <p:nvPr/>
          </p:nvSpPr>
          <p:spPr bwMode="auto">
            <a:xfrm>
              <a:off x="1659" y="1199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50</a:t>
              </a:r>
              <a:endParaRPr lang="en-US"/>
            </a:p>
          </p:txBody>
        </p:sp>
        <p:sp>
          <p:nvSpPr>
            <p:cNvPr id="72755" name="Rectangle 51"/>
            <p:cNvSpPr>
              <a:spLocks noChangeArrowheads="1"/>
            </p:cNvSpPr>
            <p:nvPr/>
          </p:nvSpPr>
          <p:spPr bwMode="auto">
            <a:xfrm>
              <a:off x="1659" y="931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60</a:t>
              </a:r>
              <a:endParaRPr lang="en-US"/>
            </a:p>
          </p:txBody>
        </p:sp>
        <p:sp>
          <p:nvSpPr>
            <p:cNvPr id="72756" name="Rectangle 52"/>
            <p:cNvSpPr>
              <a:spLocks noChangeArrowheads="1"/>
            </p:cNvSpPr>
            <p:nvPr/>
          </p:nvSpPr>
          <p:spPr bwMode="auto">
            <a:xfrm rot="-5400000">
              <a:off x="1102" y="1697"/>
              <a:ext cx="742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/>
                <a:t>Strength [MPa]</a:t>
              </a:r>
              <a:endParaRPr lang="en-US"/>
            </a:p>
          </p:txBody>
        </p:sp>
        <p:sp>
          <p:nvSpPr>
            <p:cNvPr id="72757" name="Rectangle 53"/>
            <p:cNvSpPr>
              <a:spLocks noChangeArrowheads="1"/>
            </p:cNvSpPr>
            <p:nvPr/>
          </p:nvSpPr>
          <p:spPr bwMode="auto">
            <a:xfrm>
              <a:off x="5221" y="2556"/>
              <a:ext cx="54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0</a:t>
              </a:r>
              <a:endParaRPr lang="en-US"/>
            </a:p>
          </p:txBody>
        </p:sp>
        <p:sp>
          <p:nvSpPr>
            <p:cNvPr id="72758" name="Rectangle 54"/>
            <p:cNvSpPr>
              <a:spLocks noChangeArrowheads="1"/>
            </p:cNvSpPr>
            <p:nvPr/>
          </p:nvSpPr>
          <p:spPr bwMode="auto">
            <a:xfrm>
              <a:off x="5223" y="2288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10</a:t>
              </a:r>
              <a:endParaRPr lang="en-US"/>
            </a:p>
          </p:txBody>
        </p:sp>
        <p:sp>
          <p:nvSpPr>
            <p:cNvPr id="72759" name="Rectangle 55"/>
            <p:cNvSpPr>
              <a:spLocks noChangeArrowheads="1"/>
            </p:cNvSpPr>
            <p:nvPr/>
          </p:nvSpPr>
          <p:spPr bwMode="auto">
            <a:xfrm>
              <a:off x="5223" y="2012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20</a:t>
              </a:r>
              <a:endParaRPr lang="en-US"/>
            </a:p>
          </p:txBody>
        </p:sp>
        <p:sp>
          <p:nvSpPr>
            <p:cNvPr id="72760" name="Rectangle 56"/>
            <p:cNvSpPr>
              <a:spLocks noChangeArrowheads="1"/>
            </p:cNvSpPr>
            <p:nvPr/>
          </p:nvSpPr>
          <p:spPr bwMode="auto">
            <a:xfrm>
              <a:off x="5223" y="1744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30</a:t>
              </a:r>
              <a:endParaRPr lang="en-US"/>
            </a:p>
          </p:txBody>
        </p:sp>
        <p:sp>
          <p:nvSpPr>
            <p:cNvPr id="72761" name="Rectangle 57"/>
            <p:cNvSpPr>
              <a:spLocks noChangeArrowheads="1"/>
            </p:cNvSpPr>
            <p:nvPr/>
          </p:nvSpPr>
          <p:spPr bwMode="auto">
            <a:xfrm>
              <a:off x="5223" y="1475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40</a:t>
              </a:r>
              <a:endParaRPr lang="en-US"/>
            </a:p>
          </p:txBody>
        </p:sp>
        <p:sp>
          <p:nvSpPr>
            <p:cNvPr id="72762" name="Rectangle 58"/>
            <p:cNvSpPr>
              <a:spLocks noChangeArrowheads="1"/>
            </p:cNvSpPr>
            <p:nvPr/>
          </p:nvSpPr>
          <p:spPr bwMode="auto">
            <a:xfrm>
              <a:off x="5223" y="1199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50</a:t>
              </a:r>
              <a:endParaRPr lang="en-US"/>
            </a:p>
          </p:txBody>
        </p:sp>
        <p:sp>
          <p:nvSpPr>
            <p:cNvPr id="72763" name="Rectangle 59"/>
            <p:cNvSpPr>
              <a:spLocks noChangeArrowheads="1"/>
            </p:cNvSpPr>
            <p:nvPr/>
          </p:nvSpPr>
          <p:spPr bwMode="auto">
            <a:xfrm>
              <a:off x="5223" y="931"/>
              <a:ext cx="108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60</a:t>
              </a:r>
              <a:endParaRPr lang="en-US"/>
            </a:p>
          </p:txBody>
        </p:sp>
        <p:sp>
          <p:nvSpPr>
            <p:cNvPr id="72764" name="Rectangle 60"/>
            <p:cNvSpPr>
              <a:spLocks noChangeArrowheads="1"/>
            </p:cNvSpPr>
            <p:nvPr/>
          </p:nvSpPr>
          <p:spPr bwMode="auto">
            <a:xfrm rot="-5400000">
              <a:off x="4812" y="1694"/>
              <a:ext cx="1189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/>
                <a:t>Grinding energy [kWh/t]</a:t>
              </a:r>
              <a:endParaRPr lang="en-US"/>
            </a:p>
          </p:txBody>
        </p:sp>
        <p:sp>
          <p:nvSpPr>
            <p:cNvPr id="72765" name="Line 61"/>
            <p:cNvSpPr>
              <a:spLocks noChangeShapeType="1"/>
            </p:cNvSpPr>
            <p:nvPr/>
          </p:nvSpPr>
          <p:spPr bwMode="auto">
            <a:xfrm>
              <a:off x="1196" y="2794"/>
              <a:ext cx="39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66" name="Line 62"/>
            <p:cNvSpPr>
              <a:spLocks noChangeShapeType="1"/>
            </p:cNvSpPr>
            <p:nvPr/>
          </p:nvSpPr>
          <p:spPr bwMode="auto">
            <a:xfrm>
              <a:off x="1196" y="3468"/>
              <a:ext cx="392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67" name="Line 63"/>
            <p:cNvSpPr>
              <a:spLocks noChangeShapeType="1"/>
            </p:cNvSpPr>
            <p:nvPr/>
          </p:nvSpPr>
          <p:spPr bwMode="auto">
            <a:xfrm>
              <a:off x="1817" y="2617"/>
              <a:ext cx="3304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68" name="Line 64"/>
            <p:cNvSpPr>
              <a:spLocks noChangeShapeType="1"/>
            </p:cNvSpPr>
            <p:nvPr/>
          </p:nvSpPr>
          <p:spPr bwMode="auto">
            <a:xfrm>
              <a:off x="1196" y="2794"/>
              <a:ext cx="0" cy="674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69" name="Line 65"/>
            <p:cNvSpPr>
              <a:spLocks noChangeShapeType="1"/>
            </p:cNvSpPr>
            <p:nvPr/>
          </p:nvSpPr>
          <p:spPr bwMode="auto">
            <a:xfrm>
              <a:off x="1817" y="2617"/>
              <a:ext cx="0" cy="8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70" name="Line 66"/>
            <p:cNvSpPr>
              <a:spLocks noChangeShapeType="1"/>
            </p:cNvSpPr>
            <p:nvPr/>
          </p:nvSpPr>
          <p:spPr bwMode="auto">
            <a:xfrm>
              <a:off x="2476" y="2617"/>
              <a:ext cx="0" cy="8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71" name="Line 67"/>
            <p:cNvSpPr>
              <a:spLocks noChangeShapeType="1"/>
            </p:cNvSpPr>
            <p:nvPr/>
          </p:nvSpPr>
          <p:spPr bwMode="auto">
            <a:xfrm>
              <a:off x="3135" y="2617"/>
              <a:ext cx="0" cy="8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72" name="Line 68"/>
            <p:cNvSpPr>
              <a:spLocks noChangeShapeType="1"/>
            </p:cNvSpPr>
            <p:nvPr/>
          </p:nvSpPr>
          <p:spPr bwMode="auto">
            <a:xfrm>
              <a:off x="3802" y="2617"/>
              <a:ext cx="0" cy="8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73" name="Line 69"/>
            <p:cNvSpPr>
              <a:spLocks noChangeShapeType="1"/>
            </p:cNvSpPr>
            <p:nvPr/>
          </p:nvSpPr>
          <p:spPr bwMode="auto">
            <a:xfrm>
              <a:off x="4461" y="2617"/>
              <a:ext cx="0" cy="8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74" name="Line 70"/>
            <p:cNvSpPr>
              <a:spLocks noChangeShapeType="1"/>
            </p:cNvSpPr>
            <p:nvPr/>
          </p:nvSpPr>
          <p:spPr bwMode="auto">
            <a:xfrm>
              <a:off x="5121" y="2617"/>
              <a:ext cx="0" cy="85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75" name="Rectangle 71"/>
            <p:cNvSpPr>
              <a:spLocks noChangeArrowheads="1"/>
            </p:cNvSpPr>
            <p:nvPr/>
          </p:nvSpPr>
          <p:spPr bwMode="auto">
            <a:xfrm>
              <a:off x="1226" y="2870"/>
              <a:ext cx="207" cy="54"/>
            </a:xfrm>
            <a:prstGeom prst="rect">
              <a:avLst/>
            </a:prstGeom>
            <a:solidFill>
              <a:srgbClr val="9999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76" name="Rectangle 72"/>
            <p:cNvSpPr>
              <a:spLocks noChangeArrowheads="1"/>
            </p:cNvSpPr>
            <p:nvPr/>
          </p:nvSpPr>
          <p:spPr bwMode="auto">
            <a:xfrm>
              <a:off x="1491" y="2832"/>
              <a:ext cx="135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2 d</a:t>
              </a:r>
              <a:endParaRPr lang="en-US"/>
            </a:p>
          </p:txBody>
        </p:sp>
        <p:sp>
          <p:nvSpPr>
            <p:cNvPr id="72777" name="Rectangle 73"/>
            <p:cNvSpPr>
              <a:spLocks noChangeArrowheads="1"/>
            </p:cNvSpPr>
            <p:nvPr/>
          </p:nvSpPr>
          <p:spPr bwMode="auto">
            <a:xfrm>
              <a:off x="2079" y="2824"/>
              <a:ext cx="18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27.1</a:t>
              </a:r>
              <a:endParaRPr lang="en-US"/>
            </a:p>
          </p:txBody>
        </p:sp>
        <p:sp>
          <p:nvSpPr>
            <p:cNvPr id="72778" name="Rectangle 74"/>
            <p:cNvSpPr>
              <a:spLocks noChangeArrowheads="1"/>
            </p:cNvSpPr>
            <p:nvPr/>
          </p:nvSpPr>
          <p:spPr bwMode="auto">
            <a:xfrm>
              <a:off x="2738" y="2824"/>
              <a:ext cx="18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16.8</a:t>
              </a:r>
              <a:endParaRPr lang="en-US"/>
            </a:p>
          </p:txBody>
        </p:sp>
        <p:sp>
          <p:nvSpPr>
            <p:cNvPr id="72779" name="Rectangle 75"/>
            <p:cNvSpPr>
              <a:spLocks noChangeArrowheads="1"/>
            </p:cNvSpPr>
            <p:nvPr/>
          </p:nvSpPr>
          <p:spPr bwMode="auto">
            <a:xfrm>
              <a:off x="3398" y="2824"/>
              <a:ext cx="18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16.9</a:t>
              </a:r>
              <a:endParaRPr lang="en-US"/>
            </a:p>
          </p:txBody>
        </p:sp>
        <p:sp>
          <p:nvSpPr>
            <p:cNvPr id="72780" name="Rectangle 76"/>
            <p:cNvSpPr>
              <a:spLocks noChangeArrowheads="1"/>
            </p:cNvSpPr>
            <p:nvPr/>
          </p:nvSpPr>
          <p:spPr bwMode="auto">
            <a:xfrm>
              <a:off x="4065" y="2824"/>
              <a:ext cx="18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12.0</a:t>
              </a:r>
              <a:endParaRPr lang="en-US"/>
            </a:p>
          </p:txBody>
        </p:sp>
        <p:sp>
          <p:nvSpPr>
            <p:cNvPr id="72781" name="Rectangle 77"/>
            <p:cNvSpPr>
              <a:spLocks noChangeArrowheads="1"/>
            </p:cNvSpPr>
            <p:nvPr/>
          </p:nvSpPr>
          <p:spPr bwMode="auto">
            <a:xfrm>
              <a:off x="4724" y="2824"/>
              <a:ext cx="18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19.4</a:t>
              </a:r>
              <a:endParaRPr lang="en-US"/>
            </a:p>
          </p:txBody>
        </p:sp>
        <p:sp>
          <p:nvSpPr>
            <p:cNvPr id="72782" name="Line 78"/>
            <p:cNvSpPr>
              <a:spLocks noChangeShapeType="1"/>
            </p:cNvSpPr>
            <p:nvPr/>
          </p:nvSpPr>
          <p:spPr bwMode="auto">
            <a:xfrm>
              <a:off x="1203" y="2970"/>
              <a:ext cx="391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83" name="Rectangle 79"/>
            <p:cNvSpPr>
              <a:spLocks noChangeArrowheads="1"/>
            </p:cNvSpPr>
            <p:nvPr/>
          </p:nvSpPr>
          <p:spPr bwMode="auto">
            <a:xfrm>
              <a:off x="1226" y="3039"/>
              <a:ext cx="207" cy="54"/>
            </a:xfrm>
            <a:prstGeom prst="rect">
              <a:avLst/>
            </a:prstGeom>
            <a:solidFill>
              <a:srgbClr val="6666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84" name="Rectangle 80"/>
            <p:cNvSpPr>
              <a:spLocks noChangeArrowheads="1"/>
            </p:cNvSpPr>
            <p:nvPr/>
          </p:nvSpPr>
          <p:spPr bwMode="auto">
            <a:xfrm>
              <a:off x="1489" y="3001"/>
              <a:ext cx="18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28 d</a:t>
              </a:r>
              <a:endParaRPr lang="en-US"/>
            </a:p>
          </p:txBody>
        </p:sp>
        <p:sp>
          <p:nvSpPr>
            <p:cNvPr id="72785" name="Rectangle 81"/>
            <p:cNvSpPr>
              <a:spLocks noChangeArrowheads="1"/>
            </p:cNvSpPr>
            <p:nvPr/>
          </p:nvSpPr>
          <p:spPr bwMode="auto">
            <a:xfrm>
              <a:off x="2079" y="2993"/>
              <a:ext cx="18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48.9</a:t>
              </a:r>
              <a:endParaRPr lang="en-US"/>
            </a:p>
          </p:txBody>
        </p:sp>
        <p:sp>
          <p:nvSpPr>
            <p:cNvPr id="72786" name="Rectangle 82"/>
            <p:cNvSpPr>
              <a:spLocks noChangeArrowheads="1"/>
            </p:cNvSpPr>
            <p:nvPr/>
          </p:nvSpPr>
          <p:spPr bwMode="auto">
            <a:xfrm>
              <a:off x="2738" y="2993"/>
              <a:ext cx="18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36.5</a:t>
              </a:r>
              <a:endParaRPr lang="en-US"/>
            </a:p>
          </p:txBody>
        </p:sp>
        <p:sp>
          <p:nvSpPr>
            <p:cNvPr id="72787" name="Rectangle 83"/>
            <p:cNvSpPr>
              <a:spLocks noChangeArrowheads="1"/>
            </p:cNvSpPr>
            <p:nvPr/>
          </p:nvSpPr>
          <p:spPr bwMode="auto">
            <a:xfrm>
              <a:off x="3398" y="2993"/>
              <a:ext cx="18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37.7</a:t>
              </a:r>
              <a:endParaRPr lang="en-US"/>
            </a:p>
          </p:txBody>
        </p:sp>
        <p:sp>
          <p:nvSpPr>
            <p:cNvPr id="72788" name="Rectangle 84"/>
            <p:cNvSpPr>
              <a:spLocks noChangeArrowheads="1"/>
            </p:cNvSpPr>
            <p:nvPr/>
          </p:nvSpPr>
          <p:spPr bwMode="auto">
            <a:xfrm>
              <a:off x="4065" y="2993"/>
              <a:ext cx="18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41.8</a:t>
              </a:r>
              <a:endParaRPr lang="en-US"/>
            </a:p>
          </p:txBody>
        </p:sp>
        <p:sp>
          <p:nvSpPr>
            <p:cNvPr id="72789" name="Rectangle 85"/>
            <p:cNvSpPr>
              <a:spLocks noChangeArrowheads="1"/>
            </p:cNvSpPr>
            <p:nvPr/>
          </p:nvSpPr>
          <p:spPr bwMode="auto">
            <a:xfrm>
              <a:off x="4724" y="2993"/>
              <a:ext cx="18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45.8</a:t>
              </a:r>
              <a:endParaRPr lang="en-US"/>
            </a:p>
          </p:txBody>
        </p:sp>
        <p:sp>
          <p:nvSpPr>
            <p:cNvPr id="72790" name="Line 86"/>
            <p:cNvSpPr>
              <a:spLocks noChangeShapeType="1"/>
            </p:cNvSpPr>
            <p:nvPr/>
          </p:nvSpPr>
          <p:spPr bwMode="auto">
            <a:xfrm>
              <a:off x="1203" y="3139"/>
              <a:ext cx="391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91" name="Line 87"/>
            <p:cNvSpPr>
              <a:spLocks noChangeShapeType="1"/>
            </p:cNvSpPr>
            <p:nvPr/>
          </p:nvSpPr>
          <p:spPr bwMode="auto">
            <a:xfrm>
              <a:off x="1226" y="3238"/>
              <a:ext cx="215" cy="0"/>
            </a:xfrm>
            <a:prstGeom prst="line">
              <a:avLst/>
            </a:prstGeom>
            <a:noFill/>
            <a:ln w="23813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792" name="Oval 88"/>
            <p:cNvSpPr>
              <a:spLocks noChangeArrowheads="1"/>
            </p:cNvSpPr>
            <p:nvPr/>
          </p:nvSpPr>
          <p:spPr bwMode="auto">
            <a:xfrm>
              <a:off x="1303" y="3208"/>
              <a:ext cx="54" cy="5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793" name="Rectangle 89"/>
            <p:cNvSpPr>
              <a:spLocks noChangeArrowheads="1"/>
            </p:cNvSpPr>
            <p:nvPr/>
          </p:nvSpPr>
          <p:spPr bwMode="auto">
            <a:xfrm>
              <a:off x="1490" y="3169"/>
              <a:ext cx="30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Energy</a:t>
              </a:r>
              <a:endParaRPr lang="en-US"/>
            </a:p>
          </p:txBody>
        </p:sp>
        <p:sp>
          <p:nvSpPr>
            <p:cNvPr id="72794" name="Rectangle 90"/>
            <p:cNvSpPr>
              <a:spLocks noChangeArrowheads="1"/>
            </p:cNvSpPr>
            <p:nvPr/>
          </p:nvSpPr>
          <p:spPr bwMode="auto">
            <a:xfrm>
              <a:off x="2079" y="3162"/>
              <a:ext cx="18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46.7</a:t>
              </a:r>
              <a:endParaRPr lang="en-US"/>
            </a:p>
          </p:txBody>
        </p:sp>
        <p:sp>
          <p:nvSpPr>
            <p:cNvPr id="72795" name="Rectangle 91"/>
            <p:cNvSpPr>
              <a:spLocks noChangeArrowheads="1"/>
            </p:cNvSpPr>
            <p:nvPr/>
          </p:nvSpPr>
          <p:spPr bwMode="auto">
            <a:xfrm>
              <a:off x="2738" y="3162"/>
              <a:ext cx="18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33.4</a:t>
              </a:r>
              <a:endParaRPr lang="en-US"/>
            </a:p>
          </p:txBody>
        </p:sp>
        <p:sp>
          <p:nvSpPr>
            <p:cNvPr id="72796" name="Rectangle 92"/>
            <p:cNvSpPr>
              <a:spLocks noChangeArrowheads="1"/>
            </p:cNvSpPr>
            <p:nvPr/>
          </p:nvSpPr>
          <p:spPr bwMode="auto">
            <a:xfrm>
              <a:off x="3398" y="3162"/>
              <a:ext cx="18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33.0</a:t>
              </a:r>
              <a:endParaRPr lang="en-US"/>
            </a:p>
          </p:txBody>
        </p:sp>
        <p:sp>
          <p:nvSpPr>
            <p:cNvPr id="72797" name="Rectangle 93"/>
            <p:cNvSpPr>
              <a:spLocks noChangeArrowheads="1"/>
            </p:cNvSpPr>
            <p:nvPr/>
          </p:nvSpPr>
          <p:spPr bwMode="auto">
            <a:xfrm>
              <a:off x="4065" y="3162"/>
              <a:ext cx="18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39.5</a:t>
              </a:r>
              <a:endParaRPr lang="en-US"/>
            </a:p>
          </p:txBody>
        </p:sp>
        <p:sp>
          <p:nvSpPr>
            <p:cNvPr id="72798" name="Rectangle 94"/>
            <p:cNvSpPr>
              <a:spLocks noChangeArrowheads="1"/>
            </p:cNvSpPr>
            <p:nvPr/>
          </p:nvSpPr>
          <p:spPr bwMode="auto">
            <a:xfrm>
              <a:off x="4724" y="3162"/>
              <a:ext cx="189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43.4</a:t>
              </a:r>
              <a:endParaRPr lang="en-US"/>
            </a:p>
          </p:txBody>
        </p:sp>
        <p:sp>
          <p:nvSpPr>
            <p:cNvPr id="72799" name="Line 95"/>
            <p:cNvSpPr>
              <a:spLocks noChangeShapeType="1"/>
            </p:cNvSpPr>
            <p:nvPr/>
          </p:nvSpPr>
          <p:spPr bwMode="auto">
            <a:xfrm>
              <a:off x="1203" y="3307"/>
              <a:ext cx="3910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2800" name="Rectangle 96"/>
            <p:cNvSpPr>
              <a:spLocks noChangeArrowheads="1"/>
            </p:cNvSpPr>
            <p:nvPr/>
          </p:nvSpPr>
          <p:spPr bwMode="auto">
            <a:xfrm>
              <a:off x="1492" y="3338"/>
              <a:ext cx="26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Blaine</a:t>
              </a:r>
              <a:endParaRPr lang="en-US"/>
            </a:p>
          </p:txBody>
        </p:sp>
        <p:sp>
          <p:nvSpPr>
            <p:cNvPr id="72801" name="Rectangle 97"/>
            <p:cNvSpPr>
              <a:spLocks noChangeArrowheads="1"/>
            </p:cNvSpPr>
            <p:nvPr/>
          </p:nvSpPr>
          <p:spPr bwMode="auto">
            <a:xfrm>
              <a:off x="2065" y="3330"/>
              <a:ext cx="21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3825</a:t>
              </a:r>
              <a:endParaRPr lang="en-US"/>
            </a:p>
          </p:txBody>
        </p:sp>
        <p:sp>
          <p:nvSpPr>
            <p:cNvPr id="72802" name="Rectangle 98"/>
            <p:cNvSpPr>
              <a:spLocks noChangeArrowheads="1"/>
            </p:cNvSpPr>
            <p:nvPr/>
          </p:nvSpPr>
          <p:spPr bwMode="auto">
            <a:xfrm>
              <a:off x="2724" y="3330"/>
              <a:ext cx="21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4110</a:t>
              </a:r>
              <a:endParaRPr lang="en-US"/>
            </a:p>
          </p:txBody>
        </p:sp>
        <p:sp>
          <p:nvSpPr>
            <p:cNvPr id="72803" name="Rectangle 99"/>
            <p:cNvSpPr>
              <a:spLocks noChangeArrowheads="1"/>
            </p:cNvSpPr>
            <p:nvPr/>
          </p:nvSpPr>
          <p:spPr bwMode="auto">
            <a:xfrm>
              <a:off x="3383" y="3330"/>
              <a:ext cx="21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3977</a:t>
              </a:r>
              <a:endParaRPr lang="en-US"/>
            </a:p>
          </p:txBody>
        </p:sp>
        <p:sp>
          <p:nvSpPr>
            <p:cNvPr id="72804" name="Rectangle 100"/>
            <p:cNvSpPr>
              <a:spLocks noChangeArrowheads="1"/>
            </p:cNvSpPr>
            <p:nvPr/>
          </p:nvSpPr>
          <p:spPr bwMode="auto">
            <a:xfrm>
              <a:off x="4050" y="3330"/>
              <a:ext cx="216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3704</a:t>
              </a:r>
              <a:endParaRPr lang="en-US"/>
            </a:p>
          </p:txBody>
        </p:sp>
        <p:sp>
          <p:nvSpPr>
            <p:cNvPr id="72805" name="Rectangle 101"/>
            <p:cNvSpPr>
              <a:spLocks noChangeArrowheads="1"/>
            </p:cNvSpPr>
            <p:nvPr/>
          </p:nvSpPr>
          <p:spPr bwMode="auto">
            <a:xfrm>
              <a:off x="4710" y="3330"/>
              <a:ext cx="21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3785</a:t>
              </a:r>
              <a:endParaRPr lang="en-US"/>
            </a:p>
          </p:txBody>
        </p:sp>
        <p:sp>
          <p:nvSpPr>
            <p:cNvPr id="72806" name="Rectangle 102"/>
            <p:cNvSpPr>
              <a:spLocks noChangeArrowheads="1"/>
            </p:cNvSpPr>
            <p:nvPr/>
          </p:nvSpPr>
          <p:spPr bwMode="auto">
            <a:xfrm>
              <a:off x="2064" y="2640"/>
              <a:ext cx="20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OPC</a:t>
              </a:r>
              <a:endParaRPr lang="en-US"/>
            </a:p>
          </p:txBody>
        </p:sp>
        <p:sp>
          <p:nvSpPr>
            <p:cNvPr id="72807" name="Rectangle 103"/>
            <p:cNvSpPr>
              <a:spLocks noChangeArrowheads="1"/>
            </p:cNvSpPr>
            <p:nvPr/>
          </p:nvSpPr>
          <p:spPr bwMode="auto">
            <a:xfrm>
              <a:off x="2607" y="2640"/>
              <a:ext cx="4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Limestone</a:t>
              </a:r>
              <a:endParaRPr lang="en-US"/>
            </a:p>
          </p:txBody>
        </p:sp>
        <p:sp>
          <p:nvSpPr>
            <p:cNvPr id="72808" name="Rectangle 104"/>
            <p:cNvSpPr>
              <a:spLocks noChangeArrowheads="1"/>
            </p:cNvSpPr>
            <p:nvPr/>
          </p:nvSpPr>
          <p:spPr bwMode="auto">
            <a:xfrm>
              <a:off x="3289" y="2640"/>
              <a:ext cx="395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Pozzolan</a:t>
              </a:r>
              <a:endParaRPr lang="en-US"/>
            </a:p>
          </p:txBody>
        </p:sp>
        <p:sp>
          <p:nvSpPr>
            <p:cNvPr id="72809" name="Rectangle 105"/>
            <p:cNvSpPr>
              <a:spLocks noChangeArrowheads="1"/>
            </p:cNvSpPr>
            <p:nvPr/>
          </p:nvSpPr>
          <p:spPr bwMode="auto">
            <a:xfrm>
              <a:off x="3990" y="2640"/>
              <a:ext cx="311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Fly ash</a:t>
              </a:r>
              <a:endParaRPr lang="en-US"/>
            </a:p>
          </p:txBody>
        </p:sp>
        <p:sp>
          <p:nvSpPr>
            <p:cNvPr id="72810" name="Rectangle 106"/>
            <p:cNvSpPr>
              <a:spLocks noChangeArrowheads="1"/>
            </p:cNvSpPr>
            <p:nvPr/>
          </p:nvSpPr>
          <p:spPr bwMode="auto">
            <a:xfrm>
              <a:off x="4712" y="2640"/>
              <a:ext cx="203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Gbfs</a:t>
              </a:r>
              <a:endParaRPr lang="en-US"/>
            </a:p>
          </p:txBody>
        </p:sp>
        <p:grpSp>
          <p:nvGrpSpPr>
            <p:cNvPr id="72811" name="Group 107"/>
            <p:cNvGrpSpPr>
              <a:grpSpLocks/>
            </p:cNvGrpSpPr>
            <p:nvPr/>
          </p:nvGrpSpPr>
          <p:grpSpPr bwMode="auto">
            <a:xfrm>
              <a:off x="3944" y="2414"/>
              <a:ext cx="1081" cy="154"/>
              <a:chOff x="3944" y="2414"/>
              <a:chExt cx="1081" cy="154"/>
            </a:xfrm>
          </p:grpSpPr>
          <p:sp>
            <p:nvSpPr>
              <p:cNvPr id="72814" name="Rectangle 108"/>
              <p:cNvSpPr>
                <a:spLocks noChangeArrowheads="1"/>
              </p:cNvSpPr>
              <p:nvPr/>
            </p:nvSpPr>
            <p:spPr bwMode="auto">
              <a:xfrm>
                <a:off x="3944" y="2414"/>
                <a:ext cx="1081" cy="154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15" name="Rectangle 109"/>
              <p:cNvSpPr>
                <a:spLocks noChangeArrowheads="1"/>
              </p:cNvSpPr>
              <p:nvPr/>
            </p:nvSpPr>
            <p:spPr bwMode="auto">
              <a:xfrm>
                <a:off x="3944" y="2414"/>
                <a:ext cx="1081" cy="154"/>
              </a:xfrm>
              <a:prstGeom prst="rect">
                <a:avLst/>
              </a:prstGeom>
              <a:noFill/>
              <a:ln w="12700" cap="rnd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812" name="Rectangle 110"/>
            <p:cNvSpPr>
              <a:spLocks noChangeArrowheads="1"/>
            </p:cNvSpPr>
            <p:nvPr/>
          </p:nvSpPr>
          <p:spPr bwMode="auto">
            <a:xfrm>
              <a:off x="4013" y="2426"/>
              <a:ext cx="98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/>
                <a:t>MIC content: 21 - 35 %</a:t>
              </a:r>
              <a:endParaRPr lang="en-US"/>
            </a:p>
          </p:txBody>
        </p:sp>
        <p:sp>
          <p:nvSpPr>
            <p:cNvPr id="72813" name="Rectangle 111"/>
            <p:cNvSpPr>
              <a:spLocks noChangeArrowheads="1"/>
            </p:cNvSpPr>
            <p:nvPr/>
          </p:nvSpPr>
          <p:spPr bwMode="auto">
            <a:xfrm>
              <a:off x="4322" y="3568"/>
              <a:ext cx="791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i="1" dirty="0"/>
                <a:t>Source: ATR 2001</a:t>
              </a:r>
              <a:endParaRPr lang="en-US" dirty="0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A03718AF-F8D6-42D9-92BF-4BD13C097A0C}" type="slidenum">
              <a:rPr lang="en-US" sz="800">
                <a:latin typeface="+mn-lt"/>
              </a:rPr>
              <a:pPr algn="r">
                <a:defRPr/>
              </a:pPr>
              <a:t>51</a:t>
            </a:fld>
            <a:endParaRPr lang="en-US" sz="800">
              <a:latin typeface="+mn-lt"/>
            </a:endParaRPr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560388" y="4302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ctr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The typical MIC dosages depend on the cement application and standard limits.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1563688" y="1404938"/>
            <a:ext cx="7685087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200"/>
          </a:p>
        </p:txBody>
      </p:sp>
      <p:graphicFrame>
        <p:nvGraphicFramePr>
          <p:cNvPr id="11776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787592"/>
              </p:ext>
            </p:extLst>
          </p:nvPr>
        </p:nvGraphicFramePr>
        <p:xfrm>
          <a:off x="593725" y="1506538"/>
          <a:ext cx="8655050" cy="4219575"/>
        </p:xfrm>
        <a:graphic>
          <a:graphicData uri="http://schemas.openxmlformats.org/drawingml/2006/table">
            <a:tbl>
              <a:tblPr/>
              <a:tblGrid>
                <a:gridCol w="1916113"/>
                <a:gridCol w="1644650"/>
                <a:gridCol w="1631950"/>
                <a:gridCol w="1731962"/>
                <a:gridCol w="1730375"/>
              </a:tblGrid>
              <a:tr h="9334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General purpose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Sulfate resistance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Low heat of hydration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Chemical resistance*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11" marB="4571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Weight %</a:t>
                      </a:r>
                    </a:p>
                  </a:txBody>
                  <a:tcPr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717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Blast furnace slag</a:t>
                      </a:r>
                    </a:p>
                  </a:txBody>
                  <a:tcPr marT="45711" marB="4571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25 – 40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70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50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60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Fly ash </a:t>
                      </a:r>
                      <a:b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(class F)</a:t>
                      </a:r>
                    </a:p>
                  </a:txBody>
                  <a:tcPr marT="45711" marB="4571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15 – 30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96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Natural pozzolans</a:t>
                      </a:r>
                    </a:p>
                  </a:txBody>
                  <a:tcPr marT="45711" marB="4571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15 – 30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40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Limestone</a:t>
                      </a:r>
                    </a:p>
                  </a:txBody>
                  <a:tcPr marT="45711" marB="4571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10 - 25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n.a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n.a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n.a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.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76" name="Text Box 48"/>
          <p:cNvSpPr txBox="1">
            <a:spLocks noChangeArrowheads="1"/>
          </p:cNvSpPr>
          <p:nvPr/>
        </p:nvSpPr>
        <p:spPr bwMode="auto">
          <a:xfrm>
            <a:off x="661988" y="5830888"/>
            <a:ext cx="74818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* Provided that the w/c-ratio of concrete is reasonably low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43660EF9-9B6C-44C8-B549-0E8EA01975B7}" type="slidenum">
              <a:rPr lang="en-US" sz="800">
                <a:latin typeface="+mn-lt"/>
              </a:rPr>
              <a:pPr algn="r">
                <a:defRPr/>
              </a:pPr>
              <a:t>52</a:t>
            </a:fld>
            <a:endParaRPr lang="en-US" sz="800">
              <a:latin typeface="+mn-lt"/>
            </a:endParaRPr>
          </a:p>
        </p:txBody>
      </p:sp>
      <p:sp>
        <p:nvSpPr>
          <p:cNvPr id="74754" name="Title 5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Mineral components can be classified </a:t>
            </a:r>
            <a:r>
              <a:rPr lang="en-US" sz="2400" b="1" dirty="0" smtClean="0"/>
              <a:t>by </a:t>
            </a:r>
            <a:r>
              <a:rPr lang="en-US" sz="2400" b="1" dirty="0"/>
              <a:t>their reaction mechanism</a:t>
            </a:r>
          </a:p>
        </p:txBody>
      </p:sp>
      <p:sp>
        <p:nvSpPr>
          <p:cNvPr id="33" name="Oval 13"/>
          <p:cNvSpPr>
            <a:spLocks noChangeArrowheads="1"/>
          </p:cNvSpPr>
          <p:nvPr/>
        </p:nvSpPr>
        <p:spPr bwMode="auto">
          <a:xfrm>
            <a:off x="6523038" y="2901950"/>
            <a:ext cx="944562" cy="69691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sz="1200" dirty="0">
              <a:latin typeface="+mn-lt"/>
              <a:cs typeface="+mn-cs"/>
            </a:endParaRPr>
          </a:p>
        </p:txBody>
      </p:sp>
      <p:sp>
        <p:nvSpPr>
          <p:cNvPr id="35" name="Oval 13"/>
          <p:cNvSpPr>
            <a:spLocks noChangeArrowheads="1"/>
          </p:cNvSpPr>
          <p:nvPr/>
        </p:nvSpPr>
        <p:spPr bwMode="auto">
          <a:xfrm>
            <a:off x="6523038" y="3800475"/>
            <a:ext cx="944562" cy="69691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90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CH" sz="1200" dirty="0">
              <a:latin typeface="+mn-lt"/>
              <a:cs typeface="+mn-cs"/>
            </a:endParaRPr>
          </a:p>
        </p:txBody>
      </p:sp>
      <p:grpSp>
        <p:nvGrpSpPr>
          <p:cNvPr id="74757" name="Group 4"/>
          <p:cNvGrpSpPr>
            <a:grpSpLocks/>
          </p:cNvGrpSpPr>
          <p:nvPr/>
        </p:nvGrpSpPr>
        <p:grpSpPr bwMode="auto">
          <a:xfrm>
            <a:off x="523875" y="1282700"/>
            <a:ext cx="6877050" cy="5064921"/>
            <a:chOff x="2210946" y="990600"/>
            <a:chExt cx="7437438" cy="5477414"/>
          </a:xfrm>
        </p:grpSpPr>
        <p:sp>
          <p:nvSpPr>
            <p:cNvPr id="74766" name="Freeform 2"/>
            <p:cNvSpPr>
              <a:spLocks/>
            </p:cNvSpPr>
            <p:nvPr/>
          </p:nvSpPr>
          <p:spPr bwMode="auto">
            <a:xfrm>
              <a:off x="3018984" y="1458663"/>
              <a:ext cx="5507037" cy="4740275"/>
            </a:xfrm>
            <a:custGeom>
              <a:avLst/>
              <a:gdLst>
                <a:gd name="T0" fmla="*/ 0 w 3468"/>
                <a:gd name="T1" fmla="*/ 2147483647 h 2986"/>
                <a:gd name="T2" fmla="*/ 2147483647 w 3468"/>
                <a:gd name="T3" fmla="*/ 2147483647 h 2986"/>
                <a:gd name="T4" fmla="*/ 2147483647 w 3468"/>
                <a:gd name="T5" fmla="*/ 0 h 2986"/>
                <a:gd name="T6" fmla="*/ 0 w 3468"/>
                <a:gd name="T7" fmla="*/ 2147483647 h 29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68"/>
                <a:gd name="T13" fmla="*/ 0 h 2986"/>
                <a:gd name="T14" fmla="*/ 3468 w 3468"/>
                <a:gd name="T15" fmla="*/ 2986 h 29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68" h="2986">
                  <a:moveTo>
                    <a:pt x="0" y="2986"/>
                  </a:moveTo>
                  <a:lnTo>
                    <a:pt x="3468" y="2986"/>
                  </a:lnTo>
                  <a:lnTo>
                    <a:pt x="1742" y="0"/>
                  </a:lnTo>
                  <a:lnTo>
                    <a:pt x="0" y="2986"/>
                  </a:lnTo>
                  <a:close/>
                </a:path>
              </a:pathLst>
            </a:custGeom>
            <a:solidFill>
              <a:srgbClr val="F8F8F8"/>
            </a:solidFill>
            <a:ln w="22225" cmpd="sng">
              <a:solidFill>
                <a:srgbClr val="777777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Freeform 3"/>
            <p:cNvSpPr>
              <a:spLocks/>
            </p:cNvSpPr>
            <p:nvPr/>
          </p:nvSpPr>
          <p:spPr bwMode="auto">
            <a:xfrm rot="20615679">
              <a:off x="5778581" y="1984621"/>
              <a:ext cx="741684" cy="1986323"/>
            </a:xfrm>
            <a:custGeom>
              <a:avLst/>
              <a:gdLst>
                <a:gd name="T0" fmla="*/ 0 w 416"/>
                <a:gd name="T1" fmla="*/ 2147483647 h 1086"/>
                <a:gd name="T2" fmla="*/ 0 w 416"/>
                <a:gd name="T3" fmla="*/ 2147483647 h 1086"/>
                <a:gd name="T4" fmla="*/ 2147483647 w 416"/>
                <a:gd name="T5" fmla="*/ 2147483647 h 1086"/>
                <a:gd name="T6" fmla="*/ 2147483647 w 416"/>
                <a:gd name="T7" fmla="*/ 2147483647 h 1086"/>
                <a:gd name="T8" fmla="*/ 2147483647 w 416"/>
                <a:gd name="T9" fmla="*/ 2147483647 h 1086"/>
                <a:gd name="T10" fmla="*/ 2147483647 w 416"/>
                <a:gd name="T11" fmla="*/ 2147483647 h 1086"/>
                <a:gd name="T12" fmla="*/ 2147483647 w 416"/>
                <a:gd name="T13" fmla="*/ 0 h 1086"/>
                <a:gd name="T14" fmla="*/ 2147483647 w 416"/>
                <a:gd name="T15" fmla="*/ 0 h 1086"/>
                <a:gd name="T16" fmla="*/ 2147483647 w 416"/>
                <a:gd name="T17" fmla="*/ 2147483647 h 1086"/>
                <a:gd name="T18" fmla="*/ 2147483647 w 416"/>
                <a:gd name="T19" fmla="*/ 2147483647 h 1086"/>
                <a:gd name="T20" fmla="*/ 2147483647 w 416"/>
                <a:gd name="T21" fmla="*/ 2147483647 h 1086"/>
                <a:gd name="T22" fmla="*/ 2147483647 w 416"/>
                <a:gd name="T23" fmla="*/ 2147483647 h 1086"/>
                <a:gd name="T24" fmla="*/ 2147483647 w 416"/>
                <a:gd name="T25" fmla="*/ 2147483647 h 1086"/>
                <a:gd name="T26" fmla="*/ 2147483647 w 416"/>
                <a:gd name="T27" fmla="*/ 2147483647 h 1086"/>
                <a:gd name="T28" fmla="*/ 2147483647 w 416"/>
                <a:gd name="T29" fmla="*/ 2147483647 h 1086"/>
                <a:gd name="T30" fmla="*/ 2147483647 w 416"/>
                <a:gd name="T31" fmla="*/ 2147483647 h 1086"/>
                <a:gd name="T32" fmla="*/ 2147483647 w 416"/>
                <a:gd name="T33" fmla="*/ 2147483647 h 1086"/>
                <a:gd name="T34" fmla="*/ 2147483647 w 416"/>
                <a:gd name="T35" fmla="*/ 2147483647 h 1086"/>
                <a:gd name="T36" fmla="*/ 2147483647 w 416"/>
                <a:gd name="T37" fmla="*/ 2147483647 h 1086"/>
                <a:gd name="T38" fmla="*/ 2147483647 w 416"/>
                <a:gd name="T39" fmla="*/ 2147483647 h 1086"/>
                <a:gd name="T40" fmla="*/ 2147483647 w 416"/>
                <a:gd name="T41" fmla="*/ 2147483647 h 1086"/>
                <a:gd name="T42" fmla="*/ 2147483647 w 416"/>
                <a:gd name="T43" fmla="*/ 2147483647 h 1086"/>
                <a:gd name="T44" fmla="*/ 2147483647 w 416"/>
                <a:gd name="T45" fmla="*/ 2147483647 h 1086"/>
                <a:gd name="T46" fmla="*/ 2147483647 w 416"/>
                <a:gd name="T47" fmla="*/ 2147483647 h 1086"/>
                <a:gd name="T48" fmla="*/ 2147483647 w 416"/>
                <a:gd name="T49" fmla="*/ 2147483647 h 1086"/>
                <a:gd name="T50" fmla="*/ 2147483647 w 416"/>
                <a:gd name="T51" fmla="*/ 2147483647 h 1086"/>
                <a:gd name="T52" fmla="*/ 2147483647 w 416"/>
                <a:gd name="T53" fmla="*/ 2147483647 h 1086"/>
                <a:gd name="T54" fmla="*/ 2147483647 w 416"/>
                <a:gd name="T55" fmla="*/ 2147483647 h 1086"/>
                <a:gd name="T56" fmla="*/ 2147483647 w 416"/>
                <a:gd name="T57" fmla="*/ 2147483647 h 1086"/>
                <a:gd name="T58" fmla="*/ 2147483647 w 416"/>
                <a:gd name="T59" fmla="*/ 2147483647 h 1086"/>
                <a:gd name="T60" fmla="*/ 2147483647 w 416"/>
                <a:gd name="T61" fmla="*/ 2147483647 h 1086"/>
                <a:gd name="T62" fmla="*/ 2147483647 w 416"/>
                <a:gd name="T63" fmla="*/ 2147483647 h 1086"/>
                <a:gd name="T64" fmla="*/ 2147483647 w 416"/>
                <a:gd name="T65" fmla="*/ 2147483647 h 1086"/>
                <a:gd name="T66" fmla="*/ 2147483647 w 416"/>
                <a:gd name="T67" fmla="*/ 2147483647 h 108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16" h="1086">
                  <a:moveTo>
                    <a:pt x="8" y="567"/>
                  </a:moveTo>
                  <a:lnTo>
                    <a:pt x="0" y="511"/>
                  </a:lnTo>
                  <a:lnTo>
                    <a:pt x="0" y="408"/>
                  </a:lnTo>
                  <a:lnTo>
                    <a:pt x="0" y="312"/>
                  </a:lnTo>
                  <a:lnTo>
                    <a:pt x="16" y="216"/>
                  </a:lnTo>
                  <a:lnTo>
                    <a:pt x="24" y="176"/>
                  </a:lnTo>
                  <a:lnTo>
                    <a:pt x="32" y="152"/>
                  </a:lnTo>
                  <a:lnTo>
                    <a:pt x="40" y="120"/>
                  </a:lnTo>
                  <a:lnTo>
                    <a:pt x="56" y="80"/>
                  </a:lnTo>
                  <a:lnTo>
                    <a:pt x="64" y="64"/>
                  </a:lnTo>
                  <a:lnTo>
                    <a:pt x="80" y="40"/>
                  </a:lnTo>
                  <a:lnTo>
                    <a:pt x="96" y="24"/>
                  </a:lnTo>
                  <a:lnTo>
                    <a:pt x="112" y="8"/>
                  </a:lnTo>
                  <a:lnTo>
                    <a:pt x="136" y="0"/>
                  </a:lnTo>
                  <a:lnTo>
                    <a:pt x="144" y="0"/>
                  </a:lnTo>
                  <a:lnTo>
                    <a:pt x="152" y="0"/>
                  </a:lnTo>
                  <a:lnTo>
                    <a:pt x="176" y="0"/>
                  </a:lnTo>
                  <a:lnTo>
                    <a:pt x="192" y="8"/>
                  </a:lnTo>
                  <a:lnTo>
                    <a:pt x="224" y="24"/>
                  </a:lnTo>
                  <a:lnTo>
                    <a:pt x="232" y="40"/>
                  </a:lnTo>
                  <a:lnTo>
                    <a:pt x="256" y="64"/>
                  </a:lnTo>
                  <a:lnTo>
                    <a:pt x="280" y="96"/>
                  </a:lnTo>
                  <a:lnTo>
                    <a:pt x="296" y="128"/>
                  </a:lnTo>
                  <a:lnTo>
                    <a:pt x="304" y="144"/>
                  </a:lnTo>
                  <a:lnTo>
                    <a:pt x="312" y="160"/>
                  </a:lnTo>
                  <a:lnTo>
                    <a:pt x="336" y="208"/>
                  </a:lnTo>
                  <a:lnTo>
                    <a:pt x="352" y="248"/>
                  </a:lnTo>
                  <a:lnTo>
                    <a:pt x="360" y="288"/>
                  </a:lnTo>
                  <a:lnTo>
                    <a:pt x="376" y="336"/>
                  </a:lnTo>
                  <a:lnTo>
                    <a:pt x="384" y="384"/>
                  </a:lnTo>
                  <a:lnTo>
                    <a:pt x="400" y="439"/>
                  </a:lnTo>
                  <a:lnTo>
                    <a:pt x="408" y="495"/>
                  </a:lnTo>
                  <a:lnTo>
                    <a:pt x="408" y="519"/>
                  </a:lnTo>
                  <a:lnTo>
                    <a:pt x="408" y="543"/>
                  </a:lnTo>
                  <a:lnTo>
                    <a:pt x="416" y="607"/>
                  </a:lnTo>
                  <a:lnTo>
                    <a:pt x="416" y="655"/>
                  </a:lnTo>
                  <a:lnTo>
                    <a:pt x="416" y="703"/>
                  </a:lnTo>
                  <a:lnTo>
                    <a:pt x="416" y="751"/>
                  </a:lnTo>
                  <a:lnTo>
                    <a:pt x="408" y="799"/>
                  </a:lnTo>
                  <a:lnTo>
                    <a:pt x="400" y="847"/>
                  </a:lnTo>
                  <a:lnTo>
                    <a:pt x="392" y="886"/>
                  </a:lnTo>
                  <a:lnTo>
                    <a:pt x="384" y="910"/>
                  </a:lnTo>
                  <a:lnTo>
                    <a:pt x="376" y="934"/>
                  </a:lnTo>
                  <a:lnTo>
                    <a:pt x="368" y="966"/>
                  </a:lnTo>
                  <a:lnTo>
                    <a:pt x="352" y="1006"/>
                  </a:lnTo>
                  <a:lnTo>
                    <a:pt x="344" y="1022"/>
                  </a:lnTo>
                  <a:lnTo>
                    <a:pt x="328" y="1046"/>
                  </a:lnTo>
                  <a:lnTo>
                    <a:pt x="312" y="1062"/>
                  </a:lnTo>
                  <a:lnTo>
                    <a:pt x="296" y="1078"/>
                  </a:lnTo>
                  <a:lnTo>
                    <a:pt x="272" y="1086"/>
                  </a:lnTo>
                  <a:lnTo>
                    <a:pt x="264" y="1086"/>
                  </a:lnTo>
                  <a:lnTo>
                    <a:pt x="256" y="1086"/>
                  </a:lnTo>
                  <a:lnTo>
                    <a:pt x="232" y="1086"/>
                  </a:lnTo>
                  <a:lnTo>
                    <a:pt x="216" y="1078"/>
                  </a:lnTo>
                  <a:lnTo>
                    <a:pt x="184" y="1062"/>
                  </a:lnTo>
                  <a:lnTo>
                    <a:pt x="176" y="1046"/>
                  </a:lnTo>
                  <a:lnTo>
                    <a:pt x="152" y="1022"/>
                  </a:lnTo>
                  <a:lnTo>
                    <a:pt x="128" y="990"/>
                  </a:lnTo>
                  <a:lnTo>
                    <a:pt x="112" y="958"/>
                  </a:lnTo>
                  <a:lnTo>
                    <a:pt x="104" y="942"/>
                  </a:lnTo>
                  <a:lnTo>
                    <a:pt x="96" y="926"/>
                  </a:lnTo>
                  <a:lnTo>
                    <a:pt x="80" y="886"/>
                  </a:lnTo>
                  <a:lnTo>
                    <a:pt x="64" y="847"/>
                  </a:lnTo>
                  <a:lnTo>
                    <a:pt x="48" y="791"/>
                  </a:lnTo>
                  <a:lnTo>
                    <a:pt x="40" y="751"/>
                  </a:lnTo>
                  <a:lnTo>
                    <a:pt x="24" y="695"/>
                  </a:lnTo>
                  <a:lnTo>
                    <a:pt x="16" y="647"/>
                  </a:lnTo>
                  <a:lnTo>
                    <a:pt x="8" y="591"/>
                  </a:lnTo>
                  <a:lnTo>
                    <a:pt x="8" y="567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cap="flat" cmpd="sng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9" name="Freeform 4"/>
            <p:cNvSpPr>
              <a:spLocks/>
            </p:cNvSpPr>
            <p:nvPr/>
          </p:nvSpPr>
          <p:spPr bwMode="auto">
            <a:xfrm>
              <a:off x="4853194" y="3843901"/>
              <a:ext cx="660991" cy="849810"/>
            </a:xfrm>
            <a:custGeom>
              <a:avLst/>
              <a:gdLst>
                <a:gd name="T0" fmla="*/ 2147483647 w 416"/>
                <a:gd name="T1" fmla="*/ 2147483647 h 535"/>
                <a:gd name="T2" fmla="*/ 2147483647 w 416"/>
                <a:gd name="T3" fmla="*/ 2147483647 h 535"/>
                <a:gd name="T4" fmla="*/ 2147483647 w 416"/>
                <a:gd name="T5" fmla="*/ 2147483647 h 535"/>
                <a:gd name="T6" fmla="*/ 2147483647 w 416"/>
                <a:gd name="T7" fmla="*/ 2147483647 h 535"/>
                <a:gd name="T8" fmla="*/ 2147483647 w 416"/>
                <a:gd name="T9" fmla="*/ 2147483647 h 535"/>
                <a:gd name="T10" fmla="*/ 2147483647 w 416"/>
                <a:gd name="T11" fmla="*/ 2147483647 h 535"/>
                <a:gd name="T12" fmla="*/ 2147483647 w 416"/>
                <a:gd name="T13" fmla="*/ 2147483647 h 535"/>
                <a:gd name="T14" fmla="*/ 2147483647 w 416"/>
                <a:gd name="T15" fmla="*/ 2147483647 h 535"/>
                <a:gd name="T16" fmla="*/ 2147483647 w 416"/>
                <a:gd name="T17" fmla="*/ 2147483647 h 535"/>
                <a:gd name="T18" fmla="*/ 2147483647 w 416"/>
                <a:gd name="T19" fmla="*/ 2147483647 h 535"/>
                <a:gd name="T20" fmla="*/ 2147483647 w 416"/>
                <a:gd name="T21" fmla="*/ 0 h 535"/>
                <a:gd name="T22" fmla="*/ 2147483647 w 416"/>
                <a:gd name="T23" fmla="*/ 0 h 535"/>
                <a:gd name="T24" fmla="*/ 2147483647 w 416"/>
                <a:gd name="T25" fmla="*/ 2147483647 h 535"/>
                <a:gd name="T26" fmla="*/ 2147483647 w 416"/>
                <a:gd name="T27" fmla="*/ 2147483647 h 535"/>
                <a:gd name="T28" fmla="*/ 2147483647 w 416"/>
                <a:gd name="T29" fmla="*/ 2147483647 h 535"/>
                <a:gd name="T30" fmla="*/ 2147483647 w 416"/>
                <a:gd name="T31" fmla="*/ 2147483647 h 535"/>
                <a:gd name="T32" fmla="*/ 2147483647 w 416"/>
                <a:gd name="T33" fmla="*/ 2147483647 h 535"/>
                <a:gd name="T34" fmla="*/ 2147483647 w 416"/>
                <a:gd name="T35" fmla="*/ 2147483647 h 535"/>
                <a:gd name="T36" fmla="*/ 2147483647 w 416"/>
                <a:gd name="T37" fmla="*/ 2147483647 h 535"/>
                <a:gd name="T38" fmla="*/ 2147483647 w 416"/>
                <a:gd name="T39" fmla="*/ 2147483647 h 535"/>
                <a:gd name="T40" fmla="*/ 2147483647 w 416"/>
                <a:gd name="T41" fmla="*/ 2147483647 h 535"/>
                <a:gd name="T42" fmla="*/ 2147483647 w 416"/>
                <a:gd name="T43" fmla="*/ 2147483647 h 535"/>
                <a:gd name="T44" fmla="*/ 2147483647 w 416"/>
                <a:gd name="T45" fmla="*/ 2147483647 h 535"/>
                <a:gd name="T46" fmla="*/ 2147483647 w 416"/>
                <a:gd name="T47" fmla="*/ 2147483647 h 535"/>
                <a:gd name="T48" fmla="*/ 2147483647 w 416"/>
                <a:gd name="T49" fmla="*/ 2147483647 h 535"/>
                <a:gd name="T50" fmla="*/ 2147483647 w 416"/>
                <a:gd name="T51" fmla="*/ 2147483647 h 535"/>
                <a:gd name="T52" fmla="*/ 2147483647 w 416"/>
                <a:gd name="T53" fmla="*/ 2147483647 h 535"/>
                <a:gd name="T54" fmla="*/ 2147483647 w 416"/>
                <a:gd name="T55" fmla="*/ 2147483647 h 535"/>
                <a:gd name="T56" fmla="*/ 2147483647 w 416"/>
                <a:gd name="T57" fmla="*/ 2147483647 h 535"/>
                <a:gd name="T58" fmla="*/ 2147483647 w 416"/>
                <a:gd name="T59" fmla="*/ 2147483647 h 535"/>
                <a:gd name="T60" fmla="*/ 2147483647 w 416"/>
                <a:gd name="T61" fmla="*/ 2147483647 h 535"/>
                <a:gd name="T62" fmla="*/ 2147483647 w 416"/>
                <a:gd name="T63" fmla="*/ 2147483647 h 535"/>
                <a:gd name="T64" fmla="*/ 2147483647 w 416"/>
                <a:gd name="T65" fmla="*/ 2147483647 h 535"/>
                <a:gd name="T66" fmla="*/ 2147483647 w 416"/>
                <a:gd name="T67" fmla="*/ 2147483647 h 535"/>
                <a:gd name="T68" fmla="*/ 2147483647 w 416"/>
                <a:gd name="T69" fmla="*/ 2147483647 h 535"/>
                <a:gd name="T70" fmla="*/ 2147483647 w 416"/>
                <a:gd name="T71" fmla="*/ 2147483647 h 535"/>
                <a:gd name="T72" fmla="*/ 2147483647 w 416"/>
                <a:gd name="T73" fmla="*/ 2147483647 h 535"/>
                <a:gd name="T74" fmla="*/ 2147483647 w 416"/>
                <a:gd name="T75" fmla="*/ 2147483647 h 535"/>
                <a:gd name="T76" fmla="*/ 2147483647 w 416"/>
                <a:gd name="T77" fmla="*/ 2147483647 h 535"/>
                <a:gd name="T78" fmla="*/ 2147483647 w 416"/>
                <a:gd name="T79" fmla="*/ 2147483647 h 535"/>
                <a:gd name="T80" fmla="*/ 2147483647 w 416"/>
                <a:gd name="T81" fmla="*/ 2147483647 h 535"/>
                <a:gd name="T82" fmla="*/ 2147483647 w 416"/>
                <a:gd name="T83" fmla="*/ 2147483647 h 535"/>
                <a:gd name="T84" fmla="*/ 2147483647 w 416"/>
                <a:gd name="T85" fmla="*/ 2147483647 h 535"/>
                <a:gd name="T86" fmla="*/ 2147483647 w 416"/>
                <a:gd name="T87" fmla="*/ 2147483647 h 535"/>
                <a:gd name="T88" fmla="*/ 2147483647 w 416"/>
                <a:gd name="T89" fmla="*/ 2147483647 h 535"/>
                <a:gd name="T90" fmla="*/ 2147483647 w 416"/>
                <a:gd name="T91" fmla="*/ 2147483647 h 535"/>
                <a:gd name="T92" fmla="*/ 2147483647 w 416"/>
                <a:gd name="T93" fmla="*/ 2147483647 h 535"/>
                <a:gd name="T94" fmla="*/ 2147483647 w 416"/>
                <a:gd name="T95" fmla="*/ 2147483647 h 535"/>
                <a:gd name="T96" fmla="*/ 2147483647 w 416"/>
                <a:gd name="T97" fmla="*/ 2147483647 h 535"/>
                <a:gd name="T98" fmla="*/ 0 w 416"/>
                <a:gd name="T99" fmla="*/ 2147483647 h 535"/>
                <a:gd name="T100" fmla="*/ 0 w 416"/>
                <a:gd name="T101" fmla="*/ 2147483647 h 535"/>
                <a:gd name="T102" fmla="*/ 0 w 416"/>
                <a:gd name="T103" fmla="*/ 2147483647 h 535"/>
                <a:gd name="T104" fmla="*/ 0 w 416"/>
                <a:gd name="T105" fmla="*/ 2147483647 h 535"/>
                <a:gd name="T106" fmla="*/ 0 w 416"/>
                <a:gd name="T107" fmla="*/ 2147483647 h 535"/>
                <a:gd name="T108" fmla="*/ 2147483647 w 416"/>
                <a:gd name="T109" fmla="*/ 2147483647 h 535"/>
                <a:gd name="T110" fmla="*/ 2147483647 w 416"/>
                <a:gd name="T111" fmla="*/ 2147483647 h 535"/>
                <a:gd name="T112" fmla="*/ 2147483647 w 416"/>
                <a:gd name="T113" fmla="*/ 2147483647 h 53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16" h="535">
                  <a:moveTo>
                    <a:pt x="48" y="175"/>
                  </a:moveTo>
                  <a:lnTo>
                    <a:pt x="64" y="152"/>
                  </a:lnTo>
                  <a:lnTo>
                    <a:pt x="96" y="104"/>
                  </a:lnTo>
                  <a:lnTo>
                    <a:pt x="136" y="72"/>
                  </a:lnTo>
                  <a:lnTo>
                    <a:pt x="168" y="48"/>
                  </a:lnTo>
                  <a:lnTo>
                    <a:pt x="192" y="32"/>
                  </a:lnTo>
                  <a:lnTo>
                    <a:pt x="208" y="24"/>
                  </a:lnTo>
                  <a:lnTo>
                    <a:pt x="232" y="16"/>
                  </a:lnTo>
                  <a:lnTo>
                    <a:pt x="248" y="8"/>
                  </a:lnTo>
                  <a:lnTo>
                    <a:pt x="264" y="8"/>
                  </a:lnTo>
                  <a:lnTo>
                    <a:pt x="288" y="0"/>
                  </a:lnTo>
                  <a:lnTo>
                    <a:pt x="296" y="0"/>
                  </a:lnTo>
                  <a:lnTo>
                    <a:pt x="320" y="8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60" y="24"/>
                  </a:lnTo>
                  <a:lnTo>
                    <a:pt x="368" y="32"/>
                  </a:lnTo>
                  <a:lnTo>
                    <a:pt x="384" y="48"/>
                  </a:lnTo>
                  <a:lnTo>
                    <a:pt x="392" y="56"/>
                  </a:lnTo>
                  <a:lnTo>
                    <a:pt x="400" y="72"/>
                  </a:lnTo>
                  <a:lnTo>
                    <a:pt x="408" y="96"/>
                  </a:lnTo>
                  <a:lnTo>
                    <a:pt x="416" y="120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16" y="175"/>
                  </a:lnTo>
                  <a:lnTo>
                    <a:pt x="416" y="223"/>
                  </a:lnTo>
                  <a:lnTo>
                    <a:pt x="400" y="287"/>
                  </a:lnTo>
                  <a:lnTo>
                    <a:pt x="384" y="327"/>
                  </a:lnTo>
                  <a:lnTo>
                    <a:pt x="368" y="359"/>
                  </a:lnTo>
                  <a:lnTo>
                    <a:pt x="352" y="383"/>
                  </a:lnTo>
                  <a:lnTo>
                    <a:pt x="320" y="431"/>
                  </a:lnTo>
                  <a:lnTo>
                    <a:pt x="280" y="463"/>
                  </a:lnTo>
                  <a:lnTo>
                    <a:pt x="240" y="495"/>
                  </a:lnTo>
                  <a:lnTo>
                    <a:pt x="224" y="503"/>
                  </a:lnTo>
                  <a:lnTo>
                    <a:pt x="208" y="511"/>
                  </a:lnTo>
                  <a:lnTo>
                    <a:pt x="184" y="519"/>
                  </a:lnTo>
                  <a:lnTo>
                    <a:pt x="168" y="527"/>
                  </a:lnTo>
                  <a:lnTo>
                    <a:pt x="152" y="527"/>
                  </a:lnTo>
                  <a:lnTo>
                    <a:pt x="128" y="535"/>
                  </a:lnTo>
                  <a:lnTo>
                    <a:pt x="120" y="535"/>
                  </a:lnTo>
                  <a:lnTo>
                    <a:pt x="96" y="527"/>
                  </a:lnTo>
                  <a:lnTo>
                    <a:pt x="80" y="527"/>
                  </a:lnTo>
                  <a:lnTo>
                    <a:pt x="72" y="519"/>
                  </a:lnTo>
                  <a:lnTo>
                    <a:pt x="56" y="511"/>
                  </a:lnTo>
                  <a:lnTo>
                    <a:pt x="48" y="503"/>
                  </a:lnTo>
                  <a:lnTo>
                    <a:pt x="32" y="487"/>
                  </a:lnTo>
                  <a:lnTo>
                    <a:pt x="24" y="479"/>
                  </a:lnTo>
                  <a:lnTo>
                    <a:pt x="16" y="463"/>
                  </a:lnTo>
                  <a:lnTo>
                    <a:pt x="8" y="439"/>
                  </a:lnTo>
                  <a:lnTo>
                    <a:pt x="0" y="415"/>
                  </a:lnTo>
                  <a:lnTo>
                    <a:pt x="0" y="399"/>
                  </a:lnTo>
                  <a:lnTo>
                    <a:pt x="0" y="383"/>
                  </a:lnTo>
                  <a:lnTo>
                    <a:pt x="0" y="359"/>
                  </a:lnTo>
                  <a:lnTo>
                    <a:pt x="0" y="311"/>
                  </a:lnTo>
                  <a:lnTo>
                    <a:pt x="16" y="247"/>
                  </a:lnTo>
                  <a:lnTo>
                    <a:pt x="32" y="207"/>
                  </a:lnTo>
                  <a:lnTo>
                    <a:pt x="48" y="17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9050" cap="rnd" cmpd="sng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  <a:cs typeface="+mn-cs"/>
              </a:endParaRPr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4466900" y="3970944"/>
              <a:ext cx="643823" cy="848093"/>
            </a:xfrm>
            <a:custGeom>
              <a:avLst/>
              <a:gdLst>
                <a:gd name="T0" fmla="*/ 2147483647 w 407"/>
                <a:gd name="T1" fmla="*/ 2147483647 h 535"/>
                <a:gd name="T2" fmla="*/ 2147483647 w 407"/>
                <a:gd name="T3" fmla="*/ 2147483647 h 535"/>
                <a:gd name="T4" fmla="*/ 2147483647 w 407"/>
                <a:gd name="T5" fmla="*/ 2147483647 h 535"/>
                <a:gd name="T6" fmla="*/ 2147483647 w 407"/>
                <a:gd name="T7" fmla="*/ 2147483647 h 535"/>
                <a:gd name="T8" fmla="*/ 2147483647 w 407"/>
                <a:gd name="T9" fmla="*/ 2147483647 h 535"/>
                <a:gd name="T10" fmla="*/ 2147483647 w 407"/>
                <a:gd name="T11" fmla="*/ 2147483647 h 535"/>
                <a:gd name="T12" fmla="*/ 2147483647 w 407"/>
                <a:gd name="T13" fmla="*/ 2147483647 h 535"/>
                <a:gd name="T14" fmla="*/ 2147483647 w 407"/>
                <a:gd name="T15" fmla="*/ 2147483647 h 535"/>
                <a:gd name="T16" fmla="*/ 2147483647 w 407"/>
                <a:gd name="T17" fmla="*/ 2147483647 h 535"/>
                <a:gd name="T18" fmla="*/ 2147483647 w 407"/>
                <a:gd name="T19" fmla="*/ 2147483647 h 535"/>
                <a:gd name="T20" fmla="*/ 2147483647 w 407"/>
                <a:gd name="T21" fmla="*/ 0 h 535"/>
                <a:gd name="T22" fmla="*/ 2147483647 w 407"/>
                <a:gd name="T23" fmla="*/ 0 h 535"/>
                <a:gd name="T24" fmla="*/ 2147483647 w 407"/>
                <a:gd name="T25" fmla="*/ 2147483647 h 535"/>
                <a:gd name="T26" fmla="*/ 2147483647 w 407"/>
                <a:gd name="T27" fmla="*/ 2147483647 h 535"/>
                <a:gd name="T28" fmla="*/ 2147483647 w 407"/>
                <a:gd name="T29" fmla="*/ 2147483647 h 535"/>
                <a:gd name="T30" fmla="*/ 2147483647 w 407"/>
                <a:gd name="T31" fmla="*/ 2147483647 h 535"/>
                <a:gd name="T32" fmla="*/ 2147483647 w 407"/>
                <a:gd name="T33" fmla="*/ 2147483647 h 535"/>
                <a:gd name="T34" fmla="*/ 2147483647 w 407"/>
                <a:gd name="T35" fmla="*/ 2147483647 h 535"/>
                <a:gd name="T36" fmla="*/ 2147483647 w 407"/>
                <a:gd name="T37" fmla="*/ 2147483647 h 535"/>
                <a:gd name="T38" fmla="*/ 2147483647 w 407"/>
                <a:gd name="T39" fmla="*/ 2147483647 h 535"/>
                <a:gd name="T40" fmla="*/ 2147483647 w 407"/>
                <a:gd name="T41" fmla="*/ 2147483647 h 535"/>
                <a:gd name="T42" fmla="*/ 2147483647 w 407"/>
                <a:gd name="T43" fmla="*/ 2147483647 h 535"/>
                <a:gd name="T44" fmla="*/ 2147483647 w 407"/>
                <a:gd name="T45" fmla="*/ 2147483647 h 535"/>
                <a:gd name="T46" fmla="*/ 2147483647 w 407"/>
                <a:gd name="T47" fmla="*/ 2147483647 h 535"/>
                <a:gd name="T48" fmla="*/ 2147483647 w 407"/>
                <a:gd name="T49" fmla="*/ 2147483647 h 535"/>
                <a:gd name="T50" fmla="*/ 2147483647 w 407"/>
                <a:gd name="T51" fmla="*/ 2147483647 h 535"/>
                <a:gd name="T52" fmla="*/ 2147483647 w 407"/>
                <a:gd name="T53" fmla="*/ 2147483647 h 535"/>
                <a:gd name="T54" fmla="*/ 2147483647 w 407"/>
                <a:gd name="T55" fmla="*/ 2147483647 h 535"/>
                <a:gd name="T56" fmla="*/ 2147483647 w 407"/>
                <a:gd name="T57" fmla="*/ 2147483647 h 535"/>
                <a:gd name="T58" fmla="*/ 2147483647 w 407"/>
                <a:gd name="T59" fmla="*/ 2147483647 h 535"/>
                <a:gd name="T60" fmla="*/ 2147483647 w 407"/>
                <a:gd name="T61" fmla="*/ 2147483647 h 535"/>
                <a:gd name="T62" fmla="*/ 2147483647 w 407"/>
                <a:gd name="T63" fmla="*/ 2147483647 h 535"/>
                <a:gd name="T64" fmla="*/ 2147483647 w 407"/>
                <a:gd name="T65" fmla="*/ 2147483647 h 535"/>
                <a:gd name="T66" fmla="*/ 2147483647 w 407"/>
                <a:gd name="T67" fmla="*/ 2147483647 h 535"/>
                <a:gd name="T68" fmla="*/ 2147483647 w 407"/>
                <a:gd name="T69" fmla="*/ 2147483647 h 535"/>
                <a:gd name="T70" fmla="*/ 2147483647 w 407"/>
                <a:gd name="T71" fmla="*/ 2147483647 h 535"/>
                <a:gd name="T72" fmla="*/ 2147483647 w 407"/>
                <a:gd name="T73" fmla="*/ 2147483647 h 535"/>
                <a:gd name="T74" fmla="*/ 2147483647 w 407"/>
                <a:gd name="T75" fmla="*/ 2147483647 h 535"/>
                <a:gd name="T76" fmla="*/ 2147483647 w 407"/>
                <a:gd name="T77" fmla="*/ 2147483647 h 535"/>
                <a:gd name="T78" fmla="*/ 2147483647 w 407"/>
                <a:gd name="T79" fmla="*/ 2147483647 h 535"/>
                <a:gd name="T80" fmla="*/ 2147483647 w 407"/>
                <a:gd name="T81" fmla="*/ 2147483647 h 535"/>
                <a:gd name="T82" fmla="*/ 2147483647 w 407"/>
                <a:gd name="T83" fmla="*/ 2147483647 h 535"/>
                <a:gd name="T84" fmla="*/ 2147483647 w 407"/>
                <a:gd name="T85" fmla="*/ 2147483647 h 535"/>
                <a:gd name="T86" fmla="*/ 2147483647 w 407"/>
                <a:gd name="T87" fmla="*/ 2147483647 h 535"/>
                <a:gd name="T88" fmla="*/ 2147483647 w 407"/>
                <a:gd name="T89" fmla="*/ 2147483647 h 535"/>
                <a:gd name="T90" fmla="*/ 2147483647 w 407"/>
                <a:gd name="T91" fmla="*/ 2147483647 h 535"/>
                <a:gd name="T92" fmla="*/ 0 w 407"/>
                <a:gd name="T93" fmla="*/ 2147483647 h 535"/>
                <a:gd name="T94" fmla="*/ 0 w 407"/>
                <a:gd name="T95" fmla="*/ 2147483647 h 535"/>
                <a:gd name="T96" fmla="*/ 0 w 407"/>
                <a:gd name="T97" fmla="*/ 2147483647 h 535"/>
                <a:gd name="T98" fmla="*/ 0 w 407"/>
                <a:gd name="T99" fmla="*/ 2147483647 h 535"/>
                <a:gd name="T100" fmla="*/ 0 w 407"/>
                <a:gd name="T101" fmla="*/ 2147483647 h 535"/>
                <a:gd name="T102" fmla="*/ 0 w 407"/>
                <a:gd name="T103" fmla="*/ 2147483647 h 535"/>
                <a:gd name="T104" fmla="*/ 2147483647 w 407"/>
                <a:gd name="T105" fmla="*/ 2147483647 h 535"/>
                <a:gd name="T106" fmla="*/ 2147483647 w 407"/>
                <a:gd name="T107" fmla="*/ 2147483647 h 535"/>
                <a:gd name="T108" fmla="*/ 2147483647 w 407"/>
                <a:gd name="T109" fmla="*/ 2147483647 h 535"/>
                <a:gd name="T110" fmla="*/ 2147483647 w 407"/>
                <a:gd name="T111" fmla="*/ 2147483647 h 535"/>
                <a:gd name="T112" fmla="*/ 2147483647 w 407"/>
                <a:gd name="T113" fmla="*/ 2147483647 h 53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07" h="535">
                  <a:moveTo>
                    <a:pt x="40" y="191"/>
                  </a:moveTo>
                  <a:lnTo>
                    <a:pt x="56" y="159"/>
                  </a:lnTo>
                  <a:lnTo>
                    <a:pt x="80" y="120"/>
                  </a:lnTo>
                  <a:lnTo>
                    <a:pt x="112" y="80"/>
                  </a:lnTo>
                  <a:lnTo>
                    <a:pt x="152" y="48"/>
                  </a:lnTo>
                  <a:lnTo>
                    <a:pt x="176" y="32"/>
                  </a:lnTo>
                  <a:lnTo>
                    <a:pt x="192" y="24"/>
                  </a:lnTo>
                  <a:lnTo>
                    <a:pt x="208" y="16"/>
                  </a:lnTo>
                  <a:lnTo>
                    <a:pt x="232" y="8"/>
                  </a:lnTo>
                  <a:lnTo>
                    <a:pt x="240" y="8"/>
                  </a:lnTo>
                  <a:lnTo>
                    <a:pt x="264" y="0"/>
                  </a:lnTo>
                  <a:lnTo>
                    <a:pt x="280" y="0"/>
                  </a:lnTo>
                  <a:lnTo>
                    <a:pt x="303" y="8"/>
                  </a:lnTo>
                  <a:lnTo>
                    <a:pt x="319" y="16"/>
                  </a:lnTo>
                  <a:lnTo>
                    <a:pt x="327" y="16"/>
                  </a:lnTo>
                  <a:lnTo>
                    <a:pt x="335" y="24"/>
                  </a:lnTo>
                  <a:lnTo>
                    <a:pt x="351" y="32"/>
                  </a:lnTo>
                  <a:lnTo>
                    <a:pt x="359" y="40"/>
                  </a:lnTo>
                  <a:lnTo>
                    <a:pt x="375" y="64"/>
                  </a:lnTo>
                  <a:lnTo>
                    <a:pt x="383" y="72"/>
                  </a:lnTo>
                  <a:lnTo>
                    <a:pt x="391" y="88"/>
                  </a:lnTo>
                  <a:lnTo>
                    <a:pt x="399" y="112"/>
                  </a:lnTo>
                  <a:lnTo>
                    <a:pt x="407" y="143"/>
                  </a:lnTo>
                  <a:lnTo>
                    <a:pt x="407" y="151"/>
                  </a:lnTo>
                  <a:lnTo>
                    <a:pt x="407" y="175"/>
                  </a:lnTo>
                  <a:lnTo>
                    <a:pt x="407" y="223"/>
                  </a:lnTo>
                  <a:lnTo>
                    <a:pt x="399" y="271"/>
                  </a:lnTo>
                  <a:lnTo>
                    <a:pt x="383" y="319"/>
                  </a:lnTo>
                  <a:lnTo>
                    <a:pt x="367" y="351"/>
                  </a:lnTo>
                  <a:lnTo>
                    <a:pt x="351" y="383"/>
                  </a:lnTo>
                  <a:lnTo>
                    <a:pt x="319" y="423"/>
                  </a:lnTo>
                  <a:lnTo>
                    <a:pt x="288" y="463"/>
                  </a:lnTo>
                  <a:lnTo>
                    <a:pt x="248" y="495"/>
                  </a:lnTo>
                  <a:lnTo>
                    <a:pt x="232" y="503"/>
                  </a:lnTo>
                  <a:lnTo>
                    <a:pt x="216" y="511"/>
                  </a:lnTo>
                  <a:lnTo>
                    <a:pt x="192" y="519"/>
                  </a:lnTo>
                  <a:lnTo>
                    <a:pt x="176" y="527"/>
                  </a:lnTo>
                  <a:lnTo>
                    <a:pt x="160" y="527"/>
                  </a:lnTo>
                  <a:lnTo>
                    <a:pt x="136" y="535"/>
                  </a:lnTo>
                  <a:lnTo>
                    <a:pt x="128" y="535"/>
                  </a:lnTo>
                  <a:lnTo>
                    <a:pt x="104" y="527"/>
                  </a:lnTo>
                  <a:lnTo>
                    <a:pt x="88" y="527"/>
                  </a:lnTo>
                  <a:lnTo>
                    <a:pt x="80" y="519"/>
                  </a:lnTo>
                  <a:lnTo>
                    <a:pt x="64" y="511"/>
                  </a:lnTo>
                  <a:lnTo>
                    <a:pt x="32" y="487"/>
                  </a:lnTo>
                  <a:lnTo>
                    <a:pt x="16" y="455"/>
                  </a:lnTo>
                  <a:lnTo>
                    <a:pt x="0" y="415"/>
                  </a:lnTo>
                  <a:lnTo>
                    <a:pt x="0" y="391"/>
                  </a:lnTo>
                  <a:lnTo>
                    <a:pt x="0" y="383"/>
                  </a:lnTo>
                  <a:lnTo>
                    <a:pt x="0" y="359"/>
                  </a:lnTo>
                  <a:lnTo>
                    <a:pt x="0" y="327"/>
                  </a:lnTo>
                  <a:lnTo>
                    <a:pt x="0" y="303"/>
                  </a:lnTo>
                  <a:lnTo>
                    <a:pt x="8" y="279"/>
                  </a:lnTo>
                  <a:lnTo>
                    <a:pt x="8" y="263"/>
                  </a:lnTo>
                  <a:lnTo>
                    <a:pt x="24" y="223"/>
                  </a:lnTo>
                  <a:lnTo>
                    <a:pt x="32" y="207"/>
                  </a:lnTo>
                  <a:lnTo>
                    <a:pt x="40" y="19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19050" cap="rnd" cmpd="sng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6101351" y="2940871"/>
              <a:ext cx="697045" cy="1028356"/>
            </a:xfrm>
            <a:custGeom>
              <a:avLst/>
              <a:gdLst>
                <a:gd name="T0" fmla="*/ 2147483647 w 439"/>
                <a:gd name="T1" fmla="*/ 2147483647 h 647"/>
                <a:gd name="T2" fmla="*/ 2147483647 w 439"/>
                <a:gd name="T3" fmla="*/ 2147483647 h 647"/>
                <a:gd name="T4" fmla="*/ 2147483647 w 439"/>
                <a:gd name="T5" fmla="*/ 2147483647 h 647"/>
                <a:gd name="T6" fmla="*/ 2147483647 w 439"/>
                <a:gd name="T7" fmla="*/ 2147483647 h 647"/>
                <a:gd name="T8" fmla="*/ 0 w 439"/>
                <a:gd name="T9" fmla="*/ 2147483647 h 647"/>
                <a:gd name="T10" fmla="*/ 0 w 439"/>
                <a:gd name="T11" fmla="*/ 2147483647 h 647"/>
                <a:gd name="T12" fmla="*/ 0 w 439"/>
                <a:gd name="T13" fmla="*/ 2147483647 h 647"/>
                <a:gd name="T14" fmla="*/ 0 w 439"/>
                <a:gd name="T15" fmla="*/ 2147483647 h 647"/>
                <a:gd name="T16" fmla="*/ 2147483647 w 439"/>
                <a:gd name="T17" fmla="*/ 2147483647 h 647"/>
                <a:gd name="T18" fmla="*/ 2147483647 w 439"/>
                <a:gd name="T19" fmla="*/ 2147483647 h 647"/>
                <a:gd name="T20" fmla="*/ 2147483647 w 439"/>
                <a:gd name="T21" fmla="*/ 2147483647 h 647"/>
                <a:gd name="T22" fmla="*/ 2147483647 w 439"/>
                <a:gd name="T23" fmla="*/ 2147483647 h 647"/>
                <a:gd name="T24" fmla="*/ 2147483647 w 439"/>
                <a:gd name="T25" fmla="*/ 2147483647 h 647"/>
                <a:gd name="T26" fmla="*/ 2147483647 w 439"/>
                <a:gd name="T27" fmla="*/ 2147483647 h 647"/>
                <a:gd name="T28" fmla="*/ 2147483647 w 439"/>
                <a:gd name="T29" fmla="*/ 2147483647 h 647"/>
                <a:gd name="T30" fmla="*/ 2147483647 w 439"/>
                <a:gd name="T31" fmla="*/ 2147483647 h 647"/>
                <a:gd name="T32" fmla="*/ 2147483647 w 439"/>
                <a:gd name="T33" fmla="*/ 0 h 647"/>
                <a:gd name="T34" fmla="*/ 2147483647 w 439"/>
                <a:gd name="T35" fmla="*/ 0 h 647"/>
                <a:gd name="T36" fmla="*/ 2147483647 w 439"/>
                <a:gd name="T37" fmla="*/ 0 h 647"/>
                <a:gd name="T38" fmla="*/ 2147483647 w 439"/>
                <a:gd name="T39" fmla="*/ 2147483647 h 647"/>
                <a:gd name="T40" fmla="*/ 2147483647 w 439"/>
                <a:gd name="T41" fmla="*/ 2147483647 h 647"/>
                <a:gd name="T42" fmla="*/ 2147483647 w 439"/>
                <a:gd name="T43" fmla="*/ 2147483647 h 647"/>
                <a:gd name="T44" fmla="*/ 2147483647 w 439"/>
                <a:gd name="T45" fmla="*/ 2147483647 h 647"/>
                <a:gd name="T46" fmla="*/ 2147483647 w 439"/>
                <a:gd name="T47" fmla="*/ 2147483647 h 647"/>
                <a:gd name="T48" fmla="*/ 2147483647 w 439"/>
                <a:gd name="T49" fmla="*/ 2147483647 h 647"/>
                <a:gd name="T50" fmla="*/ 2147483647 w 439"/>
                <a:gd name="T51" fmla="*/ 2147483647 h 647"/>
                <a:gd name="T52" fmla="*/ 2147483647 w 439"/>
                <a:gd name="T53" fmla="*/ 2147483647 h 647"/>
                <a:gd name="T54" fmla="*/ 2147483647 w 439"/>
                <a:gd name="T55" fmla="*/ 2147483647 h 647"/>
                <a:gd name="T56" fmla="*/ 2147483647 w 439"/>
                <a:gd name="T57" fmla="*/ 2147483647 h 647"/>
                <a:gd name="T58" fmla="*/ 2147483647 w 439"/>
                <a:gd name="T59" fmla="*/ 2147483647 h 647"/>
                <a:gd name="T60" fmla="*/ 2147483647 w 439"/>
                <a:gd name="T61" fmla="*/ 2147483647 h 647"/>
                <a:gd name="T62" fmla="*/ 2147483647 w 439"/>
                <a:gd name="T63" fmla="*/ 2147483647 h 647"/>
                <a:gd name="T64" fmla="*/ 2147483647 w 439"/>
                <a:gd name="T65" fmla="*/ 2147483647 h 647"/>
                <a:gd name="T66" fmla="*/ 2147483647 w 439"/>
                <a:gd name="T67" fmla="*/ 2147483647 h 647"/>
                <a:gd name="T68" fmla="*/ 2147483647 w 439"/>
                <a:gd name="T69" fmla="*/ 2147483647 h 647"/>
                <a:gd name="T70" fmla="*/ 2147483647 w 439"/>
                <a:gd name="T71" fmla="*/ 2147483647 h 647"/>
                <a:gd name="T72" fmla="*/ 2147483647 w 439"/>
                <a:gd name="T73" fmla="*/ 2147483647 h 647"/>
                <a:gd name="T74" fmla="*/ 2147483647 w 439"/>
                <a:gd name="T75" fmla="*/ 2147483647 h 647"/>
                <a:gd name="T76" fmla="*/ 2147483647 w 439"/>
                <a:gd name="T77" fmla="*/ 2147483647 h 647"/>
                <a:gd name="T78" fmla="*/ 2147483647 w 439"/>
                <a:gd name="T79" fmla="*/ 2147483647 h 647"/>
                <a:gd name="T80" fmla="*/ 2147483647 w 439"/>
                <a:gd name="T81" fmla="*/ 2147483647 h 647"/>
                <a:gd name="T82" fmla="*/ 2147483647 w 439"/>
                <a:gd name="T83" fmla="*/ 2147483647 h 647"/>
                <a:gd name="T84" fmla="*/ 2147483647 w 439"/>
                <a:gd name="T85" fmla="*/ 2147483647 h 647"/>
                <a:gd name="T86" fmla="*/ 2147483647 w 439"/>
                <a:gd name="T87" fmla="*/ 2147483647 h 647"/>
                <a:gd name="T88" fmla="*/ 2147483647 w 439"/>
                <a:gd name="T89" fmla="*/ 2147483647 h 647"/>
                <a:gd name="T90" fmla="*/ 2147483647 w 439"/>
                <a:gd name="T91" fmla="*/ 2147483647 h 647"/>
                <a:gd name="T92" fmla="*/ 2147483647 w 439"/>
                <a:gd name="T93" fmla="*/ 2147483647 h 647"/>
                <a:gd name="T94" fmla="*/ 2147483647 w 439"/>
                <a:gd name="T95" fmla="*/ 2147483647 h 647"/>
                <a:gd name="T96" fmla="*/ 2147483647 w 439"/>
                <a:gd name="T97" fmla="*/ 2147483647 h 647"/>
                <a:gd name="T98" fmla="*/ 2147483647 w 439"/>
                <a:gd name="T99" fmla="*/ 2147483647 h 647"/>
                <a:gd name="T100" fmla="*/ 2147483647 w 439"/>
                <a:gd name="T101" fmla="*/ 2147483647 h 647"/>
                <a:gd name="T102" fmla="*/ 2147483647 w 439"/>
                <a:gd name="T103" fmla="*/ 2147483647 h 647"/>
                <a:gd name="T104" fmla="*/ 2147483647 w 439"/>
                <a:gd name="T105" fmla="*/ 2147483647 h 647"/>
                <a:gd name="T106" fmla="*/ 2147483647 w 439"/>
                <a:gd name="T107" fmla="*/ 2147483647 h 647"/>
                <a:gd name="T108" fmla="*/ 2147483647 w 439"/>
                <a:gd name="T109" fmla="*/ 2147483647 h 647"/>
                <a:gd name="T110" fmla="*/ 2147483647 w 439"/>
                <a:gd name="T111" fmla="*/ 2147483647 h 647"/>
                <a:gd name="T112" fmla="*/ 2147483647 w 439"/>
                <a:gd name="T113" fmla="*/ 2147483647 h 647"/>
                <a:gd name="T114" fmla="*/ 2147483647 w 439"/>
                <a:gd name="T115" fmla="*/ 2147483647 h 647"/>
                <a:gd name="T116" fmla="*/ 2147483647 w 439"/>
                <a:gd name="T117" fmla="*/ 2147483647 h 647"/>
                <a:gd name="T118" fmla="*/ 2147483647 w 439"/>
                <a:gd name="T119" fmla="*/ 2147483647 h 647"/>
                <a:gd name="T120" fmla="*/ 2147483647 w 439"/>
                <a:gd name="T121" fmla="*/ 2147483647 h 64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39" h="647">
                  <a:moveTo>
                    <a:pt x="64" y="399"/>
                  </a:moveTo>
                  <a:lnTo>
                    <a:pt x="48" y="367"/>
                  </a:lnTo>
                  <a:lnTo>
                    <a:pt x="24" y="303"/>
                  </a:lnTo>
                  <a:lnTo>
                    <a:pt x="8" y="248"/>
                  </a:lnTo>
                  <a:lnTo>
                    <a:pt x="0" y="192"/>
                  </a:lnTo>
                  <a:lnTo>
                    <a:pt x="0" y="160"/>
                  </a:lnTo>
                  <a:lnTo>
                    <a:pt x="0" y="144"/>
                  </a:lnTo>
                  <a:lnTo>
                    <a:pt x="0" y="120"/>
                  </a:lnTo>
                  <a:lnTo>
                    <a:pt x="8" y="88"/>
                  </a:lnTo>
                  <a:lnTo>
                    <a:pt x="16" y="64"/>
                  </a:lnTo>
                  <a:lnTo>
                    <a:pt x="24" y="48"/>
                  </a:lnTo>
                  <a:lnTo>
                    <a:pt x="32" y="32"/>
                  </a:lnTo>
                  <a:lnTo>
                    <a:pt x="40" y="24"/>
                  </a:lnTo>
                  <a:lnTo>
                    <a:pt x="56" y="16"/>
                  </a:lnTo>
                  <a:lnTo>
                    <a:pt x="64" y="8"/>
                  </a:lnTo>
                  <a:lnTo>
                    <a:pt x="72" y="8"/>
                  </a:lnTo>
                  <a:lnTo>
                    <a:pt x="95" y="0"/>
                  </a:lnTo>
                  <a:lnTo>
                    <a:pt x="111" y="0"/>
                  </a:lnTo>
                  <a:lnTo>
                    <a:pt x="119" y="0"/>
                  </a:lnTo>
                  <a:lnTo>
                    <a:pt x="135" y="8"/>
                  </a:lnTo>
                  <a:lnTo>
                    <a:pt x="159" y="16"/>
                  </a:lnTo>
                  <a:lnTo>
                    <a:pt x="175" y="24"/>
                  </a:lnTo>
                  <a:lnTo>
                    <a:pt x="207" y="40"/>
                  </a:lnTo>
                  <a:lnTo>
                    <a:pt x="215" y="48"/>
                  </a:lnTo>
                  <a:lnTo>
                    <a:pt x="239" y="64"/>
                  </a:lnTo>
                  <a:lnTo>
                    <a:pt x="287" y="112"/>
                  </a:lnTo>
                  <a:lnTo>
                    <a:pt x="327" y="160"/>
                  </a:lnTo>
                  <a:lnTo>
                    <a:pt x="359" y="216"/>
                  </a:lnTo>
                  <a:lnTo>
                    <a:pt x="375" y="248"/>
                  </a:lnTo>
                  <a:lnTo>
                    <a:pt x="391" y="279"/>
                  </a:lnTo>
                  <a:lnTo>
                    <a:pt x="415" y="343"/>
                  </a:lnTo>
                  <a:lnTo>
                    <a:pt x="431" y="407"/>
                  </a:lnTo>
                  <a:lnTo>
                    <a:pt x="439" y="471"/>
                  </a:lnTo>
                  <a:lnTo>
                    <a:pt x="439" y="495"/>
                  </a:lnTo>
                  <a:lnTo>
                    <a:pt x="439" y="503"/>
                  </a:lnTo>
                  <a:lnTo>
                    <a:pt x="431" y="535"/>
                  </a:lnTo>
                  <a:lnTo>
                    <a:pt x="431" y="551"/>
                  </a:lnTo>
                  <a:lnTo>
                    <a:pt x="423" y="575"/>
                  </a:lnTo>
                  <a:lnTo>
                    <a:pt x="415" y="591"/>
                  </a:lnTo>
                  <a:lnTo>
                    <a:pt x="399" y="615"/>
                  </a:lnTo>
                  <a:lnTo>
                    <a:pt x="391" y="623"/>
                  </a:lnTo>
                  <a:lnTo>
                    <a:pt x="375" y="639"/>
                  </a:lnTo>
                  <a:lnTo>
                    <a:pt x="367" y="639"/>
                  </a:lnTo>
                  <a:lnTo>
                    <a:pt x="359" y="647"/>
                  </a:lnTo>
                  <a:lnTo>
                    <a:pt x="343" y="647"/>
                  </a:lnTo>
                  <a:lnTo>
                    <a:pt x="327" y="647"/>
                  </a:lnTo>
                  <a:lnTo>
                    <a:pt x="303" y="647"/>
                  </a:lnTo>
                  <a:lnTo>
                    <a:pt x="287" y="639"/>
                  </a:lnTo>
                  <a:lnTo>
                    <a:pt x="263" y="631"/>
                  </a:lnTo>
                  <a:lnTo>
                    <a:pt x="255" y="623"/>
                  </a:lnTo>
                  <a:lnTo>
                    <a:pt x="223" y="607"/>
                  </a:lnTo>
                  <a:lnTo>
                    <a:pt x="215" y="599"/>
                  </a:lnTo>
                  <a:lnTo>
                    <a:pt x="207" y="591"/>
                  </a:lnTo>
                  <a:lnTo>
                    <a:pt x="183" y="575"/>
                  </a:lnTo>
                  <a:lnTo>
                    <a:pt x="159" y="551"/>
                  </a:lnTo>
                  <a:lnTo>
                    <a:pt x="143" y="535"/>
                  </a:lnTo>
                  <a:lnTo>
                    <a:pt x="127" y="511"/>
                  </a:lnTo>
                  <a:lnTo>
                    <a:pt x="103" y="471"/>
                  </a:lnTo>
                  <a:lnTo>
                    <a:pt x="87" y="447"/>
                  </a:lnTo>
                  <a:lnTo>
                    <a:pt x="72" y="415"/>
                  </a:lnTo>
                  <a:lnTo>
                    <a:pt x="64" y="39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9050" cap="flat" cmpd="sng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4771" name="Rectangle 7"/>
            <p:cNvSpPr>
              <a:spLocks noChangeArrowheads="1"/>
            </p:cNvSpPr>
            <p:nvPr/>
          </p:nvSpPr>
          <p:spPr bwMode="auto">
            <a:xfrm>
              <a:off x="4586755" y="4324054"/>
              <a:ext cx="377909" cy="2329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</a:rPr>
                <a:t>BFS</a:t>
              </a:r>
            </a:p>
          </p:txBody>
        </p:sp>
        <p:sp>
          <p:nvSpPr>
            <p:cNvPr id="74772" name="Oval 10"/>
            <p:cNvSpPr>
              <a:spLocks noChangeArrowheads="1"/>
            </p:cNvSpPr>
            <p:nvPr/>
          </p:nvSpPr>
          <p:spPr bwMode="auto">
            <a:xfrm>
              <a:off x="3919096" y="4792413"/>
              <a:ext cx="711200" cy="531812"/>
            </a:xfrm>
            <a:prstGeom prst="ellipse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CH">
                <a:solidFill>
                  <a:schemeClr val="bg1"/>
                </a:solidFill>
              </a:endParaRPr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3996481" y="4908310"/>
              <a:ext cx="540892" cy="399411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0" tIns="0" rIns="0" bIns="0">
              <a:spAutoFit/>
            </a:bodyPr>
            <a:lstStyle/>
            <a:p>
              <a:pPr fontAlgn="auto">
                <a:defRPr/>
              </a:pPr>
              <a:r>
                <a:rPr lang="en-US" dirty="0">
                  <a:solidFill>
                    <a:schemeClr val="bg2">
                      <a:lumMod val="10000"/>
                    </a:schemeClr>
                  </a:solidFill>
                  <a:latin typeface="Helvetica" pitchFamily="34" charset="0"/>
                  <a:cs typeface="+mn-cs"/>
                </a:rPr>
                <a:t>OPC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+mn-cs"/>
              </a:endParaRPr>
            </a:p>
          </p:txBody>
        </p:sp>
        <p:sp>
          <p:nvSpPr>
            <p:cNvPr id="74774" name="Oval 13"/>
            <p:cNvSpPr>
              <a:spLocks noChangeArrowheads="1"/>
            </p:cNvSpPr>
            <p:nvPr/>
          </p:nvSpPr>
          <p:spPr bwMode="auto">
            <a:xfrm>
              <a:off x="6149423" y="3635415"/>
              <a:ext cx="1105011" cy="69691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 cap="rnd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algn="ctr"/>
              <a:r>
                <a:rPr lang="de-CH" sz="1200" b="1" dirty="0">
                  <a:solidFill>
                    <a:schemeClr val="bg1"/>
                  </a:solidFill>
                </a:rPr>
                <a:t>Meta-kaolin</a:t>
              </a:r>
              <a:r>
                <a:rPr lang="de-CH" sz="1200" dirty="0">
                  <a:solidFill>
                    <a:schemeClr val="bg1"/>
                  </a:solidFill>
                </a:rPr>
                <a:t>e</a:t>
              </a:r>
            </a:p>
          </p:txBody>
        </p:sp>
        <p:sp>
          <p:nvSpPr>
            <p:cNvPr id="74775" name="Oval 15"/>
            <p:cNvSpPr>
              <a:spLocks noChangeArrowheads="1"/>
            </p:cNvSpPr>
            <p:nvPr/>
          </p:nvSpPr>
          <p:spPr bwMode="auto">
            <a:xfrm>
              <a:off x="5705034" y="1515813"/>
              <a:ext cx="152400" cy="247650"/>
            </a:xfrm>
            <a:prstGeom prst="ellipse">
              <a:avLst/>
            </a:prstGeom>
            <a:solidFill>
              <a:schemeClr val="tx2"/>
            </a:solidFill>
            <a:ln w="19050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de-CH"/>
            </a:p>
          </p:txBody>
        </p:sp>
        <p:sp>
          <p:nvSpPr>
            <p:cNvPr id="74776" name="Text Box 16"/>
            <p:cNvSpPr txBox="1">
              <a:spLocks noChangeArrowheads="1"/>
            </p:cNvSpPr>
            <p:nvPr/>
          </p:nvSpPr>
          <p:spPr bwMode="auto">
            <a:xfrm>
              <a:off x="5886009" y="1472915"/>
              <a:ext cx="1075518" cy="3019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sz="1200" b="1" dirty="0">
                  <a:solidFill>
                    <a:schemeClr val="bg2">
                      <a:lumMod val="10000"/>
                    </a:schemeClr>
                  </a:solidFill>
                </a:rPr>
                <a:t>Silica fume</a:t>
              </a:r>
            </a:p>
          </p:txBody>
        </p:sp>
        <p:sp>
          <p:nvSpPr>
            <p:cNvPr id="74777" name="Text Box 19"/>
            <p:cNvSpPr txBox="1">
              <a:spLocks noChangeArrowheads="1"/>
            </p:cNvSpPr>
            <p:nvPr/>
          </p:nvSpPr>
          <p:spPr bwMode="auto">
            <a:xfrm>
              <a:off x="2210946" y="5968750"/>
              <a:ext cx="884497" cy="499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_tradnl" sz="2400" b="1" dirty="0" err="1">
                  <a:solidFill>
                    <a:schemeClr val="bg2">
                      <a:lumMod val="10000"/>
                    </a:schemeClr>
                  </a:solidFill>
                </a:rPr>
                <a:t>CaO</a:t>
              </a:r>
              <a:endParaRPr lang="es-ES_tradnl" sz="2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4778" name="Text Box 20"/>
            <p:cNvSpPr txBox="1">
              <a:spLocks noChangeArrowheads="1"/>
            </p:cNvSpPr>
            <p:nvPr/>
          </p:nvSpPr>
          <p:spPr bwMode="auto">
            <a:xfrm>
              <a:off x="4800600" y="990600"/>
              <a:ext cx="894899" cy="499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_tradnl" sz="2400" b="1">
                  <a:solidFill>
                    <a:schemeClr val="bg2">
                      <a:lumMod val="10000"/>
                    </a:schemeClr>
                  </a:solidFill>
                </a:rPr>
                <a:t>SiO</a:t>
              </a:r>
              <a:r>
                <a:rPr lang="es-ES_tradnl" sz="2400" b="1" baseline="-2500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  <a:endParaRPr lang="es-ES_tradnl" sz="24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4779" name="Text Box 21"/>
            <p:cNvSpPr txBox="1">
              <a:spLocks noChangeArrowheads="1"/>
            </p:cNvSpPr>
            <p:nvPr/>
          </p:nvSpPr>
          <p:spPr bwMode="auto">
            <a:xfrm>
              <a:off x="8611745" y="5940174"/>
              <a:ext cx="1036639" cy="499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_tradnl" sz="2400" b="1" dirty="0">
                  <a:solidFill>
                    <a:schemeClr val="bg2">
                      <a:lumMod val="10000"/>
                    </a:schemeClr>
                  </a:solidFill>
                </a:rPr>
                <a:t>AI</a:t>
              </a:r>
              <a:r>
                <a:rPr lang="es-ES_tradnl" sz="2400" b="1" baseline="-25000" dirty="0">
                  <a:solidFill>
                    <a:schemeClr val="bg2">
                      <a:lumMod val="10000"/>
                    </a:schemeClr>
                  </a:solidFill>
                </a:rPr>
                <a:t>2</a:t>
              </a:r>
              <a:r>
                <a:rPr lang="es-ES_tradnl" sz="2400" b="1" dirty="0">
                  <a:solidFill>
                    <a:schemeClr val="bg2">
                      <a:lumMod val="10000"/>
                    </a:schemeClr>
                  </a:solidFill>
                </a:rPr>
                <a:t>O</a:t>
              </a:r>
              <a:r>
                <a:rPr lang="es-ES_tradnl" sz="2400" b="1" baseline="-25000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endParaRPr lang="es-ES_tradnl" sz="2400" b="1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6309092" y="2365748"/>
              <a:ext cx="314185" cy="540788"/>
            </a:xfrm>
            <a:prstGeom prst="line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ffectLst/>
            <a:ex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4781" name="Rectangle 23"/>
            <p:cNvSpPr>
              <a:spLocks noChangeArrowheads="1"/>
            </p:cNvSpPr>
            <p:nvPr/>
          </p:nvSpPr>
          <p:spPr bwMode="auto">
            <a:xfrm>
              <a:off x="5673725" y="2478828"/>
              <a:ext cx="776640" cy="339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1200" b="1" dirty="0">
                  <a:solidFill>
                    <a:schemeClr val="bg2">
                      <a:lumMod val="10000"/>
                    </a:schemeClr>
                  </a:solidFill>
                </a:rPr>
                <a:t>Natural</a:t>
              </a:r>
              <a:r>
                <a:rPr lang="en-US" sz="1200" b="1" dirty="0">
                  <a:solidFill>
                    <a:schemeClr val="bg2">
                      <a:lumMod val="10000"/>
                    </a:schemeClr>
                  </a:solidFill>
                  <a:latin typeface="Helvetica" pitchFamily="34" charset="0"/>
                </a:rPr>
                <a:t> </a:t>
              </a:r>
              <a:br>
                <a:rPr lang="en-US" sz="1200" b="1" dirty="0">
                  <a:solidFill>
                    <a:schemeClr val="bg2">
                      <a:lumMod val="10000"/>
                    </a:schemeClr>
                  </a:solidFill>
                  <a:latin typeface="Helvetica" pitchFamily="34" charset="0"/>
                </a:rPr>
              </a:br>
              <a:r>
                <a:rPr lang="en-US" sz="1200" b="1" dirty="0" err="1">
                  <a:solidFill>
                    <a:schemeClr val="bg2">
                      <a:lumMod val="10000"/>
                    </a:schemeClr>
                  </a:solidFill>
                  <a:latin typeface="Helvetica" pitchFamily="34" charset="0"/>
                </a:rPr>
                <a:t>pozzolan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</a:endParaRPr>
            </a:p>
          </p:txBody>
        </p:sp>
        <p:sp>
          <p:nvSpPr>
            <p:cNvPr id="29" name="Line 24"/>
            <p:cNvSpPr>
              <a:spLocks noChangeShapeType="1"/>
            </p:cNvSpPr>
            <p:nvPr/>
          </p:nvSpPr>
          <p:spPr bwMode="auto">
            <a:xfrm>
              <a:off x="6721138" y="3074780"/>
              <a:ext cx="274698" cy="478984"/>
            </a:xfrm>
            <a:prstGeom prst="line">
              <a:avLst/>
            </a:prstGeom>
            <a:noFill/>
            <a:ln w="25400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  <a:effectLst/>
            <a:extLst/>
          </p:spPr>
          <p:txBody>
            <a:bodyPr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4783" name="Rectangle 25"/>
            <p:cNvSpPr>
              <a:spLocks noChangeArrowheads="1"/>
            </p:cNvSpPr>
            <p:nvPr/>
          </p:nvSpPr>
          <p:spPr bwMode="auto">
            <a:xfrm>
              <a:off x="6187634" y="3240231"/>
              <a:ext cx="1066800" cy="339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sz="1200" dirty="0" err="1">
                  <a:solidFill>
                    <a:schemeClr val="bg2">
                      <a:lumMod val="10000"/>
                    </a:schemeClr>
                  </a:solidFill>
                </a:rPr>
                <a:t>ClassF</a:t>
              </a:r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</a:rPr>
                <a:t/>
              </a:r>
              <a:br>
                <a:rPr lang="en-US" sz="1200" dirty="0">
                  <a:solidFill>
                    <a:schemeClr val="bg2">
                      <a:lumMod val="1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10000"/>
                    </a:schemeClr>
                  </a:solidFill>
                </a:rPr>
                <a:t> fly ash</a:t>
              </a:r>
            </a:p>
          </p:txBody>
        </p:sp>
        <p:sp>
          <p:nvSpPr>
            <p:cNvPr id="36" name="Freeform 4"/>
            <p:cNvSpPr>
              <a:spLocks/>
            </p:cNvSpPr>
            <p:nvPr/>
          </p:nvSpPr>
          <p:spPr bwMode="auto">
            <a:xfrm rot="575873">
              <a:off x="3270249" y="5373560"/>
              <a:ext cx="660991" cy="849809"/>
            </a:xfrm>
            <a:custGeom>
              <a:avLst/>
              <a:gdLst>
                <a:gd name="T0" fmla="*/ 2147483647 w 416"/>
                <a:gd name="T1" fmla="*/ 2147483647 h 535"/>
                <a:gd name="T2" fmla="*/ 2147483647 w 416"/>
                <a:gd name="T3" fmla="*/ 2147483647 h 535"/>
                <a:gd name="T4" fmla="*/ 2147483647 w 416"/>
                <a:gd name="T5" fmla="*/ 2147483647 h 535"/>
                <a:gd name="T6" fmla="*/ 2147483647 w 416"/>
                <a:gd name="T7" fmla="*/ 2147483647 h 535"/>
                <a:gd name="T8" fmla="*/ 2147483647 w 416"/>
                <a:gd name="T9" fmla="*/ 2147483647 h 535"/>
                <a:gd name="T10" fmla="*/ 2147483647 w 416"/>
                <a:gd name="T11" fmla="*/ 2147483647 h 535"/>
                <a:gd name="T12" fmla="*/ 2147483647 w 416"/>
                <a:gd name="T13" fmla="*/ 2147483647 h 535"/>
                <a:gd name="T14" fmla="*/ 2147483647 w 416"/>
                <a:gd name="T15" fmla="*/ 2147483647 h 535"/>
                <a:gd name="T16" fmla="*/ 2147483647 w 416"/>
                <a:gd name="T17" fmla="*/ 2147483647 h 535"/>
                <a:gd name="T18" fmla="*/ 2147483647 w 416"/>
                <a:gd name="T19" fmla="*/ 2147483647 h 535"/>
                <a:gd name="T20" fmla="*/ 2147483647 w 416"/>
                <a:gd name="T21" fmla="*/ 0 h 535"/>
                <a:gd name="T22" fmla="*/ 2147483647 w 416"/>
                <a:gd name="T23" fmla="*/ 0 h 535"/>
                <a:gd name="T24" fmla="*/ 2147483647 w 416"/>
                <a:gd name="T25" fmla="*/ 2147483647 h 535"/>
                <a:gd name="T26" fmla="*/ 2147483647 w 416"/>
                <a:gd name="T27" fmla="*/ 2147483647 h 535"/>
                <a:gd name="T28" fmla="*/ 2147483647 w 416"/>
                <a:gd name="T29" fmla="*/ 2147483647 h 535"/>
                <a:gd name="T30" fmla="*/ 2147483647 w 416"/>
                <a:gd name="T31" fmla="*/ 2147483647 h 535"/>
                <a:gd name="T32" fmla="*/ 2147483647 w 416"/>
                <a:gd name="T33" fmla="*/ 2147483647 h 535"/>
                <a:gd name="T34" fmla="*/ 2147483647 w 416"/>
                <a:gd name="T35" fmla="*/ 2147483647 h 535"/>
                <a:gd name="T36" fmla="*/ 2147483647 w 416"/>
                <a:gd name="T37" fmla="*/ 2147483647 h 535"/>
                <a:gd name="T38" fmla="*/ 2147483647 w 416"/>
                <a:gd name="T39" fmla="*/ 2147483647 h 535"/>
                <a:gd name="T40" fmla="*/ 2147483647 w 416"/>
                <a:gd name="T41" fmla="*/ 2147483647 h 535"/>
                <a:gd name="T42" fmla="*/ 2147483647 w 416"/>
                <a:gd name="T43" fmla="*/ 2147483647 h 535"/>
                <a:gd name="T44" fmla="*/ 2147483647 w 416"/>
                <a:gd name="T45" fmla="*/ 2147483647 h 535"/>
                <a:gd name="T46" fmla="*/ 2147483647 w 416"/>
                <a:gd name="T47" fmla="*/ 2147483647 h 535"/>
                <a:gd name="T48" fmla="*/ 2147483647 w 416"/>
                <a:gd name="T49" fmla="*/ 2147483647 h 535"/>
                <a:gd name="T50" fmla="*/ 2147483647 w 416"/>
                <a:gd name="T51" fmla="*/ 2147483647 h 535"/>
                <a:gd name="T52" fmla="*/ 2147483647 w 416"/>
                <a:gd name="T53" fmla="*/ 2147483647 h 535"/>
                <a:gd name="T54" fmla="*/ 2147483647 w 416"/>
                <a:gd name="T55" fmla="*/ 2147483647 h 535"/>
                <a:gd name="T56" fmla="*/ 2147483647 w 416"/>
                <a:gd name="T57" fmla="*/ 2147483647 h 535"/>
                <a:gd name="T58" fmla="*/ 2147483647 w 416"/>
                <a:gd name="T59" fmla="*/ 2147483647 h 535"/>
                <a:gd name="T60" fmla="*/ 2147483647 w 416"/>
                <a:gd name="T61" fmla="*/ 2147483647 h 535"/>
                <a:gd name="T62" fmla="*/ 2147483647 w 416"/>
                <a:gd name="T63" fmla="*/ 2147483647 h 535"/>
                <a:gd name="T64" fmla="*/ 2147483647 w 416"/>
                <a:gd name="T65" fmla="*/ 2147483647 h 535"/>
                <a:gd name="T66" fmla="*/ 2147483647 w 416"/>
                <a:gd name="T67" fmla="*/ 2147483647 h 535"/>
                <a:gd name="T68" fmla="*/ 2147483647 w 416"/>
                <a:gd name="T69" fmla="*/ 2147483647 h 535"/>
                <a:gd name="T70" fmla="*/ 2147483647 w 416"/>
                <a:gd name="T71" fmla="*/ 2147483647 h 535"/>
                <a:gd name="T72" fmla="*/ 2147483647 w 416"/>
                <a:gd name="T73" fmla="*/ 2147483647 h 535"/>
                <a:gd name="T74" fmla="*/ 2147483647 w 416"/>
                <a:gd name="T75" fmla="*/ 2147483647 h 535"/>
                <a:gd name="T76" fmla="*/ 2147483647 w 416"/>
                <a:gd name="T77" fmla="*/ 2147483647 h 535"/>
                <a:gd name="T78" fmla="*/ 2147483647 w 416"/>
                <a:gd name="T79" fmla="*/ 2147483647 h 535"/>
                <a:gd name="T80" fmla="*/ 2147483647 w 416"/>
                <a:gd name="T81" fmla="*/ 2147483647 h 535"/>
                <a:gd name="T82" fmla="*/ 2147483647 w 416"/>
                <a:gd name="T83" fmla="*/ 2147483647 h 535"/>
                <a:gd name="T84" fmla="*/ 2147483647 w 416"/>
                <a:gd name="T85" fmla="*/ 2147483647 h 535"/>
                <a:gd name="T86" fmla="*/ 2147483647 w 416"/>
                <a:gd name="T87" fmla="*/ 2147483647 h 535"/>
                <a:gd name="T88" fmla="*/ 2147483647 w 416"/>
                <a:gd name="T89" fmla="*/ 2147483647 h 535"/>
                <a:gd name="T90" fmla="*/ 2147483647 w 416"/>
                <a:gd name="T91" fmla="*/ 2147483647 h 535"/>
                <a:gd name="T92" fmla="*/ 2147483647 w 416"/>
                <a:gd name="T93" fmla="*/ 2147483647 h 535"/>
                <a:gd name="T94" fmla="*/ 2147483647 w 416"/>
                <a:gd name="T95" fmla="*/ 2147483647 h 535"/>
                <a:gd name="T96" fmla="*/ 2147483647 w 416"/>
                <a:gd name="T97" fmla="*/ 2147483647 h 535"/>
                <a:gd name="T98" fmla="*/ 0 w 416"/>
                <a:gd name="T99" fmla="*/ 2147483647 h 535"/>
                <a:gd name="T100" fmla="*/ 0 w 416"/>
                <a:gd name="T101" fmla="*/ 2147483647 h 535"/>
                <a:gd name="T102" fmla="*/ 0 w 416"/>
                <a:gd name="T103" fmla="*/ 2147483647 h 535"/>
                <a:gd name="T104" fmla="*/ 0 w 416"/>
                <a:gd name="T105" fmla="*/ 2147483647 h 535"/>
                <a:gd name="T106" fmla="*/ 0 w 416"/>
                <a:gd name="T107" fmla="*/ 2147483647 h 535"/>
                <a:gd name="T108" fmla="*/ 2147483647 w 416"/>
                <a:gd name="T109" fmla="*/ 2147483647 h 535"/>
                <a:gd name="T110" fmla="*/ 2147483647 w 416"/>
                <a:gd name="T111" fmla="*/ 2147483647 h 535"/>
                <a:gd name="T112" fmla="*/ 2147483647 w 416"/>
                <a:gd name="T113" fmla="*/ 2147483647 h 53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416" h="535">
                  <a:moveTo>
                    <a:pt x="48" y="175"/>
                  </a:moveTo>
                  <a:lnTo>
                    <a:pt x="64" y="152"/>
                  </a:lnTo>
                  <a:lnTo>
                    <a:pt x="96" y="104"/>
                  </a:lnTo>
                  <a:lnTo>
                    <a:pt x="136" y="72"/>
                  </a:lnTo>
                  <a:lnTo>
                    <a:pt x="168" y="48"/>
                  </a:lnTo>
                  <a:lnTo>
                    <a:pt x="192" y="32"/>
                  </a:lnTo>
                  <a:lnTo>
                    <a:pt x="208" y="24"/>
                  </a:lnTo>
                  <a:lnTo>
                    <a:pt x="232" y="16"/>
                  </a:lnTo>
                  <a:lnTo>
                    <a:pt x="248" y="8"/>
                  </a:lnTo>
                  <a:lnTo>
                    <a:pt x="264" y="8"/>
                  </a:lnTo>
                  <a:lnTo>
                    <a:pt x="288" y="0"/>
                  </a:lnTo>
                  <a:lnTo>
                    <a:pt x="296" y="0"/>
                  </a:lnTo>
                  <a:lnTo>
                    <a:pt x="320" y="8"/>
                  </a:lnTo>
                  <a:lnTo>
                    <a:pt x="336" y="16"/>
                  </a:lnTo>
                  <a:lnTo>
                    <a:pt x="344" y="16"/>
                  </a:lnTo>
                  <a:lnTo>
                    <a:pt x="360" y="24"/>
                  </a:lnTo>
                  <a:lnTo>
                    <a:pt x="368" y="32"/>
                  </a:lnTo>
                  <a:lnTo>
                    <a:pt x="384" y="48"/>
                  </a:lnTo>
                  <a:lnTo>
                    <a:pt x="392" y="56"/>
                  </a:lnTo>
                  <a:lnTo>
                    <a:pt x="400" y="72"/>
                  </a:lnTo>
                  <a:lnTo>
                    <a:pt x="408" y="96"/>
                  </a:lnTo>
                  <a:lnTo>
                    <a:pt x="416" y="120"/>
                  </a:lnTo>
                  <a:lnTo>
                    <a:pt x="416" y="144"/>
                  </a:lnTo>
                  <a:lnTo>
                    <a:pt x="416" y="152"/>
                  </a:lnTo>
                  <a:lnTo>
                    <a:pt x="416" y="175"/>
                  </a:lnTo>
                  <a:lnTo>
                    <a:pt x="416" y="223"/>
                  </a:lnTo>
                  <a:lnTo>
                    <a:pt x="400" y="287"/>
                  </a:lnTo>
                  <a:lnTo>
                    <a:pt x="384" y="327"/>
                  </a:lnTo>
                  <a:lnTo>
                    <a:pt x="368" y="359"/>
                  </a:lnTo>
                  <a:lnTo>
                    <a:pt x="352" y="383"/>
                  </a:lnTo>
                  <a:lnTo>
                    <a:pt x="320" y="431"/>
                  </a:lnTo>
                  <a:lnTo>
                    <a:pt x="280" y="463"/>
                  </a:lnTo>
                  <a:lnTo>
                    <a:pt x="240" y="495"/>
                  </a:lnTo>
                  <a:lnTo>
                    <a:pt x="224" y="503"/>
                  </a:lnTo>
                  <a:lnTo>
                    <a:pt x="208" y="511"/>
                  </a:lnTo>
                  <a:lnTo>
                    <a:pt x="184" y="519"/>
                  </a:lnTo>
                  <a:lnTo>
                    <a:pt x="168" y="527"/>
                  </a:lnTo>
                  <a:lnTo>
                    <a:pt x="152" y="527"/>
                  </a:lnTo>
                  <a:lnTo>
                    <a:pt x="128" y="535"/>
                  </a:lnTo>
                  <a:lnTo>
                    <a:pt x="120" y="535"/>
                  </a:lnTo>
                  <a:lnTo>
                    <a:pt x="96" y="527"/>
                  </a:lnTo>
                  <a:lnTo>
                    <a:pt x="80" y="527"/>
                  </a:lnTo>
                  <a:lnTo>
                    <a:pt x="72" y="519"/>
                  </a:lnTo>
                  <a:lnTo>
                    <a:pt x="56" y="511"/>
                  </a:lnTo>
                  <a:lnTo>
                    <a:pt x="48" y="503"/>
                  </a:lnTo>
                  <a:lnTo>
                    <a:pt x="32" y="487"/>
                  </a:lnTo>
                  <a:lnTo>
                    <a:pt x="24" y="479"/>
                  </a:lnTo>
                  <a:lnTo>
                    <a:pt x="16" y="463"/>
                  </a:lnTo>
                  <a:lnTo>
                    <a:pt x="8" y="439"/>
                  </a:lnTo>
                  <a:lnTo>
                    <a:pt x="0" y="415"/>
                  </a:lnTo>
                  <a:lnTo>
                    <a:pt x="0" y="399"/>
                  </a:lnTo>
                  <a:lnTo>
                    <a:pt x="0" y="383"/>
                  </a:lnTo>
                  <a:lnTo>
                    <a:pt x="0" y="359"/>
                  </a:lnTo>
                  <a:lnTo>
                    <a:pt x="0" y="311"/>
                  </a:lnTo>
                  <a:lnTo>
                    <a:pt x="16" y="247"/>
                  </a:lnTo>
                  <a:lnTo>
                    <a:pt x="32" y="207"/>
                  </a:lnTo>
                  <a:lnTo>
                    <a:pt x="48" y="175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19050" cap="rnd" cmpd="sng">
              <a:solidFill>
                <a:schemeClr val="bg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dirty="0">
                <a:latin typeface="+mn-lt"/>
                <a:cs typeface="+mn-cs"/>
              </a:endParaRPr>
            </a:p>
          </p:txBody>
        </p:sp>
        <p:sp>
          <p:nvSpPr>
            <p:cNvPr id="74785" name="Rectangle 11"/>
            <p:cNvSpPr>
              <a:spLocks noChangeArrowheads="1"/>
            </p:cNvSpPr>
            <p:nvPr/>
          </p:nvSpPr>
          <p:spPr bwMode="auto">
            <a:xfrm>
              <a:off x="3354880" y="5585815"/>
              <a:ext cx="483654" cy="465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Helvetica" pitchFamily="34" charset="0"/>
                </a:rPr>
                <a:t>Lime-</a:t>
              </a:r>
              <a:b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Helvetica" pitchFamily="34" charset="0"/>
                </a:rPr>
              </a:br>
              <a:r>
                <a:rPr lang="en-US" sz="1400" dirty="0">
                  <a:solidFill>
                    <a:schemeClr val="bg2">
                      <a:lumMod val="10000"/>
                    </a:schemeClr>
                  </a:solidFill>
                  <a:latin typeface="Helvetica" pitchFamily="34" charset="0"/>
                </a:rPr>
                <a:t>stone</a:t>
              </a:r>
              <a:endParaRPr lang="en-US" sz="14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</a:endParaRPr>
            </a:p>
          </p:txBody>
        </p:sp>
      </p:grpSp>
      <p:sp>
        <p:nvSpPr>
          <p:cNvPr id="74758" name="Oval 13"/>
          <p:cNvSpPr>
            <a:spLocks noChangeArrowheads="1"/>
          </p:cNvSpPr>
          <p:nvPr/>
        </p:nvSpPr>
        <p:spPr bwMode="auto">
          <a:xfrm>
            <a:off x="6523038" y="4706938"/>
            <a:ext cx="944562" cy="696912"/>
          </a:xfrm>
          <a:prstGeom prst="ellipse">
            <a:avLst/>
          </a:prstGeom>
          <a:solidFill>
            <a:srgbClr val="92D050"/>
          </a:solidFill>
          <a:ln w="190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pPr algn="ctr"/>
            <a:endParaRPr lang="de-CH" sz="1200"/>
          </a:p>
        </p:txBody>
      </p:sp>
      <p:sp>
        <p:nvSpPr>
          <p:cNvPr id="74759" name="Oval 13"/>
          <p:cNvSpPr>
            <a:spLocks noChangeArrowheads="1"/>
          </p:cNvSpPr>
          <p:nvPr/>
        </p:nvSpPr>
        <p:spPr bwMode="auto">
          <a:xfrm>
            <a:off x="6523038" y="1516063"/>
            <a:ext cx="944562" cy="69691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 w="19050" cap="rnd">
            <a:solidFill>
              <a:schemeClr val="bg2"/>
            </a:solidFill>
            <a:prstDash val="sysDot"/>
            <a:round/>
            <a:headEnd/>
            <a:tailEnd/>
          </a:ln>
        </p:spPr>
        <p:txBody>
          <a:bodyPr/>
          <a:lstStyle/>
          <a:p>
            <a:pPr algn="ctr"/>
            <a:endParaRPr lang="de-CH" sz="1200"/>
          </a:p>
        </p:txBody>
      </p:sp>
      <p:sp>
        <p:nvSpPr>
          <p:cNvPr id="74760" name="TextBox 3"/>
          <p:cNvSpPr txBox="1">
            <a:spLocks noChangeArrowheads="1"/>
          </p:cNvSpPr>
          <p:nvPr/>
        </p:nvSpPr>
        <p:spPr bwMode="auto">
          <a:xfrm>
            <a:off x="7508875" y="1690688"/>
            <a:ext cx="695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Inert</a:t>
            </a:r>
          </a:p>
        </p:txBody>
      </p:sp>
      <p:sp>
        <p:nvSpPr>
          <p:cNvPr id="74761" name="TextBox 39"/>
          <p:cNvSpPr txBox="1">
            <a:spLocks noChangeArrowheads="1"/>
          </p:cNvSpPr>
          <p:nvPr/>
        </p:nvSpPr>
        <p:spPr bwMode="auto">
          <a:xfrm>
            <a:off x="7508875" y="3049588"/>
            <a:ext cx="142716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Pozzolanic</a:t>
            </a:r>
          </a:p>
        </p:txBody>
      </p:sp>
      <p:sp>
        <p:nvSpPr>
          <p:cNvPr id="74762" name="TextBox 40"/>
          <p:cNvSpPr txBox="1">
            <a:spLocks noChangeArrowheads="1"/>
          </p:cNvSpPr>
          <p:nvPr/>
        </p:nvSpPr>
        <p:spPr bwMode="auto">
          <a:xfrm>
            <a:off x="7508875" y="3948113"/>
            <a:ext cx="1993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Latent hydraulic</a:t>
            </a:r>
          </a:p>
        </p:txBody>
      </p:sp>
      <p:sp>
        <p:nvSpPr>
          <p:cNvPr id="74763" name="TextBox 41"/>
          <p:cNvSpPr txBox="1">
            <a:spLocks noChangeArrowheads="1"/>
          </p:cNvSpPr>
          <p:nvPr/>
        </p:nvSpPr>
        <p:spPr bwMode="auto">
          <a:xfrm>
            <a:off x="7508875" y="4906963"/>
            <a:ext cx="12557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2">
                    <a:lumMod val="10000"/>
                  </a:schemeClr>
                </a:solidFill>
              </a:rPr>
              <a:t>Hydraulic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6719179" y="2977302"/>
            <a:ext cx="576064" cy="2354467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Increasing </a:t>
            </a: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Reacitivity</a:t>
            </a:r>
            <a:endParaRPr lang="en-US" sz="1600" dirty="0">
              <a:solidFill>
                <a:schemeClr val="bg2">
                  <a:lumMod val="10000"/>
                </a:schemeClr>
              </a:solidFill>
              <a:cs typeface="Arial" pitchFamily="34" charset="0"/>
            </a:endParaRPr>
          </a:p>
        </p:txBody>
      </p:sp>
      <p:sp>
        <p:nvSpPr>
          <p:cNvPr id="74765" name="Rectangle 7"/>
          <p:cNvSpPr>
            <a:spLocks noChangeArrowheads="1"/>
          </p:cNvSpPr>
          <p:nvPr/>
        </p:nvSpPr>
        <p:spPr bwMode="auto">
          <a:xfrm>
            <a:off x="3205163" y="3969869"/>
            <a:ext cx="5802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Class </a:t>
            </a:r>
            <a:r>
              <a:rPr lang="en-US" sz="1200" dirty="0" smtClean="0">
                <a:solidFill>
                  <a:schemeClr val="bg2">
                    <a:lumMod val="10000"/>
                  </a:schemeClr>
                </a:solidFill>
              </a:rPr>
              <a:t>C 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Fly Ash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3F80BAB9-EB0B-4415-A17C-2D079AE7EBCB}" type="slidenum">
              <a:rPr lang="en-US" sz="800">
                <a:latin typeface="+mn-lt"/>
              </a:rPr>
              <a:pPr algn="r">
                <a:defRPr/>
              </a:pPr>
              <a:t>53</a:t>
            </a:fld>
            <a:endParaRPr lang="en-US" sz="800">
              <a:latin typeface="+mn-lt"/>
            </a:endParaRPr>
          </a:p>
        </p:txBody>
      </p:sp>
      <p:sp>
        <p:nvSpPr>
          <p:cNvPr id="75778" name="Content Placeholder 2"/>
          <p:cNvSpPr>
            <a:spLocks/>
          </p:cNvSpPr>
          <p:nvPr/>
        </p:nvSpPr>
        <p:spPr bwMode="auto">
          <a:xfrm>
            <a:off x="560388" y="1340768"/>
            <a:ext cx="8785225" cy="495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Limestone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Usage of good quality limestone without clay and organic </a:t>
            </a:r>
            <a:r>
              <a:rPr lang="en-US" dirty="0" smtClean="0"/>
              <a:t>contamination</a:t>
            </a:r>
            <a:endParaRPr lang="en-US" sz="5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Natural </a:t>
            </a:r>
            <a:r>
              <a:rPr lang="en-US" sz="2000" dirty="0" err="1"/>
              <a:t>pozzolan</a:t>
            </a:r>
            <a:endParaRPr lang="en-US" sz="2000" dirty="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Selective mining according to </a:t>
            </a:r>
            <a:r>
              <a:rPr lang="en-US" dirty="0" err="1"/>
              <a:t>pozzolanic</a:t>
            </a:r>
            <a:r>
              <a:rPr lang="en-US" dirty="0"/>
              <a:t> activity</a:t>
            </a:r>
            <a:endParaRPr lang="en-GB" dirty="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 smtClean="0"/>
              <a:t>Pre-homogenization</a:t>
            </a:r>
            <a:endParaRPr lang="en-US" sz="5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Granulated blast furnace slag </a:t>
            </a:r>
            <a:r>
              <a:rPr lang="en-US" sz="2000" dirty="0" smtClean="0"/>
              <a:t>(GBFS)</a:t>
            </a:r>
            <a:endParaRPr lang="en-US" sz="2000" dirty="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Optimization of slag quality at blast furnace or granulator (e.g. 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-content, basicity, glass content</a:t>
            </a:r>
            <a:r>
              <a:rPr lang="en-US" dirty="0" smtClean="0"/>
              <a:t>)</a:t>
            </a:r>
            <a:endParaRPr lang="en-US" sz="5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Fly ash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Selection of fine fly ash from filter of power station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Beneficiation (extraction of un-burnt, coarse particles)</a:t>
            </a:r>
            <a:endParaRPr lang="en-GB" dirty="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75779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The optimization of MIC is often </a:t>
            </a:r>
            <a:r>
              <a:rPr lang="en-US" sz="2400" b="1" dirty="0" smtClean="0"/>
              <a:t>not in </a:t>
            </a:r>
            <a:r>
              <a:rPr lang="en-US" sz="2400" b="1" dirty="0"/>
              <a:t>the hands of the cement plant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3F13BCE6-517F-4453-9EE9-A4FA61605FFC}" type="slidenum">
              <a:rPr lang="en-US" sz="800">
                <a:latin typeface="+mn-lt"/>
              </a:rPr>
              <a:pPr algn="r">
                <a:defRPr/>
              </a:pPr>
              <a:t>54</a:t>
            </a:fld>
            <a:endParaRPr lang="en-US" sz="800">
              <a:latin typeface="+mn-lt"/>
            </a:endParaRPr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/>
              <a:t>Characterization of natural pozzolan</a:t>
            </a:r>
          </a:p>
        </p:txBody>
      </p:sp>
      <p:graphicFrame>
        <p:nvGraphicFramePr>
          <p:cNvPr id="4700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473211"/>
              </p:ext>
            </p:extLst>
          </p:nvPr>
        </p:nvGraphicFramePr>
        <p:xfrm>
          <a:off x="4089400" y="1354138"/>
          <a:ext cx="5400675" cy="4878052"/>
        </p:xfrm>
        <a:graphic>
          <a:graphicData uri="http://schemas.openxmlformats.org/drawingml/2006/table">
            <a:tbl>
              <a:tblPr/>
              <a:tblGrid>
                <a:gridCol w="3384550"/>
                <a:gridCol w="2016125"/>
              </a:tblGrid>
              <a:tr h="577850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Parameter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A7967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Reverences / limits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A7967"/>
                    </a:solidFill>
                  </a:tcPr>
                </a:tc>
              </a:tr>
              <a:tr h="655638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Relevant standards</a:t>
                      </a: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EN 197-1</a:t>
                      </a:r>
                    </a:p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ASTM C311</a:t>
                      </a: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60363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Chemical composition</a:t>
                      </a:r>
                      <a:endParaRPr kumimoji="0" lang="en-US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  <a:tr h="677863">
                <a:tc>
                  <a:txBody>
                    <a:bodyPr/>
                    <a:lstStyle/>
                    <a:p>
                      <a:pPr marL="571500" marR="0" lvl="1" indent="-279400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Desirable: SiO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+ Al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+ Fe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endParaRPr kumimoji="0" lang="en-US" sz="16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&gt;70%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Mineralogical composition</a:t>
                      </a:r>
                      <a:endParaRPr kumimoji="0" lang="en-US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  <a:tr h="896938">
                <a:tc>
                  <a:txBody>
                    <a:bodyPr/>
                    <a:lstStyle/>
                    <a:p>
                      <a:pPr marL="571500" marR="0" lvl="1" indent="-279400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Desirable: glass, zeolite</a:t>
                      </a:r>
                    </a:p>
                    <a:p>
                      <a:pPr marL="571500" marR="0" lvl="1" indent="-279400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Critical: clay (water demand)</a:t>
                      </a: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&gt; 50%; &gt; 20%*</a:t>
                      </a:r>
                    </a:p>
                    <a:p>
                      <a:pPr marL="0" marR="0" lvl="0" indent="0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&lt; 10%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Hydraulic activity</a:t>
                      </a:r>
                      <a:endParaRPr kumimoji="0" lang="en-US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  <a:tr h="984250">
                <a:tc>
                  <a:txBody>
                    <a:bodyPr/>
                    <a:lstStyle/>
                    <a:p>
                      <a:pPr marL="571500" marR="0" lvl="1" indent="-279400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Strength activity index</a:t>
                      </a:r>
                    </a:p>
                    <a:p>
                      <a:pPr marL="571500" marR="0" lvl="1" indent="-279400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Pozzolanicity test (Ca(OH)</a:t>
                      </a:r>
                      <a:r>
                        <a:rPr kumimoji="0" lang="en-US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  <a:p>
                      <a:pPr marL="571500" marR="0" lvl="1" indent="-2794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Pozzotech WP13</a:t>
                      </a:r>
                    </a:p>
                  </a:txBody>
                  <a:tcPr marL="90000" marR="90000" marT="46789" marB="4678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&gt;75% </a:t>
                      </a:r>
                    </a:p>
                    <a:p>
                      <a:pPr marL="290513" marR="0" lvl="0" indent="-290513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EN 196-5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</a:tbl>
          </a:graphicData>
        </a:graphic>
      </p:graphicFrame>
      <p:pic>
        <p:nvPicPr>
          <p:cNvPr id="7683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" y="1354138"/>
            <a:ext cx="3562350" cy="2665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8456B3C8-C47E-465B-B141-E9819DD629E5}" type="slidenum">
              <a:rPr lang="en-US" sz="800">
                <a:latin typeface="+mn-lt"/>
              </a:rPr>
              <a:pPr algn="r">
                <a:defRPr/>
              </a:pPr>
              <a:t>55</a:t>
            </a:fld>
            <a:endParaRPr lang="en-US" sz="800">
              <a:latin typeface="+mn-lt"/>
            </a:endParaRPr>
          </a:p>
        </p:txBody>
      </p:sp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Example: Upgrading pozzolan quality at Nobsa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523875" y="1351267"/>
            <a:ext cx="81740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93675" indent="-193675">
              <a:spcBef>
                <a:spcPct val="120000"/>
              </a:spcBef>
              <a:spcAft>
                <a:spcPct val="15000"/>
              </a:spcAft>
            </a:pPr>
            <a:r>
              <a:rPr lang="en-US" sz="2000" u="sng" dirty="0"/>
              <a:t>1</a:t>
            </a:r>
            <a:r>
              <a:rPr lang="en-US" sz="2000" u="sng" baseline="30000" dirty="0"/>
              <a:t>st</a:t>
            </a:r>
            <a:r>
              <a:rPr lang="en-US" sz="2000" u="sng" dirty="0"/>
              <a:t> step:</a:t>
            </a:r>
            <a:r>
              <a:rPr lang="en-US" sz="2000" dirty="0"/>
              <a:t>  Selective Mining based on </a:t>
            </a:r>
            <a:r>
              <a:rPr lang="en-US" sz="2000" dirty="0" err="1"/>
              <a:t>Pozzolanic</a:t>
            </a:r>
            <a:r>
              <a:rPr lang="en-US" sz="2000" dirty="0"/>
              <a:t> Activity</a:t>
            </a:r>
            <a:endParaRPr lang="en-GB" sz="2000" dirty="0"/>
          </a:p>
        </p:txBody>
      </p:sp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523875" y="1960867"/>
            <a:ext cx="81740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93675" indent="-193675">
              <a:spcBef>
                <a:spcPct val="120000"/>
              </a:spcBef>
              <a:spcAft>
                <a:spcPct val="15000"/>
              </a:spcAft>
            </a:pPr>
            <a:r>
              <a:rPr lang="en-US" sz="2000" u="sng"/>
              <a:t>2</a:t>
            </a:r>
            <a:r>
              <a:rPr lang="en-US" sz="2000" u="sng" baseline="30000"/>
              <a:t>nd</a:t>
            </a:r>
            <a:r>
              <a:rPr lang="en-US" sz="2000" u="sng"/>
              <a:t> step:</a:t>
            </a:r>
            <a:r>
              <a:rPr lang="en-US" sz="2000"/>
              <a:t>  Pre-blending of Pozzolan</a:t>
            </a:r>
            <a:endParaRPr lang="en-GB" sz="2000"/>
          </a:p>
        </p:txBody>
      </p:sp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5475" y="2697647"/>
            <a:ext cx="5624808" cy="3405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676275" y="2722867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000" u="sng"/>
              <a:t>Result:</a:t>
            </a:r>
          </a:p>
        </p:txBody>
      </p:sp>
      <p:sp>
        <p:nvSpPr>
          <p:cNvPr id="77831" name="Text Box 7"/>
          <p:cNvSpPr txBox="1">
            <a:spLocks noChangeAspect="1" noChangeArrowheads="1"/>
          </p:cNvSpPr>
          <p:nvPr/>
        </p:nvSpPr>
        <p:spPr bwMode="auto">
          <a:xfrm>
            <a:off x="4063920" y="5798402"/>
            <a:ext cx="34337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r>
              <a:rPr lang="en-US" sz="1400" b="1" dirty="0"/>
              <a:t>Source: Jairo Hernandez, </a:t>
            </a:r>
            <a:r>
              <a:rPr lang="en-US" sz="1400" b="1" dirty="0" err="1"/>
              <a:t>Cem.Boyacá</a:t>
            </a:r>
            <a:endParaRPr lang="en-US" sz="1400" b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0BD07842-3F3F-4E59-A8DB-D0C1BC96CEFC}" type="slidenum">
              <a:rPr lang="en-US" sz="800">
                <a:latin typeface="+mn-lt"/>
              </a:rPr>
              <a:pPr algn="r">
                <a:defRPr/>
              </a:pPr>
              <a:t>56</a:t>
            </a:fld>
            <a:endParaRPr lang="en-US" sz="800">
              <a:latin typeface="+mn-lt"/>
            </a:endParaRPr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 dirty="0"/>
              <a:t>Relevant </a:t>
            </a:r>
            <a:r>
              <a:rPr lang="en-GB" sz="2400" b="1" dirty="0" smtClean="0"/>
              <a:t>GBFS </a:t>
            </a:r>
            <a:r>
              <a:rPr lang="en-GB" sz="2400" b="1" dirty="0"/>
              <a:t>parameters</a:t>
            </a:r>
          </a:p>
        </p:txBody>
      </p:sp>
      <p:graphicFrame>
        <p:nvGraphicFramePr>
          <p:cNvPr id="45670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80597"/>
              </p:ext>
            </p:extLst>
          </p:nvPr>
        </p:nvGraphicFramePr>
        <p:xfrm>
          <a:off x="3873500" y="1403350"/>
          <a:ext cx="5543550" cy="4648872"/>
        </p:xfrm>
        <a:graphic>
          <a:graphicData uri="http://schemas.openxmlformats.org/drawingml/2006/table">
            <a:tbl>
              <a:tblPr/>
              <a:tblGrid>
                <a:gridCol w="3559175"/>
                <a:gridCol w="1984375"/>
              </a:tblGrid>
              <a:tr h="579438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Parameter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A7967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References/</a:t>
                      </a:r>
                    </a:p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limits 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5" marB="4571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A7967"/>
                    </a:solidFill>
                  </a:tcPr>
                </a:tc>
              </a:tr>
              <a:tr h="654050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Relevant standards</a:t>
                      </a: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EN 197-1</a:t>
                      </a:r>
                    </a:p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ASTM 989</a:t>
                      </a: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Chemical composition</a:t>
                      </a:r>
                      <a:endParaRPr kumimoji="0" lang="en-US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  <a:tr h="1385888">
                <a:tc>
                  <a:txBody>
                    <a:bodyPr/>
                    <a:lstStyle/>
                    <a:p>
                      <a:pPr marL="481013" marR="0" lvl="1" indent="-1889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5000"/>
                        </a:spcAft>
                        <a:buClrTx/>
                        <a:buSzTx/>
                        <a:buFontTx/>
                        <a:buNone/>
                        <a:tabLst>
                          <a:tab pos="133985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Desirable:	</a:t>
                      </a:r>
                      <a:r>
                        <a:rPr kumimoji="0" lang="en-GB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CaO,MgO</a:t>
                      </a: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, SiO</a:t>
                      </a:r>
                      <a:r>
                        <a:rPr kumimoji="0" lang="en-GB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481013" marR="0" lvl="1" indent="-1889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5000"/>
                        </a:spcAft>
                        <a:buClrTx/>
                        <a:buSzTx/>
                        <a:buFontTx/>
                        <a:buNone/>
                        <a:tabLst>
                          <a:tab pos="1339850" algn="l"/>
                        </a:tabLst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		Basicity, e.g.(C + M)/S</a:t>
                      </a:r>
                      <a:endParaRPr kumimoji="0" lang="en-GB" sz="16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  <a:p>
                      <a:pPr marL="481013" marR="0" lvl="1" indent="-1889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5000"/>
                        </a:spcAft>
                        <a:buClrTx/>
                        <a:buSzTx/>
                        <a:buFontTx/>
                        <a:buNone/>
                        <a:tabLst>
                          <a:tab pos="1339850" algn="l"/>
                        </a:tabLst>
                      </a:pP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Critical:	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SO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3,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</a:t>
                      </a:r>
                      <a:r>
                        <a:rPr kumimoji="0" lang="en-US" sz="16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2-</a:t>
                      </a:r>
                      <a:br>
                        <a:rPr kumimoji="0" lang="en-US" sz="16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6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	</a:t>
                      </a: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TiO</a:t>
                      </a:r>
                      <a:r>
                        <a:rPr kumimoji="0" lang="en-GB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  <a:p>
                      <a:pPr marL="481013" marR="0" lvl="1" indent="-1889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5000"/>
                        </a:spcAft>
                        <a:buClrTx/>
                        <a:buSzTx/>
                        <a:buFontTx/>
                        <a:buNone/>
                        <a:tabLst>
                          <a:tab pos="1339850" algn="l"/>
                        </a:tabLst>
                      </a:pPr>
                      <a:r>
                        <a:rPr kumimoji="0" lang="en-GB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		</a:t>
                      </a:r>
                      <a:r>
                        <a:rPr kumimoji="0" lang="en-GB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Heavy metals </a:t>
                      </a:r>
                      <a:endParaRPr kumimoji="0" lang="en-US" sz="16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min. 2/3</a:t>
                      </a:r>
                      <a:b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min. 1.0</a:t>
                      </a:r>
                    </a:p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&lt; 4.0 %, &lt; 2.5 %</a:t>
                      </a:r>
                    </a:p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Ideal &lt; 0.5%</a:t>
                      </a:r>
                    </a:p>
                  </a:txBody>
                  <a:tcPr marT="45715" marB="45715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Mineralogical composition</a:t>
                      </a:r>
                      <a:endParaRPr kumimoji="0" lang="en-US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571500" marR="0" lvl="1" indent="-279400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Glass content </a:t>
                      </a: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min. 2/3 </a:t>
                      </a:r>
                      <a:b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(ideal &gt; 90%)</a:t>
                      </a: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Hydraulic activity</a:t>
                      </a:r>
                      <a:endParaRPr kumimoji="0" lang="en-US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571500" marR="0" lvl="1" indent="-279400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Strength activity index</a:t>
                      </a: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9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ASTM C 989</a:t>
                      </a:r>
                    </a:p>
                  </a:txBody>
                  <a:tcPr marL="90000" marR="90000" marT="46795" marB="46795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</a:tbl>
          </a:graphicData>
        </a:graphic>
      </p:graphicFrame>
      <p:pic>
        <p:nvPicPr>
          <p:cNvPr id="78880" name="Picture 3" descr="Slag example"/>
          <p:cNvPicPr>
            <a:picLocks noChangeAspect="1" noChangeArrowheads="1"/>
          </p:cNvPicPr>
          <p:nvPr/>
        </p:nvPicPr>
        <p:blipFill>
          <a:blip r:embed="rId2">
            <a:lum bright="12000"/>
          </a:blip>
          <a:srcRect/>
          <a:stretch>
            <a:fillRect/>
          </a:stretch>
        </p:blipFill>
        <p:spPr bwMode="auto">
          <a:xfrm>
            <a:off x="560388" y="1397000"/>
            <a:ext cx="3230562" cy="25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AE2E47B2-CFC3-44AB-8261-D921614248C2}" type="slidenum">
              <a:rPr lang="en-US" sz="800">
                <a:latin typeface="+mn-lt"/>
              </a:rPr>
              <a:pPr algn="r">
                <a:defRPr/>
              </a:pPr>
              <a:t>57</a:t>
            </a:fld>
            <a:endParaRPr lang="en-US" sz="800">
              <a:latin typeface="+mn-lt"/>
            </a:endParaRPr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/>
              <a:t>Characterization of fly ash</a:t>
            </a:r>
          </a:p>
        </p:txBody>
      </p:sp>
      <p:graphicFrame>
        <p:nvGraphicFramePr>
          <p:cNvPr id="45875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692780"/>
              </p:ext>
            </p:extLst>
          </p:nvPr>
        </p:nvGraphicFramePr>
        <p:xfrm>
          <a:off x="3440113" y="1225550"/>
          <a:ext cx="6046787" cy="5129380"/>
        </p:xfrm>
        <a:graphic>
          <a:graphicData uri="http://schemas.openxmlformats.org/drawingml/2006/table">
            <a:tbl>
              <a:tblPr/>
              <a:tblGrid>
                <a:gridCol w="3238500"/>
                <a:gridCol w="2808287"/>
              </a:tblGrid>
              <a:tr h="336550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Quality characteristics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A7967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References and limits 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6" marB="4680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A7967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10000"/>
                        </a:lnSpc>
                        <a:spcBef>
                          <a:spcPct val="15000"/>
                        </a:spcBef>
                        <a:spcAft>
                          <a:spcPct val="1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Relevant standards</a:t>
                      </a:r>
                    </a:p>
                  </a:txBody>
                  <a:tcPr marL="90000" marR="90000" marT="46806" marB="4680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EN</a:t>
                      </a:r>
                      <a:r>
                        <a:rPr kumimoji="0" lang="en-GB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197-1</a:t>
                      </a:r>
                    </a:p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ASTM C618</a:t>
                      </a:r>
                    </a:p>
                  </a:txBody>
                  <a:tcPr marL="90000" marR="90000" marT="46806" marB="4680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Chemical composition</a:t>
                      </a:r>
                      <a:endParaRPr kumimoji="0" lang="en-US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6" marB="4680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GB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6" marB="4680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  <a:tr h="1093788">
                <a:tc>
                  <a:txBody>
                    <a:bodyPr/>
                    <a:lstStyle/>
                    <a:p>
                      <a:pPr marL="571500" marR="0" lvl="1" indent="-2794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42875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Desirable: 	</a:t>
                      </a:r>
                      <a:b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SiO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, Al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,(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), Fe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  <a:p>
                      <a:pPr marL="571500" marR="0" lvl="1" indent="-2794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42875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Critical:	</a:t>
                      </a:r>
                    </a:p>
                    <a:p>
                      <a:pPr marL="571500" marR="0" lvl="1" indent="-2794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42875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   SO</a:t>
                      </a:r>
                      <a:r>
                        <a:rPr kumimoji="0" lang="en-US" sz="16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Carbon (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LoI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L="90000" marR="90000" marT="46806" marB="4680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max. 5%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Mineralogical composition</a:t>
                      </a:r>
                      <a:endParaRPr kumimoji="0" lang="en-US" sz="16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6" marB="4680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571500" marR="0" lvl="1" indent="-2794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42875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Desirable:	glass</a:t>
                      </a:r>
                    </a:p>
                    <a:p>
                      <a:pPr marL="571500" marR="0" lvl="1" indent="-2794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428750" algn="l"/>
                        </a:tabLst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Critical:	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CaO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free </a:t>
                      </a:r>
                    </a:p>
                  </a:txBody>
                  <a:tcPr marL="90000" marR="90000" marT="46806" marB="4680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&gt; 25% (typical 50-80%)</a:t>
                      </a:r>
                      <a:b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&lt; 1% EN 197 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38138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Hydraulic activity</a:t>
                      </a:r>
                      <a:endParaRPr kumimoji="0" lang="en-US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6" marB="4680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90000" marR="90000" marT="46806" marB="4680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571500" marR="0" lvl="1" indent="-2794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Activity index </a:t>
                      </a:r>
                    </a:p>
                    <a:p>
                      <a:pPr marL="571500" marR="0" lvl="1" indent="-2794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Pozzolanicity test (Ca(OH)</a:t>
                      </a:r>
                      <a:r>
                        <a:rPr kumimoji="0" lang="en-US" sz="16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L="90000" marR="90000" marT="46806" marB="4680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ASTM C 311</a:t>
                      </a:r>
                    </a:p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EN 196-5  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290513" marR="0" lvl="0" indent="-290513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Granulometry</a:t>
                      </a:r>
                      <a:endParaRPr kumimoji="0" lang="en-US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GB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571500" marR="0" lvl="1" indent="-2794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Spherical particles </a:t>
                      </a:r>
                    </a:p>
                    <a:p>
                      <a:pPr marL="571500" marR="0" lvl="1" indent="-279400" algn="l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Fineness</a:t>
                      </a:r>
                    </a:p>
                  </a:txBody>
                  <a:tcPr marL="90000" marR="90000" marT="46806" marB="46806" anchor="b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  <a:p>
                      <a:pPr marL="290513" marR="0" lvl="0" indent="-290513" algn="ctr" defTabSz="914400" rtl="0" eaLnBrk="0" fontAlgn="b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</a:tbl>
          </a:graphicData>
        </a:graphic>
      </p:graphicFrame>
      <p:pic>
        <p:nvPicPr>
          <p:cNvPr id="79910" name="Picture 3"/>
          <p:cNvPicPr>
            <a:picLocks noChangeAspect="1" noChangeArrowheads="1"/>
          </p:cNvPicPr>
          <p:nvPr/>
        </p:nvPicPr>
        <p:blipFill>
          <a:blip r:embed="rId2"/>
          <a:srcRect b="127"/>
          <a:stretch>
            <a:fillRect/>
          </a:stretch>
        </p:blipFill>
        <p:spPr bwMode="auto">
          <a:xfrm>
            <a:off x="560388" y="1225550"/>
            <a:ext cx="2663825" cy="243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2010FCB2-2A1B-4A5D-AFC7-3AD39957D119}" type="slidenum">
              <a:rPr lang="en-US" sz="800">
                <a:latin typeface="+mn-lt"/>
              </a:rPr>
              <a:pPr algn="r">
                <a:defRPr/>
              </a:pPr>
              <a:t>58</a:t>
            </a:fld>
            <a:endParaRPr lang="en-US" sz="800">
              <a:latin typeface="+mn-lt"/>
            </a:endParaRPr>
          </a:p>
        </p:txBody>
      </p:sp>
      <p:sp>
        <p:nvSpPr>
          <p:cNvPr id="80898" name="Rectangle 3"/>
          <p:cNvSpPr>
            <a:spLocks noChangeArrowheads="1"/>
          </p:cNvSpPr>
          <p:nvPr/>
        </p:nvSpPr>
        <p:spPr bwMode="auto">
          <a:xfrm>
            <a:off x="560388" y="1223964"/>
            <a:ext cx="8785225" cy="255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Kiln dust that cannot be recycled in the kiln system should be added to the cement (when allowed by the standards) 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Bypass dust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Dust of long kilns and </a:t>
            </a:r>
            <a:r>
              <a:rPr lang="en-US" dirty="0" err="1"/>
              <a:t>Lepol</a:t>
            </a:r>
            <a:r>
              <a:rPr lang="en-US" dirty="0"/>
              <a:t> kilns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It is recommended to use filter dust collected during direct operation in the cement to reduce cycles of highly volatile elements (Hg, Tl, Cd, Cl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80899" name="Rectangle 2"/>
          <p:cNvSpPr>
            <a:spLocks noChangeArrowheads="1"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Use of kiln dust in the cement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743918"/>
              </p:ext>
            </p:extLst>
          </p:nvPr>
        </p:nvGraphicFramePr>
        <p:xfrm>
          <a:off x="5241032" y="4077072"/>
          <a:ext cx="4308475" cy="1717677"/>
        </p:xfrm>
        <a:graphic>
          <a:graphicData uri="http://schemas.openxmlformats.org/drawingml/2006/table">
            <a:tbl>
              <a:tblPr/>
              <a:tblGrid>
                <a:gridCol w="1347787"/>
                <a:gridCol w="1479550"/>
                <a:gridCol w="1481138"/>
              </a:tblGrid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Element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A79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Average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A79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Maximum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A7967"/>
                    </a:solidFill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K2O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Na2O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4.1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SO3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8.7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16.5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D7D3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5.5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9.5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CEB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32262" y="3550431"/>
            <a:ext cx="4953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Bypass dust usually contains high concentrations of alkalis and sulfur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can increase early strength</a:t>
            </a: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Limiting factor is usually the limit </a:t>
            </a:r>
            <a:r>
              <a:rPr lang="en-US" sz="2000" dirty="0" smtClean="0"/>
              <a:t>(</a:t>
            </a:r>
            <a:r>
              <a:rPr lang="en-US" sz="2000" dirty="0"/>
              <a:t>Cl &lt; 0.1 %) in cement </a:t>
            </a:r>
          </a:p>
          <a:p>
            <a:pPr marL="269875" indent="-269875" eaLnBrk="0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Handling and dosing are critical, due to stickiness of the material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63DEC4ED-5EE9-4D1D-B738-66B0B2FDC89E}" type="slidenum">
              <a:rPr lang="en-US" sz="800">
                <a:latin typeface="+mn-lt"/>
              </a:rPr>
              <a:pPr algn="r">
                <a:defRPr/>
              </a:pPr>
              <a:t>59</a:t>
            </a:fld>
            <a:endParaRPr lang="en-US" sz="800">
              <a:latin typeface="+mn-lt"/>
            </a:endParaRPr>
          </a:p>
        </p:txBody>
      </p:sp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Systematic approach for product optimization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5573" y="1357152"/>
            <a:ext cx="9103741" cy="5026124"/>
            <a:chOff x="385763" y="1154113"/>
            <a:chExt cx="9247187" cy="5284787"/>
          </a:xfrm>
        </p:grpSpPr>
        <p:pic>
          <p:nvPicPr>
            <p:cNvPr id="81923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5763" y="1154113"/>
              <a:ext cx="9247187" cy="5284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321152" y="4635062"/>
              <a:ext cx="2627586" cy="1530242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indent="-180975" algn="ctr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68A6D988-1F57-49E0-97EA-E371F937B1BE}" type="slidenum">
              <a:rPr lang="en-US" sz="800">
                <a:latin typeface="+mn-lt"/>
              </a:rPr>
              <a:pPr algn="r">
                <a:defRPr/>
              </a:pPr>
              <a:t>6</a:t>
            </a:fld>
            <a:endParaRPr lang="en-US" sz="800">
              <a:latin typeface="+mn-lt"/>
            </a:endParaRPr>
          </a:p>
        </p:txBody>
      </p:sp>
      <p:sp>
        <p:nvSpPr>
          <p:cNvPr id="20482" name="Title 1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An important indicator for product optimization is the reduction of the clinker </a:t>
            </a:r>
            <a:r>
              <a:rPr lang="en-US" sz="2400" b="1" dirty="0" smtClean="0"/>
              <a:t>factor</a:t>
            </a:r>
            <a:endParaRPr lang="en-US" sz="2400" b="1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3574639" y="5978900"/>
            <a:ext cx="40481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20000"/>
              </a:spcBef>
              <a:spcAft>
                <a:spcPct val="30000"/>
              </a:spcAft>
              <a:buClr>
                <a:srgbClr val="FF0000"/>
              </a:buClr>
              <a:buSzPct val="90000"/>
              <a:buFont typeface="Wingdings" pitchFamily="2" charset="2"/>
              <a:buNone/>
            </a:pPr>
            <a:r>
              <a:rPr lang="en-US" sz="1400" i="1" dirty="0"/>
              <a:t>Information from the CO</a:t>
            </a:r>
            <a:r>
              <a:rPr lang="en-US" sz="1400" i="1" baseline="-25000" dirty="0"/>
              <a:t>2</a:t>
            </a:r>
            <a:r>
              <a:rPr lang="en-US" sz="1400" i="1" dirty="0"/>
              <a:t> inventories of the group</a:t>
            </a: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69" y="1434875"/>
            <a:ext cx="6980386" cy="4520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Cement Grinding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4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4078E6CE-AECD-442E-A12D-BD5672F13F5D}" type="slidenum">
              <a:rPr lang="en-US" sz="800">
                <a:latin typeface="+mn-lt"/>
              </a:rPr>
              <a:pPr algn="r">
                <a:defRPr/>
              </a:pPr>
              <a:t>61</a:t>
            </a:fld>
            <a:endParaRPr lang="en-US" sz="800">
              <a:latin typeface="+mn-lt"/>
            </a:endParaRPr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Besides the properties/proportioning of components, the grinding process has a strong influence on cement </a:t>
            </a:r>
            <a:r>
              <a:rPr lang="en-US" sz="2400" b="1" dirty="0" smtClean="0"/>
              <a:t>quality</a:t>
            </a:r>
            <a:endParaRPr lang="en-US" sz="2400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Fineness / particle size distribution (</a:t>
            </a:r>
            <a:r>
              <a:rPr lang="en-US" dirty="0" smtClean="0"/>
              <a:t>PSD)</a:t>
            </a:r>
          </a:p>
          <a:p>
            <a:pPr lvl="1"/>
            <a:r>
              <a:rPr lang="en-US" dirty="0" smtClean="0"/>
              <a:t>Water </a:t>
            </a:r>
            <a:r>
              <a:rPr lang="en-US" dirty="0"/>
              <a:t>demand and setting behavior</a:t>
            </a:r>
          </a:p>
          <a:p>
            <a:pPr lvl="1"/>
            <a:r>
              <a:rPr lang="en-US" dirty="0"/>
              <a:t>Strength development</a:t>
            </a:r>
          </a:p>
          <a:p>
            <a:r>
              <a:rPr lang="en-US" dirty="0"/>
              <a:t>Grinding temperature / residence </a:t>
            </a:r>
            <a:r>
              <a:rPr lang="en-US" dirty="0" smtClean="0"/>
              <a:t>time (dehydration </a:t>
            </a:r>
            <a:r>
              <a:rPr lang="en-US" dirty="0"/>
              <a:t>of gypsum)</a:t>
            </a:r>
          </a:p>
          <a:p>
            <a:pPr lvl="1"/>
            <a:r>
              <a:rPr lang="en-US" dirty="0"/>
              <a:t>Setting </a:t>
            </a:r>
            <a:r>
              <a:rPr lang="en-US" dirty="0" smtClean="0"/>
              <a:t>behavior</a:t>
            </a:r>
            <a:endParaRPr lang="en-US" dirty="0"/>
          </a:p>
          <a:p>
            <a:pPr lvl="1"/>
            <a:r>
              <a:rPr lang="en-US" dirty="0" err="1"/>
              <a:t>Flowability</a:t>
            </a:r>
            <a:r>
              <a:rPr lang="en-US" dirty="0"/>
              <a:t> / storage stability</a:t>
            </a:r>
          </a:p>
          <a:p>
            <a:r>
              <a:rPr lang="en-US" dirty="0"/>
              <a:t>Trends with modern grinding systems (e.g. vertical mills)</a:t>
            </a:r>
          </a:p>
          <a:p>
            <a:pPr lvl="1"/>
            <a:r>
              <a:rPr lang="en-US" dirty="0"/>
              <a:t>Narrower particle size distribution</a:t>
            </a:r>
          </a:p>
          <a:p>
            <a:pPr lvl="1"/>
            <a:r>
              <a:rPr lang="en-US" dirty="0"/>
              <a:t>Lower grinding temperatures and residence time (less dehydration of gypsum and lower contents of easily soluble </a:t>
            </a:r>
            <a:r>
              <a:rPr lang="en-US" dirty="0" err="1"/>
              <a:t>sulphates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1692B-1073-4C0F-B61A-CE8890F3859A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30963"/>
            <a:ext cx="433387" cy="16668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9CFAB245-CAD2-4D60-B919-E4F742AEF53D}" type="slidenum">
              <a:rPr lang="en-US" sz="800">
                <a:latin typeface="+mn-lt"/>
              </a:rPr>
              <a:pPr algn="r">
                <a:defRPr/>
              </a:pPr>
              <a:t>62</a:t>
            </a:fld>
            <a:endParaRPr lang="en-US" sz="800">
              <a:latin typeface="+mn-lt"/>
            </a:endParaRPr>
          </a:p>
        </p:txBody>
      </p:sp>
      <p:sp>
        <p:nvSpPr>
          <p:cNvPr id="83970" name="Content Placeholder 2"/>
          <p:cNvSpPr>
            <a:spLocks/>
          </p:cNvSpPr>
          <p:nvPr/>
        </p:nvSpPr>
        <p:spPr bwMode="auto">
          <a:xfrm>
            <a:off x="4947444" y="1255713"/>
            <a:ext cx="4326731" cy="529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Water demand to achieve a certain flow depends on</a:t>
            </a:r>
            <a:r>
              <a:rPr lang="en-US" dirty="0" smtClean="0"/>
              <a:t>:</a:t>
            </a:r>
            <a:endParaRPr lang="en-US" sz="1600" dirty="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Reactivity of cement constituents (clinker)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Water demand of cement constituents (e.g. </a:t>
            </a:r>
            <a:r>
              <a:rPr lang="en-US" sz="1600" dirty="0" err="1"/>
              <a:t>pozzolan</a:t>
            </a:r>
            <a:r>
              <a:rPr lang="en-US" sz="1600" dirty="0"/>
              <a:t>, silica fume</a:t>
            </a:r>
            <a:r>
              <a:rPr lang="en-US" sz="1600" dirty="0" smtClean="0"/>
              <a:t>)</a:t>
            </a:r>
            <a:endParaRPr lang="en-US" sz="1600" dirty="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Cement fineness (finer -&gt; higher water demand)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b="1" dirty="0"/>
              <a:t>PSD of cement (narrower -&gt; higher water </a:t>
            </a:r>
            <a:r>
              <a:rPr lang="en-US" sz="1600" b="1" dirty="0" smtClean="0"/>
              <a:t>demand</a:t>
            </a:r>
            <a:endParaRPr lang="en-US" sz="1600" dirty="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Concrete composition (cement content, aggregate composition…)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83971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de-CH" sz="2400" b="1"/>
              <a:t>High water demand has a negative influence on strength</a:t>
            </a:r>
            <a:endParaRPr lang="en-US" sz="2400" b="1"/>
          </a:p>
        </p:txBody>
      </p:sp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3275" y="1268413"/>
            <a:ext cx="3938588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543CE761-0DD6-4789-936B-C9CB55AB3B6C}" type="slidenum">
              <a:rPr lang="en-US" sz="800">
                <a:latin typeface="+mn-lt"/>
              </a:rPr>
              <a:pPr algn="r">
                <a:defRPr/>
              </a:pPr>
              <a:t>63</a:t>
            </a:fld>
            <a:endParaRPr lang="en-US" sz="800">
              <a:latin typeface="+mn-lt"/>
            </a:endParaRPr>
          </a:p>
        </p:txBody>
      </p:sp>
      <p:sp>
        <p:nvSpPr>
          <p:cNvPr id="84994" name="Title 3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Workability: Water is required to fill the voids among the cement particles</a:t>
            </a:r>
          </a:p>
        </p:txBody>
      </p:sp>
      <p:sp>
        <p:nvSpPr>
          <p:cNvPr id="84995" name="Freeform 2"/>
          <p:cNvSpPr>
            <a:spLocks/>
          </p:cNvSpPr>
          <p:nvPr/>
        </p:nvSpPr>
        <p:spPr bwMode="auto">
          <a:xfrm>
            <a:off x="1757363" y="1724025"/>
            <a:ext cx="3498850" cy="2686050"/>
          </a:xfrm>
          <a:custGeom>
            <a:avLst/>
            <a:gdLst>
              <a:gd name="T0" fmla="*/ 2147483647 w 2034"/>
              <a:gd name="T1" fmla="*/ 2147483647 h 1692"/>
              <a:gd name="T2" fmla="*/ 2147483647 w 2034"/>
              <a:gd name="T3" fmla="*/ 2147483647 h 1692"/>
              <a:gd name="T4" fmla="*/ 2147483647 w 2034"/>
              <a:gd name="T5" fmla="*/ 2147483647 h 1692"/>
              <a:gd name="T6" fmla="*/ 2147483647 w 2034"/>
              <a:gd name="T7" fmla="*/ 2147483647 h 1692"/>
              <a:gd name="T8" fmla="*/ 2147483647 w 2034"/>
              <a:gd name="T9" fmla="*/ 2147483647 h 1692"/>
              <a:gd name="T10" fmla="*/ 2147483647 w 2034"/>
              <a:gd name="T11" fmla="*/ 2147483647 h 1692"/>
              <a:gd name="T12" fmla="*/ 2147483647 w 2034"/>
              <a:gd name="T13" fmla="*/ 2147483647 h 1692"/>
              <a:gd name="T14" fmla="*/ 0 w 2034"/>
              <a:gd name="T15" fmla="*/ 0 h 169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34"/>
              <a:gd name="T25" fmla="*/ 0 h 1692"/>
              <a:gd name="T26" fmla="*/ 2034 w 2034"/>
              <a:gd name="T27" fmla="*/ 1692 h 169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34" h="1692">
                <a:moveTo>
                  <a:pt x="193" y="234"/>
                </a:moveTo>
                <a:cubicBezTo>
                  <a:pt x="223" y="250"/>
                  <a:pt x="293" y="304"/>
                  <a:pt x="373" y="330"/>
                </a:cubicBezTo>
                <a:cubicBezTo>
                  <a:pt x="442" y="344"/>
                  <a:pt x="570" y="378"/>
                  <a:pt x="674" y="393"/>
                </a:cubicBezTo>
                <a:lnTo>
                  <a:pt x="999" y="423"/>
                </a:lnTo>
                <a:lnTo>
                  <a:pt x="2028" y="489"/>
                </a:lnTo>
                <a:lnTo>
                  <a:pt x="2034" y="1692"/>
                </a:lnTo>
                <a:lnTo>
                  <a:pt x="1" y="1681"/>
                </a:lnTo>
                <a:lnTo>
                  <a:pt x="0" y="0"/>
                </a:lnTo>
              </a:path>
            </a:pathLst>
          </a:custGeom>
          <a:solidFill>
            <a:srgbClr val="0096C3"/>
          </a:solidFill>
          <a:ln w="9525" cap="flat" cmpd="sng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4996" name="Freeform 4" descr="Large confetti"/>
          <p:cNvSpPr>
            <a:spLocks/>
          </p:cNvSpPr>
          <p:nvPr/>
        </p:nvSpPr>
        <p:spPr bwMode="auto">
          <a:xfrm>
            <a:off x="1770063" y="2473325"/>
            <a:ext cx="3487737" cy="2233613"/>
          </a:xfrm>
          <a:custGeom>
            <a:avLst/>
            <a:gdLst>
              <a:gd name="T0" fmla="*/ 2147483647 w 2028"/>
              <a:gd name="T1" fmla="*/ 2147483647 h 1407"/>
              <a:gd name="T2" fmla="*/ 2147483647 w 2028"/>
              <a:gd name="T3" fmla="*/ 2147483647 h 1407"/>
              <a:gd name="T4" fmla="*/ 2147483647 w 2028"/>
              <a:gd name="T5" fmla="*/ 2147483647 h 1407"/>
              <a:gd name="T6" fmla="*/ 2147483647 w 2028"/>
              <a:gd name="T7" fmla="*/ 2147483647 h 1407"/>
              <a:gd name="T8" fmla="*/ 2147483647 w 2028"/>
              <a:gd name="T9" fmla="*/ 2147483647 h 1407"/>
              <a:gd name="T10" fmla="*/ 2147483647 w 2028"/>
              <a:gd name="T11" fmla="*/ 2147483647 h 1407"/>
              <a:gd name="T12" fmla="*/ 0 w 2028"/>
              <a:gd name="T13" fmla="*/ 2147483647 h 1407"/>
              <a:gd name="T14" fmla="*/ 0 w 2028"/>
              <a:gd name="T15" fmla="*/ 0 h 14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028"/>
              <a:gd name="T25" fmla="*/ 0 h 1407"/>
              <a:gd name="T26" fmla="*/ 2028 w 2028"/>
              <a:gd name="T27" fmla="*/ 1407 h 14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028" h="1407">
                <a:moveTo>
                  <a:pt x="78" y="42"/>
                </a:moveTo>
                <a:cubicBezTo>
                  <a:pt x="110" y="48"/>
                  <a:pt x="177" y="70"/>
                  <a:pt x="270" y="81"/>
                </a:cubicBezTo>
                <a:cubicBezTo>
                  <a:pt x="339" y="95"/>
                  <a:pt x="514" y="106"/>
                  <a:pt x="636" y="111"/>
                </a:cubicBezTo>
                <a:lnTo>
                  <a:pt x="1005" y="126"/>
                </a:lnTo>
                <a:lnTo>
                  <a:pt x="2028" y="144"/>
                </a:lnTo>
                <a:lnTo>
                  <a:pt x="2028" y="1407"/>
                </a:lnTo>
                <a:lnTo>
                  <a:pt x="0" y="1407"/>
                </a:lnTo>
                <a:lnTo>
                  <a:pt x="0" y="0"/>
                </a:lnTo>
              </a:path>
            </a:pathLst>
          </a:custGeom>
          <a:pattFill prst="lgConfetti">
            <a:fgClr>
              <a:schemeClr val="bg2"/>
            </a:fgClr>
            <a:bgClr>
              <a:srgbClr val="FFFFFF"/>
            </a:bgClr>
          </a:patt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4997" name="Line 5"/>
          <p:cNvSpPr>
            <a:spLocks noChangeShapeType="1"/>
          </p:cNvSpPr>
          <p:nvPr/>
        </p:nvSpPr>
        <p:spPr bwMode="auto">
          <a:xfrm>
            <a:off x="1784350" y="5084763"/>
            <a:ext cx="3481388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4998" name="Line 6"/>
          <p:cNvSpPr>
            <a:spLocks noChangeShapeType="1"/>
          </p:cNvSpPr>
          <p:nvPr/>
        </p:nvSpPr>
        <p:spPr bwMode="auto">
          <a:xfrm rot="10800000">
            <a:off x="1784350" y="5300663"/>
            <a:ext cx="3481388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2073275" y="4724400"/>
            <a:ext cx="2711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characteristic diameter x’</a:t>
            </a:r>
          </a:p>
        </p:txBody>
      </p:sp>
      <p:sp>
        <p:nvSpPr>
          <p:cNvPr id="85000" name="Text Box 8"/>
          <p:cNvSpPr txBox="1">
            <a:spLocks noChangeArrowheads="1"/>
          </p:cNvSpPr>
          <p:nvPr/>
        </p:nvSpPr>
        <p:spPr bwMode="auto">
          <a:xfrm>
            <a:off x="3224213" y="5300663"/>
            <a:ext cx="666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fines</a:t>
            </a:r>
          </a:p>
        </p:txBody>
      </p:sp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5981700" y="2068513"/>
            <a:ext cx="25241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Water needed for early</a:t>
            </a:r>
            <a:br>
              <a:rPr lang="en-US"/>
            </a:br>
            <a:r>
              <a:rPr lang="en-US"/>
              <a:t>hydration products</a:t>
            </a:r>
          </a:p>
        </p:txBody>
      </p:sp>
      <p:sp>
        <p:nvSpPr>
          <p:cNvPr id="85002" name="Text Box 10"/>
          <p:cNvSpPr txBox="1">
            <a:spLocks noChangeArrowheads="1"/>
          </p:cNvSpPr>
          <p:nvPr/>
        </p:nvSpPr>
        <p:spPr bwMode="auto">
          <a:xfrm>
            <a:off x="6196013" y="3629025"/>
            <a:ext cx="21637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Water needed to fill</a:t>
            </a:r>
            <a:br>
              <a:rPr lang="en-US"/>
            </a:br>
            <a:r>
              <a:rPr lang="en-US"/>
              <a:t> void volume</a:t>
            </a:r>
          </a:p>
        </p:txBody>
      </p:sp>
      <p:sp>
        <p:nvSpPr>
          <p:cNvPr id="85003" name="Line 11"/>
          <p:cNvSpPr>
            <a:spLocks noChangeShapeType="1"/>
          </p:cNvSpPr>
          <p:nvPr/>
        </p:nvSpPr>
        <p:spPr bwMode="auto">
          <a:xfrm flipH="1">
            <a:off x="5313363" y="2420938"/>
            <a:ext cx="604837" cy="177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5004" name="Line 12"/>
          <p:cNvSpPr>
            <a:spLocks noChangeShapeType="1"/>
          </p:cNvSpPr>
          <p:nvPr/>
        </p:nvSpPr>
        <p:spPr bwMode="auto">
          <a:xfrm rot="-5400000">
            <a:off x="-254000" y="3090863"/>
            <a:ext cx="32131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5005" name="Line 14"/>
          <p:cNvSpPr>
            <a:spLocks noChangeShapeType="1"/>
          </p:cNvSpPr>
          <p:nvPr/>
        </p:nvSpPr>
        <p:spPr bwMode="auto">
          <a:xfrm flipH="1" flipV="1">
            <a:off x="5384800" y="3933825"/>
            <a:ext cx="687388" cy="127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5006" name="Text Box 13"/>
          <p:cNvSpPr txBox="1">
            <a:spLocks noChangeArrowheads="1"/>
          </p:cNvSpPr>
          <p:nvPr/>
        </p:nvSpPr>
        <p:spPr bwMode="auto">
          <a:xfrm rot="-5400000">
            <a:off x="179388" y="3081338"/>
            <a:ext cx="1689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Water demand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0F87355A-EB54-4C06-836B-EF7EDEF003FF}" type="slidenum">
              <a:rPr lang="en-US" sz="800">
                <a:latin typeface="+mn-lt"/>
              </a:rPr>
              <a:pPr algn="r">
                <a:defRPr/>
              </a:pPr>
              <a:t>64</a:t>
            </a:fld>
            <a:endParaRPr lang="en-US" sz="800">
              <a:latin typeface="+mn-lt"/>
            </a:endParaRPr>
          </a:p>
        </p:txBody>
      </p:sp>
      <p:sp>
        <p:nvSpPr>
          <p:cNvPr id="86018" name="Content Placeholder 2"/>
          <p:cNvSpPr>
            <a:spLocks/>
          </p:cNvSpPr>
          <p:nvPr/>
        </p:nvSpPr>
        <p:spPr bwMode="auto">
          <a:xfrm>
            <a:off x="596900" y="4321175"/>
            <a:ext cx="8785225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Ideal clinker PSD to achieve maximum reactivity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High fraction &lt; 30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High fineness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Narrow PSD. For the resulting cement, however, a wide PSD is better (workability)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86019" name="Title 3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Strength development is determined by the reactivity and fineness of the cement constituents</a:t>
            </a:r>
          </a:p>
        </p:txBody>
      </p:sp>
      <p:graphicFrame>
        <p:nvGraphicFramePr>
          <p:cNvPr id="7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059780"/>
              </p:ext>
            </p:extLst>
          </p:nvPr>
        </p:nvGraphicFramePr>
        <p:xfrm>
          <a:off x="648172" y="2006600"/>
          <a:ext cx="5111433" cy="1975318"/>
        </p:xfrm>
        <a:graphic>
          <a:graphicData uri="http://schemas.openxmlformats.org/drawingml/2006/table">
            <a:tbl>
              <a:tblPr/>
              <a:tblGrid>
                <a:gridCol w="2233295"/>
                <a:gridCol w="2878138"/>
              </a:tblGrid>
              <a:tr h="58149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Particle size (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Symbol" pitchFamily="18" charset="2"/>
                        </a:rPr>
                        <a:t>m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m)</a:t>
                      </a:r>
                    </a:p>
                  </a:txBody>
                  <a:tcPr marL="99060" marR="9906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5B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Main influence on: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5B0FF"/>
                    </a:solidFill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0 – 3/10</a:t>
                      </a:r>
                      <a:endParaRPr kumimoji="0" lang="el-GR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99060" marR="9906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1d strength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3/10 – 25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99060" marR="9906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28d strength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25 – 50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 Unicode MS" pitchFamily="34" charset="-128"/>
                        <a:ea typeface="Arial Unicode MS" pitchFamily="34" charset="-128"/>
                        <a:cs typeface="Arial Unicode MS" pitchFamily="34" charset="-128"/>
                      </a:endParaRPr>
                    </a:p>
                  </a:txBody>
                  <a:tcPr marL="99060" marR="9906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90d strength</a:t>
                      </a: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6037" name="Text Box 66"/>
          <p:cNvSpPr txBox="1">
            <a:spLocks noChangeArrowheads="1"/>
          </p:cNvSpPr>
          <p:nvPr/>
        </p:nvSpPr>
        <p:spPr bwMode="auto">
          <a:xfrm>
            <a:off x="5875338" y="1368753"/>
            <a:ext cx="28876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Ideal for high strength</a:t>
            </a:r>
          </a:p>
        </p:txBody>
      </p:sp>
      <p:sp>
        <p:nvSpPr>
          <p:cNvPr id="86038" name="TextBox 18"/>
          <p:cNvSpPr txBox="1">
            <a:spLocks noChangeArrowheads="1"/>
          </p:cNvSpPr>
          <p:nvPr/>
        </p:nvSpPr>
        <p:spPr bwMode="auto">
          <a:xfrm>
            <a:off x="654050" y="1374829"/>
            <a:ext cx="20955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 sz="2000" dirty="0" err="1"/>
              <a:t>Clinker</a:t>
            </a:r>
            <a:r>
              <a:rPr lang="de-CH" sz="2000" dirty="0"/>
              <a:t> </a:t>
            </a:r>
            <a:r>
              <a:rPr lang="de-CH" sz="2000" dirty="0" err="1"/>
              <a:t>fineness</a:t>
            </a:r>
            <a:r>
              <a:rPr lang="de-CH" sz="2400" dirty="0"/>
              <a:t>:</a:t>
            </a:r>
          </a:p>
        </p:txBody>
      </p:sp>
      <p:sp>
        <p:nvSpPr>
          <p:cNvPr id="86039" name="Line 56"/>
          <p:cNvSpPr>
            <a:spLocks noChangeShapeType="1"/>
          </p:cNvSpPr>
          <p:nvPr/>
        </p:nvSpPr>
        <p:spPr bwMode="auto">
          <a:xfrm flipV="1">
            <a:off x="6294437" y="1844675"/>
            <a:ext cx="0" cy="20875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6040" name="Line 57"/>
          <p:cNvSpPr>
            <a:spLocks noChangeShapeType="1"/>
          </p:cNvSpPr>
          <p:nvPr/>
        </p:nvSpPr>
        <p:spPr bwMode="auto">
          <a:xfrm>
            <a:off x="6291262" y="3921125"/>
            <a:ext cx="25622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6041" name="Freeform 58"/>
          <p:cNvSpPr>
            <a:spLocks/>
          </p:cNvSpPr>
          <p:nvPr/>
        </p:nvSpPr>
        <p:spPr bwMode="auto">
          <a:xfrm>
            <a:off x="6297612" y="2006600"/>
            <a:ext cx="1160462" cy="1903413"/>
          </a:xfrm>
          <a:custGeom>
            <a:avLst/>
            <a:gdLst>
              <a:gd name="T0" fmla="*/ 0 w 1047"/>
              <a:gd name="T1" fmla="*/ 1814846606 h 1995"/>
              <a:gd name="T2" fmla="*/ 114204073 w 1047"/>
              <a:gd name="T3" fmla="*/ 1637455236 h 1995"/>
              <a:gd name="T4" fmla="*/ 176831342 w 1047"/>
              <a:gd name="T5" fmla="*/ 1520104845 h 1995"/>
              <a:gd name="T6" fmla="*/ 239459684 w 1047"/>
              <a:gd name="T7" fmla="*/ 1359088547 h 1995"/>
              <a:gd name="T8" fmla="*/ 294718556 w 1047"/>
              <a:gd name="T9" fmla="*/ 1173510119 h 1995"/>
              <a:gd name="T10" fmla="*/ 338926928 w 1047"/>
              <a:gd name="T11" fmla="*/ 966098976 h 1995"/>
              <a:gd name="T12" fmla="*/ 386818408 w 1047"/>
              <a:gd name="T13" fmla="*/ 745042655 h 1995"/>
              <a:gd name="T14" fmla="*/ 427342565 w 1047"/>
              <a:gd name="T15" fmla="*/ 543089154 h 1995"/>
              <a:gd name="T16" fmla="*/ 456814074 w 1047"/>
              <a:gd name="T17" fmla="*/ 395718154 h 1995"/>
              <a:gd name="T18" fmla="*/ 489969799 w 1047"/>
              <a:gd name="T19" fmla="*/ 259263988 h 1995"/>
              <a:gd name="T20" fmla="*/ 523126632 w 1047"/>
              <a:gd name="T21" fmla="*/ 169203416 h 1995"/>
              <a:gd name="T22" fmla="*/ 548913926 w 1047"/>
              <a:gd name="T23" fmla="*/ 95517946 h 1995"/>
              <a:gd name="T24" fmla="*/ 593122437 w 1047"/>
              <a:gd name="T25" fmla="*/ 30020496 h 1995"/>
              <a:gd name="T26" fmla="*/ 633646593 w 1047"/>
              <a:gd name="T27" fmla="*/ 2728703 h 1995"/>
              <a:gd name="T28" fmla="*/ 681538073 w 1047"/>
              <a:gd name="T29" fmla="*/ 10916719 h 1995"/>
              <a:gd name="T30" fmla="*/ 718378013 w 1047"/>
              <a:gd name="T31" fmla="*/ 60040039 h 1995"/>
              <a:gd name="T32" fmla="*/ 773637925 w 1047"/>
              <a:gd name="T33" fmla="*/ 169203416 h 1995"/>
              <a:gd name="T34" fmla="*/ 832580943 w 1047"/>
              <a:gd name="T35" fmla="*/ 346594845 h 1995"/>
              <a:gd name="T36" fmla="*/ 873105100 w 1047"/>
              <a:gd name="T37" fmla="*/ 570380941 h 1995"/>
              <a:gd name="T38" fmla="*/ 928365011 w 1047"/>
              <a:gd name="T39" fmla="*/ 870580106 h 1995"/>
              <a:gd name="T40" fmla="*/ 968889167 w 1047"/>
              <a:gd name="T41" fmla="*/ 1088907963 h 1995"/>
              <a:gd name="T42" fmla="*/ 1031516401 w 1047"/>
              <a:gd name="T43" fmla="*/ 1361817249 h 1995"/>
              <a:gd name="T44" fmla="*/ 1079407881 w 1047"/>
              <a:gd name="T45" fmla="*/ 1487355654 h 1995"/>
              <a:gd name="T46" fmla="*/ 1156771978 w 1047"/>
              <a:gd name="T47" fmla="*/ 1637455236 h 1995"/>
              <a:gd name="T48" fmla="*/ 1245187892 w 1047"/>
              <a:gd name="T49" fmla="*/ 1771180700 h 1995"/>
              <a:gd name="T50" fmla="*/ 1285712048 w 1047"/>
              <a:gd name="T51" fmla="*/ 1814846606 h 1995"/>
              <a:gd name="T52" fmla="*/ 0 w 1047"/>
              <a:gd name="T53" fmla="*/ 1814846606 h 199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047"/>
              <a:gd name="T82" fmla="*/ 0 h 1995"/>
              <a:gd name="T83" fmla="*/ 1047 w 1047"/>
              <a:gd name="T84" fmla="*/ 1995 h 1995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047" h="1995">
                <a:moveTo>
                  <a:pt x="0" y="1995"/>
                </a:moveTo>
                <a:lnTo>
                  <a:pt x="93" y="1800"/>
                </a:lnTo>
                <a:lnTo>
                  <a:pt x="144" y="1671"/>
                </a:lnTo>
                <a:lnTo>
                  <a:pt x="195" y="1494"/>
                </a:lnTo>
                <a:lnTo>
                  <a:pt x="240" y="1290"/>
                </a:lnTo>
                <a:lnTo>
                  <a:pt x="276" y="1062"/>
                </a:lnTo>
                <a:lnTo>
                  <a:pt x="315" y="819"/>
                </a:lnTo>
                <a:lnTo>
                  <a:pt x="348" y="597"/>
                </a:lnTo>
                <a:lnTo>
                  <a:pt x="372" y="435"/>
                </a:lnTo>
                <a:lnTo>
                  <a:pt x="399" y="285"/>
                </a:lnTo>
                <a:lnTo>
                  <a:pt x="426" y="186"/>
                </a:lnTo>
                <a:lnTo>
                  <a:pt x="447" y="105"/>
                </a:lnTo>
                <a:lnTo>
                  <a:pt x="483" y="33"/>
                </a:lnTo>
                <a:lnTo>
                  <a:pt x="516" y="3"/>
                </a:lnTo>
                <a:cubicBezTo>
                  <a:pt x="528" y="0"/>
                  <a:pt x="544" y="2"/>
                  <a:pt x="555" y="12"/>
                </a:cubicBezTo>
                <a:lnTo>
                  <a:pt x="585" y="66"/>
                </a:lnTo>
                <a:lnTo>
                  <a:pt x="630" y="186"/>
                </a:lnTo>
                <a:lnTo>
                  <a:pt x="678" y="381"/>
                </a:lnTo>
                <a:lnTo>
                  <a:pt x="711" y="627"/>
                </a:lnTo>
                <a:lnTo>
                  <a:pt x="756" y="957"/>
                </a:lnTo>
                <a:lnTo>
                  <a:pt x="789" y="1197"/>
                </a:lnTo>
                <a:lnTo>
                  <a:pt x="840" y="1497"/>
                </a:lnTo>
                <a:lnTo>
                  <a:pt x="879" y="1635"/>
                </a:lnTo>
                <a:lnTo>
                  <a:pt x="942" y="1800"/>
                </a:lnTo>
                <a:lnTo>
                  <a:pt x="1014" y="1947"/>
                </a:lnTo>
                <a:lnTo>
                  <a:pt x="1047" y="1995"/>
                </a:lnTo>
                <a:lnTo>
                  <a:pt x="0" y="1995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1" name="Freeform 59"/>
          <p:cNvSpPr>
            <a:spLocks/>
          </p:cNvSpPr>
          <p:nvPr/>
        </p:nvSpPr>
        <p:spPr bwMode="auto">
          <a:xfrm>
            <a:off x="6303962" y="2557463"/>
            <a:ext cx="2363787" cy="1358900"/>
          </a:xfrm>
          <a:custGeom>
            <a:avLst/>
            <a:gdLst>
              <a:gd name="T0" fmla="*/ 0 w 2133"/>
              <a:gd name="T1" fmla="*/ 1140 h 1425"/>
              <a:gd name="T2" fmla="*/ 120 w 2133"/>
              <a:gd name="T3" fmla="*/ 950 h 1425"/>
              <a:gd name="T4" fmla="*/ 207 w 2133"/>
              <a:gd name="T5" fmla="*/ 812 h 1425"/>
              <a:gd name="T6" fmla="*/ 321 w 2133"/>
              <a:gd name="T7" fmla="*/ 638 h 1425"/>
              <a:gd name="T8" fmla="*/ 432 w 2133"/>
              <a:gd name="T9" fmla="*/ 476 h 1425"/>
              <a:gd name="T10" fmla="*/ 549 w 2133"/>
              <a:gd name="T11" fmla="*/ 326 h 1425"/>
              <a:gd name="T12" fmla="*/ 645 w 2133"/>
              <a:gd name="T13" fmla="*/ 221 h 1425"/>
              <a:gd name="T14" fmla="*/ 717 w 2133"/>
              <a:gd name="T15" fmla="*/ 152 h 1425"/>
              <a:gd name="T16" fmla="*/ 858 w 2133"/>
              <a:gd name="T17" fmla="*/ 50 h 1425"/>
              <a:gd name="T18" fmla="*/ 969 w 2133"/>
              <a:gd name="T19" fmla="*/ 5 h 1425"/>
              <a:gd name="T20" fmla="*/ 1092 w 2133"/>
              <a:gd name="T21" fmla="*/ 20 h 1425"/>
              <a:gd name="T22" fmla="*/ 1206 w 2133"/>
              <a:gd name="T23" fmla="*/ 89 h 1425"/>
              <a:gd name="T24" fmla="*/ 1368 w 2133"/>
              <a:gd name="T25" fmla="*/ 242 h 1425"/>
              <a:gd name="T26" fmla="*/ 1506 w 2133"/>
              <a:gd name="T27" fmla="*/ 401 h 1425"/>
              <a:gd name="T28" fmla="*/ 1671 w 2133"/>
              <a:gd name="T29" fmla="*/ 623 h 1425"/>
              <a:gd name="T30" fmla="*/ 1830 w 2133"/>
              <a:gd name="T31" fmla="*/ 860 h 1425"/>
              <a:gd name="T32" fmla="*/ 1968 w 2133"/>
              <a:gd name="T33" fmla="*/ 1103 h 1425"/>
              <a:gd name="T34" fmla="*/ 2079 w 2133"/>
              <a:gd name="T35" fmla="*/ 1295 h 1425"/>
              <a:gd name="T36" fmla="*/ 2133 w 2133"/>
              <a:gd name="T37" fmla="*/ 1416 h 1425"/>
              <a:gd name="T38" fmla="*/ 0 w 2133"/>
              <a:gd name="T39" fmla="*/ 1425 h 1425"/>
              <a:gd name="T40" fmla="*/ 0 w 2133"/>
              <a:gd name="T41" fmla="*/ 1140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33" h="1425">
                <a:moveTo>
                  <a:pt x="0" y="1140"/>
                </a:moveTo>
                <a:lnTo>
                  <a:pt x="120" y="950"/>
                </a:lnTo>
                <a:lnTo>
                  <a:pt x="207" y="812"/>
                </a:lnTo>
                <a:lnTo>
                  <a:pt x="321" y="638"/>
                </a:lnTo>
                <a:lnTo>
                  <a:pt x="432" y="476"/>
                </a:lnTo>
                <a:lnTo>
                  <a:pt x="549" y="326"/>
                </a:lnTo>
                <a:lnTo>
                  <a:pt x="645" y="221"/>
                </a:lnTo>
                <a:lnTo>
                  <a:pt x="717" y="152"/>
                </a:lnTo>
                <a:lnTo>
                  <a:pt x="858" y="50"/>
                </a:lnTo>
                <a:lnTo>
                  <a:pt x="969" y="5"/>
                </a:lnTo>
                <a:cubicBezTo>
                  <a:pt x="1008" y="0"/>
                  <a:pt x="1062" y="2"/>
                  <a:pt x="1092" y="20"/>
                </a:cubicBezTo>
                <a:cubicBezTo>
                  <a:pt x="1122" y="38"/>
                  <a:pt x="1160" y="52"/>
                  <a:pt x="1206" y="89"/>
                </a:cubicBezTo>
                <a:lnTo>
                  <a:pt x="1368" y="242"/>
                </a:lnTo>
                <a:lnTo>
                  <a:pt x="1506" y="401"/>
                </a:lnTo>
                <a:lnTo>
                  <a:pt x="1671" y="623"/>
                </a:lnTo>
                <a:lnTo>
                  <a:pt x="1830" y="860"/>
                </a:lnTo>
                <a:lnTo>
                  <a:pt x="1968" y="1103"/>
                </a:lnTo>
                <a:lnTo>
                  <a:pt x="2079" y="1295"/>
                </a:lnTo>
                <a:lnTo>
                  <a:pt x="2133" y="1416"/>
                </a:lnTo>
                <a:lnTo>
                  <a:pt x="0" y="1425"/>
                </a:lnTo>
                <a:lnTo>
                  <a:pt x="0" y="114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7001"/>
            </a:schemeClr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CH">
              <a:latin typeface="+mn-lt"/>
              <a:cs typeface="+mn-cs"/>
            </a:endParaRPr>
          </a:p>
        </p:txBody>
      </p:sp>
      <p:sp>
        <p:nvSpPr>
          <p:cNvPr id="86043" name="Text Box 60"/>
          <p:cNvSpPr txBox="1">
            <a:spLocks noChangeArrowheads="1"/>
          </p:cNvSpPr>
          <p:nvPr/>
        </p:nvSpPr>
        <p:spPr bwMode="auto">
          <a:xfrm>
            <a:off x="8350249" y="3883025"/>
            <a:ext cx="501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μ</a:t>
            </a:r>
            <a:r>
              <a:rPr lang="de-CH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</a:t>
            </a:r>
            <a:endParaRPr lang="el-GR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044" name="Text Box 61"/>
          <p:cNvSpPr txBox="1">
            <a:spLocks noChangeArrowheads="1"/>
          </p:cNvSpPr>
          <p:nvPr/>
        </p:nvSpPr>
        <p:spPr bwMode="auto">
          <a:xfrm>
            <a:off x="5843587" y="1854200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  <a:endParaRPr lang="el-GR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6045" name="Line 62"/>
          <p:cNvSpPr>
            <a:spLocks noChangeShapeType="1"/>
          </p:cNvSpPr>
          <p:nvPr/>
        </p:nvSpPr>
        <p:spPr bwMode="auto">
          <a:xfrm flipV="1">
            <a:off x="7440612" y="1898650"/>
            <a:ext cx="0" cy="202565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6046" name="Text Box 63"/>
          <p:cNvSpPr txBox="1">
            <a:spLocks noChangeArrowheads="1"/>
          </p:cNvSpPr>
          <p:nvPr/>
        </p:nvSpPr>
        <p:spPr bwMode="auto">
          <a:xfrm>
            <a:off x="6959599" y="3943350"/>
            <a:ext cx="8937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30 </a:t>
            </a:r>
            <a:r>
              <a:rPr lang="el-GR" sz="2000"/>
              <a:t>μ</a:t>
            </a:r>
            <a:r>
              <a:rPr lang="en-US" sz="2000"/>
              <a:t>m</a:t>
            </a:r>
          </a:p>
        </p:txBody>
      </p:sp>
      <p:sp>
        <p:nvSpPr>
          <p:cNvPr id="86047" name="Text Box 65"/>
          <p:cNvSpPr txBox="1">
            <a:spLocks noChangeArrowheads="1"/>
          </p:cNvSpPr>
          <p:nvPr/>
        </p:nvSpPr>
        <p:spPr bwMode="auto">
          <a:xfrm>
            <a:off x="6242049" y="3924300"/>
            <a:ext cx="7524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3 </a:t>
            </a:r>
            <a:r>
              <a:rPr lang="el-GR" sz="2000"/>
              <a:t>μ</a:t>
            </a:r>
            <a:r>
              <a:rPr lang="en-US" sz="2000"/>
              <a:t>m</a:t>
            </a:r>
          </a:p>
        </p:txBody>
      </p:sp>
      <p:sp>
        <p:nvSpPr>
          <p:cNvPr id="86048" name="Text Box 67"/>
          <p:cNvSpPr txBox="1">
            <a:spLocks noChangeArrowheads="1"/>
          </p:cNvSpPr>
          <p:nvPr/>
        </p:nvSpPr>
        <p:spPr bwMode="auto">
          <a:xfrm>
            <a:off x="8183562" y="2624138"/>
            <a:ext cx="72231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/>
              <a:t>not</a:t>
            </a:r>
            <a:br>
              <a:rPr lang="en-US" sz="2000"/>
            </a:br>
            <a:r>
              <a:rPr lang="en-US" sz="2000"/>
              <a:t>ideal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96C13F4A-31ED-49CB-AF1B-6E3B71507048}" type="slidenum">
              <a:rPr lang="en-US" sz="800">
                <a:latin typeface="+mn-lt"/>
              </a:rPr>
              <a:pPr algn="r">
                <a:defRPr/>
              </a:pPr>
              <a:t>65</a:t>
            </a:fld>
            <a:endParaRPr lang="en-US" sz="800">
              <a:latin typeface="+mn-lt"/>
            </a:endParaRPr>
          </a:p>
        </p:txBody>
      </p:sp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In compound grinding the cement </a:t>
            </a:r>
            <a:r>
              <a:rPr lang="en-US" sz="2400" b="1" dirty="0" smtClean="0"/>
              <a:t>components are </a:t>
            </a:r>
            <a:r>
              <a:rPr lang="en-US" sz="2400" b="1" dirty="0"/>
              <a:t>distributed according to their </a:t>
            </a:r>
            <a:r>
              <a:rPr lang="en-US" sz="2400" b="1" dirty="0" err="1" smtClean="0"/>
              <a:t>grindabilities</a:t>
            </a:r>
            <a:endParaRPr lang="en-US" sz="2400" b="1" dirty="0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1203325" y="5226050"/>
            <a:ext cx="39655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Broad PSD of cement</a:t>
            </a:r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MIC concentrated in fine fraction</a:t>
            </a:r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Clinker in coarse fraction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5503731" y="5226050"/>
            <a:ext cx="3965575" cy="148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Narrow PSD of cement (high water demand)</a:t>
            </a:r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Similar PSD of clinker and MIC</a:t>
            </a:r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1422400" y="1193800"/>
            <a:ext cx="2476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000" dirty="0"/>
              <a:t>Soft MIC</a:t>
            </a:r>
            <a:br>
              <a:rPr lang="en-US" sz="2000" dirty="0"/>
            </a:br>
            <a:r>
              <a:rPr lang="en-US" sz="1600" dirty="0"/>
              <a:t>(</a:t>
            </a:r>
            <a:r>
              <a:rPr lang="en-US" sz="1600" dirty="0" err="1"/>
              <a:t>e.g</a:t>
            </a:r>
            <a:r>
              <a:rPr lang="en-US" sz="1600" dirty="0"/>
              <a:t> limestone, </a:t>
            </a:r>
            <a:r>
              <a:rPr lang="en-US" sz="1600" dirty="0" err="1"/>
              <a:t>pozzolan</a:t>
            </a:r>
            <a:r>
              <a:rPr lang="en-US" sz="1600" dirty="0"/>
              <a:t>)</a:t>
            </a:r>
          </a:p>
        </p:txBody>
      </p:sp>
      <p:sp>
        <p:nvSpPr>
          <p:cNvPr id="87046" name="Text Box 6"/>
          <p:cNvSpPr txBox="1">
            <a:spLocks noChangeArrowheads="1"/>
          </p:cNvSpPr>
          <p:nvPr/>
        </p:nvSpPr>
        <p:spPr bwMode="auto">
          <a:xfrm>
            <a:off x="6126163" y="1193800"/>
            <a:ext cx="12811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000" dirty="0"/>
              <a:t>Hard MIC</a:t>
            </a:r>
            <a:br>
              <a:rPr lang="en-US" sz="2000" dirty="0"/>
            </a:br>
            <a:r>
              <a:rPr lang="en-US" sz="1600" dirty="0"/>
              <a:t>(e.g. </a:t>
            </a:r>
            <a:r>
              <a:rPr lang="en-US" sz="1600" dirty="0" smtClean="0"/>
              <a:t>GBFS)</a:t>
            </a:r>
            <a:endParaRPr lang="en-US" sz="1600" dirty="0"/>
          </a:p>
        </p:txBody>
      </p:sp>
      <p:sp>
        <p:nvSpPr>
          <p:cNvPr id="87047" name="Line 8"/>
          <p:cNvSpPr>
            <a:spLocks noChangeShapeType="1"/>
          </p:cNvSpPr>
          <p:nvPr/>
        </p:nvSpPr>
        <p:spPr bwMode="auto">
          <a:xfrm flipV="1">
            <a:off x="1200150" y="1743075"/>
            <a:ext cx="0" cy="2992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7048" name="Line 9"/>
          <p:cNvSpPr>
            <a:spLocks noChangeShapeType="1"/>
          </p:cNvSpPr>
          <p:nvPr/>
        </p:nvSpPr>
        <p:spPr bwMode="auto">
          <a:xfrm>
            <a:off x="1195388" y="4718050"/>
            <a:ext cx="3076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7049" name="Text Box 10"/>
          <p:cNvSpPr txBox="1">
            <a:spLocks noChangeArrowheads="1"/>
          </p:cNvSpPr>
          <p:nvPr/>
        </p:nvSpPr>
        <p:spPr bwMode="auto">
          <a:xfrm>
            <a:off x="3729038" y="4667250"/>
            <a:ext cx="6413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l-GR" sz="260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μ</a:t>
            </a:r>
            <a:r>
              <a:rPr lang="de-CH" sz="260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</a:t>
            </a:r>
            <a:endParaRPr lang="el-GR" sz="260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050" name="Text Box 11"/>
          <p:cNvSpPr txBox="1">
            <a:spLocks noChangeArrowheads="1"/>
          </p:cNvSpPr>
          <p:nvPr/>
        </p:nvSpPr>
        <p:spPr bwMode="auto">
          <a:xfrm>
            <a:off x="704850" y="1757363"/>
            <a:ext cx="477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de-CH" sz="260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  <a:endParaRPr lang="el-GR" sz="260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051" name="Freeform 12"/>
          <p:cNvSpPr>
            <a:spLocks/>
          </p:cNvSpPr>
          <p:nvPr/>
        </p:nvSpPr>
        <p:spPr bwMode="auto">
          <a:xfrm>
            <a:off x="1195388" y="1968500"/>
            <a:ext cx="2219325" cy="2730500"/>
          </a:xfrm>
          <a:custGeom>
            <a:avLst/>
            <a:gdLst>
              <a:gd name="T0" fmla="*/ 0 w 1668"/>
              <a:gd name="T1" fmla="*/ 2147483647 h 1999"/>
              <a:gd name="T2" fmla="*/ 2147483647 w 1668"/>
              <a:gd name="T3" fmla="*/ 2147483647 h 1999"/>
              <a:gd name="T4" fmla="*/ 2147483647 w 1668"/>
              <a:gd name="T5" fmla="*/ 2147483647 h 1999"/>
              <a:gd name="T6" fmla="*/ 2147483647 w 1668"/>
              <a:gd name="T7" fmla="*/ 2147483647 h 1999"/>
              <a:gd name="T8" fmla="*/ 2147483647 w 1668"/>
              <a:gd name="T9" fmla="*/ 2147483647 h 1999"/>
              <a:gd name="T10" fmla="*/ 2147483647 w 1668"/>
              <a:gd name="T11" fmla="*/ 2147483647 h 1999"/>
              <a:gd name="T12" fmla="*/ 2147483647 w 1668"/>
              <a:gd name="T13" fmla="*/ 2147483647 h 1999"/>
              <a:gd name="T14" fmla="*/ 2147483647 w 1668"/>
              <a:gd name="T15" fmla="*/ 2147483647 h 1999"/>
              <a:gd name="T16" fmla="*/ 2147483647 w 1668"/>
              <a:gd name="T17" fmla="*/ 2147483647 h 1999"/>
              <a:gd name="T18" fmla="*/ 2147483647 w 1668"/>
              <a:gd name="T19" fmla="*/ 2147483647 h 1999"/>
              <a:gd name="T20" fmla="*/ 2147483647 w 1668"/>
              <a:gd name="T21" fmla="*/ 2147483647 h 1999"/>
              <a:gd name="T22" fmla="*/ 2147483647 w 1668"/>
              <a:gd name="T23" fmla="*/ 2147483647 h 1999"/>
              <a:gd name="T24" fmla="*/ 2147483647 w 1668"/>
              <a:gd name="T25" fmla="*/ 2147483647 h 1999"/>
              <a:gd name="T26" fmla="*/ 2147483647 w 1668"/>
              <a:gd name="T27" fmla="*/ 2147483647 h 1999"/>
              <a:gd name="T28" fmla="*/ 2147483647 w 1668"/>
              <a:gd name="T29" fmla="*/ 2147483647 h 1999"/>
              <a:gd name="T30" fmla="*/ 2147483647 w 1668"/>
              <a:gd name="T31" fmla="*/ 2147483647 h 1999"/>
              <a:gd name="T32" fmla="*/ 2147483647 w 1668"/>
              <a:gd name="T33" fmla="*/ 2147483647 h 1999"/>
              <a:gd name="T34" fmla="*/ 2147483647 w 1668"/>
              <a:gd name="T35" fmla="*/ 2147483647 h 1999"/>
              <a:gd name="T36" fmla="*/ 2147483647 w 1668"/>
              <a:gd name="T37" fmla="*/ 2147483647 h 1999"/>
              <a:gd name="T38" fmla="*/ 2147483647 w 1668"/>
              <a:gd name="T39" fmla="*/ 2147483647 h 1999"/>
              <a:gd name="T40" fmla="*/ 2147483647 w 1668"/>
              <a:gd name="T41" fmla="*/ 2147483647 h 1999"/>
              <a:gd name="T42" fmla="*/ 2147483647 w 1668"/>
              <a:gd name="T43" fmla="*/ 2147483647 h 1999"/>
              <a:gd name="T44" fmla="*/ 2147483647 w 1668"/>
              <a:gd name="T45" fmla="*/ 2147483647 h 1999"/>
              <a:gd name="T46" fmla="*/ 2147483647 w 1668"/>
              <a:gd name="T47" fmla="*/ 2147483647 h 1999"/>
              <a:gd name="T48" fmla="*/ 2147483647 w 1668"/>
              <a:gd name="T49" fmla="*/ 2147483647 h 1999"/>
              <a:gd name="T50" fmla="*/ 2147483647 w 1668"/>
              <a:gd name="T51" fmla="*/ 2147483647 h 1999"/>
              <a:gd name="T52" fmla="*/ 0 w 1668"/>
              <a:gd name="T53" fmla="*/ 2147483647 h 199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668"/>
              <a:gd name="T82" fmla="*/ 0 h 1999"/>
              <a:gd name="T83" fmla="*/ 1668 w 1668"/>
              <a:gd name="T84" fmla="*/ 1999 h 1999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668" h="1999">
                <a:moveTo>
                  <a:pt x="0" y="1900"/>
                </a:moveTo>
                <a:cubicBezTo>
                  <a:pt x="13" y="1881"/>
                  <a:pt x="51" y="1900"/>
                  <a:pt x="81" y="1885"/>
                </a:cubicBezTo>
                <a:cubicBezTo>
                  <a:pt x="111" y="1870"/>
                  <a:pt x="134" y="1847"/>
                  <a:pt x="171" y="1807"/>
                </a:cubicBezTo>
                <a:lnTo>
                  <a:pt x="303" y="1645"/>
                </a:lnTo>
                <a:lnTo>
                  <a:pt x="408" y="1492"/>
                </a:lnTo>
                <a:lnTo>
                  <a:pt x="555" y="1264"/>
                </a:lnTo>
                <a:lnTo>
                  <a:pt x="663" y="1081"/>
                </a:lnTo>
                <a:lnTo>
                  <a:pt x="741" y="898"/>
                </a:lnTo>
                <a:lnTo>
                  <a:pt x="825" y="658"/>
                </a:lnTo>
                <a:lnTo>
                  <a:pt x="882" y="475"/>
                </a:lnTo>
                <a:lnTo>
                  <a:pt x="927" y="292"/>
                </a:lnTo>
                <a:lnTo>
                  <a:pt x="960" y="172"/>
                </a:lnTo>
                <a:lnTo>
                  <a:pt x="987" y="64"/>
                </a:lnTo>
                <a:lnTo>
                  <a:pt x="1017" y="10"/>
                </a:lnTo>
                <a:cubicBezTo>
                  <a:pt x="1033" y="0"/>
                  <a:pt x="1071" y="1"/>
                  <a:pt x="1086" y="4"/>
                </a:cubicBezTo>
                <a:cubicBezTo>
                  <a:pt x="1089" y="10"/>
                  <a:pt x="1102" y="17"/>
                  <a:pt x="1110" y="28"/>
                </a:cubicBezTo>
                <a:lnTo>
                  <a:pt x="1143" y="88"/>
                </a:lnTo>
                <a:lnTo>
                  <a:pt x="1212" y="244"/>
                </a:lnTo>
                <a:lnTo>
                  <a:pt x="1299" y="463"/>
                </a:lnTo>
                <a:lnTo>
                  <a:pt x="1398" y="742"/>
                </a:lnTo>
                <a:lnTo>
                  <a:pt x="1491" y="1018"/>
                </a:lnTo>
                <a:lnTo>
                  <a:pt x="1554" y="1234"/>
                </a:lnTo>
                <a:lnTo>
                  <a:pt x="1599" y="1420"/>
                </a:lnTo>
                <a:lnTo>
                  <a:pt x="1635" y="1645"/>
                </a:lnTo>
                <a:lnTo>
                  <a:pt x="1668" y="1996"/>
                </a:lnTo>
                <a:lnTo>
                  <a:pt x="3" y="1999"/>
                </a:lnTo>
                <a:lnTo>
                  <a:pt x="0" y="1900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52941" name="Freeform 13"/>
          <p:cNvSpPr>
            <a:spLocks/>
          </p:cNvSpPr>
          <p:nvPr/>
        </p:nvSpPr>
        <p:spPr bwMode="auto">
          <a:xfrm>
            <a:off x="1206500" y="2738438"/>
            <a:ext cx="2692400" cy="1963737"/>
          </a:xfrm>
          <a:custGeom>
            <a:avLst/>
            <a:gdLst>
              <a:gd name="T0" fmla="*/ 5 w 2025"/>
              <a:gd name="T1" fmla="*/ 406 h 1437"/>
              <a:gd name="T2" fmla="*/ 96 w 2025"/>
              <a:gd name="T3" fmla="*/ 282 h 1437"/>
              <a:gd name="T4" fmla="*/ 213 w 2025"/>
              <a:gd name="T5" fmla="*/ 159 h 1437"/>
              <a:gd name="T6" fmla="*/ 366 w 2025"/>
              <a:gd name="T7" fmla="*/ 54 h 1437"/>
              <a:gd name="T8" fmla="*/ 491 w 2025"/>
              <a:gd name="T9" fmla="*/ 7 h 1437"/>
              <a:gd name="T10" fmla="*/ 603 w 2025"/>
              <a:gd name="T11" fmla="*/ 12 h 1437"/>
              <a:gd name="T12" fmla="*/ 735 w 2025"/>
              <a:gd name="T13" fmla="*/ 69 h 1437"/>
              <a:gd name="T14" fmla="*/ 912 w 2025"/>
              <a:gd name="T15" fmla="*/ 192 h 1437"/>
              <a:gd name="T16" fmla="*/ 1221 w 2025"/>
              <a:gd name="T17" fmla="*/ 444 h 1437"/>
              <a:gd name="T18" fmla="*/ 1371 w 2025"/>
              <a:gd name="T19" fmla="*/ 588 h 1437"/>
              <a:gd name="T20" fmla="*/ 1542 w 2025"/>
              <a:gd name="T21" fmla="*/ 780 h 1437"/>
              <a:gd name="T22" fmla="*/ 1728 w 2025"/>
              <a:gd name="T23" fmla="*/ 1023 h 1437"/>
              <a:gd name="T24" fmla="*/ 1839 w 2025"/>
              <a:gd name="T25" fmla="*/ 1167 h 1437"/>
              <a:gd name="T26" fmla="*/ 2025 w 2025"/>
              <a:gd name="T27" fmla="*/ 1437 h 1437"/>
              <a:gd name="T28" fmla="*/ 0 w 2025"/>
              <a:gd name="T29" fmla="*/ 1437 h 1437"/>
              <a:gd name="T30" fmla="*/ 5 w 2025"/>
              <a:gd name="T31" fmla="*/ 406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25" h="1437">
                <a:moveTo>
                  <a:pt x="5" y="406"/>
                </a:moveTo>
                <a:lnTo>
                  <a:pt x="96" y="282"/>
                </a:lnTo>
                <a:lnTo>
                  <a:pt x="213" y="159"/>
                </a:lnTo>
                <a:lnTo>
                  <a:pt x="366" y="54"/>
                </a:lnTo>
                <a:cubicBezTo>
                  <a:pt x="412" y="29"/>
                  <a:pt x="452" y="14"/>
                  <a:pt x="491" y="7"/>
                </a:cubicBezTo>
                <a:cubicBezTo>
                  <a:pt x="530" y="0"/>
                  <a:pt x="563" y="1"/>
                  <a:pt x="603" y="12"/>
                </a:cubicBezTo>
                <a:lnTo>
                  <a:pt x="735" y="69"/>
                </a:lnTo>
                <a:lnTo>
                  <a:pt x="912" y="192"/>
                </a:lnTo>
                <a:lnTo>
                  <a:pt x="1221" y="444"/>
                </a:lnTo>
                <a:lnTo>
                  <a:pt x="1371" y="588"/>
                </a:lnTo>
                <a:lnTo>
                  <a:pt x="1542" y="780"/>
                </a:lnTo>
                <a:lnTo>
                  <a:pt x="1728" y="1023"/>
                </a:lnTo>
                <a:lnTo>
                  <a:pt x="1839" y="1167"/>
                </a:lnTo>
                <a:lnTo>
                  <a:pt x="2025" y="1437"/>
                </a:lnTo>
                <a:lnTo>
                  <a:pt x="0" y="1437"/>
                </a:lnTo>
                <a:lnTo>
                  <a:pt x="5" y="406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70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CH">
              <a:latin typeface="+mn-lt"/>
              <a:cs typeface="+mn-cs"/>
            </a:endParaRPr>
          </a:p>
        </p:txBody>
      </p:sp>
      <p:sp>
        <p:nvSpPr>
          <p:cNvPr id="87053" name="Text Box 14"/>
          <p:cNvSpPr txBox="1">
            <a:spLocks noChangeArrowheads="1"/>
          </p:cNvSpPr>
          <p:nvPr/>
        </p:nvSpPr>
        <p:spPr bwMode="auto">
          <a:xfrm>
            <a:off x="1273175" y="3116263"/>
            <a:ext cx="78898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600"/>
              <a:t>MIC</a:t>
            </a:r>
          </a:p>
        </p:txBody>
      </p:sp>
      <p:sp>
        <p:nvSpPr>
          <p:cNvPr id="87054" name="Text Box 15"/>
          <p:cNvSpPr txBox="1">
            <a:spLocks noChangeArrowheads="1"/>
          </p:cNvSpPr>
          <p:nvPr/>
        </p:nvSpPr>
        <p:spPr bwMode="auto">
          <a:xfrm>
            <a:off x="2836863" y="2214563"/>
            <a:ext cx="1211262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600">
                <a:solidFill>
                  <a:srgbClr val="FF0000"/>
                </a:solidFill>
              </a:rPr>
              <a:t>Clinker</a:t>
            </a:r>
          </a:p>
        </p:txBody>
      </p:sp>
      <p:sp>
        <p:nvSpPr>
          <p:cNvPr id="87055" name="Text Box 16"/>
          <p:cNvSpPr txBox="1">
            <a:spLocks noChangeArrowheads="1"/>
          </p:cNvSpPr>
          <p:nvPr/>
        </p:nvSpPr>
        <p:spPr bwMode="auto">
          <a:xfrm>
            <a:off x="8081963" y="4641850"/>
            <a:ext cx="64135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l-GR" sz="260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μ</a:t>
            </a:r>
            <a:r>
              <a:rPr lang="de-CH" sz="260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m</a:t>
            </a:r>
            <a:endParaRPr lang="el-GR" sz="260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7056" name="Line 18"/>
          <p:cNvSpPr>
            <a:spLocks noChangeShapeType="1"/>
          </p:cNvSpPr>
          <p:nvPr/>
        </p:nvSpPr>
        <p:spPr bwMode="auto">
          <a:xfrm flipV="1">
            <a:off x="5580063" y="1717675"/>
            <a:ext cx="0" cy="29924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7057" name="Line 19"/>
          <p:cNvSpPr>
            <a:spLocks noChangeShapeType="1"/>
          </p:cNvSpPr>
          <p:nvPr/>
        </p:nvSpPr>
        <p:spPr bwMode="auto">
          <a:xfrm>
            <a:off x="5575300" y="4694238"/>
            <a:ext cx="30464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7058" name="Freeform 20"/>
          <p:cNvSpPr>
            <a:spLocks/>
          </p:cNvSpPr>
          <p:nvPr/>
        </p:nvSpPr>
        <p:spPr bwMode="auto">
          <a:xfrm>
            <a:off x="5624513" y="1951038"/>
            <a:ext cx="1736725" cy="2727325"/>
          </a:xfrm>
          <a:custGeom>
            <a:avLst/>
            <a:gdLst>
              <a:gd name="T0" fmla="*/ 0 w 1047"/>
              <a:gd name="T1" fmla="*/ 2147483647 h 1995"/>
              <a:gd name="T2" fmla="*/ 2147483647 w 1047"/>
              <a:gd name="T3" fmla="*/ 2147483647 h 1995"/>
              <a:gd name="T4" fmla="*/ 2147483647 w 1047"/>
              <a:gd name="T5" fmla="*/ 2147483647 h 1995"/>
              <a:gd name="T6" fmla="*/ 2147483647 w 1047"/>
              <a:gd name="T7" fmla="*/ 2147483647 h 1995"/>
              <a:gd name="T8" fmla="*/ 2147483647 w 1047"/>
              <a:gd name="T9" fmla="*/ 2147483647 h 1995"/>
              <a:gd name="T10" fmla="*/ 2147483647 w 1047"/>
              <a:gd name="T11" fmla="*/ 2147483647 h 1995"/>
              <a:gd name="T12" fmla="*/ 2147483647 w 1047"/>
              <a:gd name="T13" fmla="*/ 2147483647 h 1995"/>
              <a:gd name="T14" fmla="*/ 2147483647 w 1047"/>
              <a:gd name="T15" fmla="*/ 2147483647 h 1995"/>
              <a:gd name="T16" fmla="*/ 2147483647 w 1047"/>
              <a:gd name="T17" fmla="*/ 2147483647 h 1995"/>
              <a:gd name="T18" fmla="*/ 2147483647 w 1047"/>
              <a:gd name="T19" fmla="*/ 2147483647 h 1995"/>
              <a:gd name="T20" fmla="*/ 2147483647 w 1047"/>
              <a:gd name="T21" fmla="*/ 2147483647 h 1995"/>
              <a:gd name="T22" fmla="*/ 2147483647 w 1047"/>
              <a:gd name="T23" fmla="*/ 2147483647 h 1995"/>
              <a:gd name="T24" fmla="*/ 2147483647 w 1047"/>
              <a:gd name="T25" fmla="*/ 2147483647 h 1995"/>
              <a:gd name="T26" fmla="*/ 2147483647 w 1047"/>
              <a:gd name="T27" fmla="*/ 2147483647 h 1995"/>
              <a:gd name="T28" fmla="*/ 2147483647 w 1047"/>
              <a:gd name="T29" fmla="*/ 2147483647 h 1995"/>
              <a:gd name="T30" fmla="*/ 2147483647 w 1047"/>
              <a:gd name="T31" fmla="*/ 2147483647 h 1995"/>
              <a:gd name="T32" fmla="*/ 2147483647 w 1047"/>
              <a:gd name="T33" fmla="*/ 2147483647 h 1995"/>
              <a:gd name="T34" fmla="*/ 2147483647 w 1047"/>
              <a:gd name="T35" fmla="*/ 2147483647 h 1995"/>
              <a:gd name="T36" fmla="*/ 2147483647 w 1047"/>
              <a:gd name="T37" fmla="*/ 2147483647 h 1995"/>
              <a:gd name="T38" fmla="*/ 2147483647 w 1047"/>
              <a:gd name="T39" fmla="*/ 2147483647 h 1995"/>
              <a:gd name="T40" fmla="*/ 2147483647 w 1047"/>
              <a:gd name="T41" fmla="*/ 2147483647 h 1995"/>
              <a:gd name="T42" fmla="*/ 2147483647 w 1047"/>
              <a:gd name="T43" fmla="*/ 2147483647 h 1995"/>
              <a:gd name="T44" fmla="*/ 2147483647 w 1047"/>
              <a:gd name="T45" fmla="*/ 2147483647 h 1995"/>
              <a:gd name="T46" fmla="*/ 2147483647 w 1047"/>
              <a:gd name="T47" fmla="*/ 2147483647 h 1995"/>
              <a:gd name="T48" fmla="*/ 2147483647 w 1047"/>
              <a:gd name="T49" fmla="*/ 2147483647 h 1995"/>
              <a:gd name="T50" fmla="*/ 2147483647 w 1047"/>
              <a:gd name="T51" fmla="*/ 2147483647 h 1995"/>
              <a:gd name="T52" fmla="*/ 0 w 1047"/>
              <a:gd name="T53" fmla="*/ 2147483647 h 199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1047"/>
              <a:gd name="T82" fmla="*/ 0 h 1995"/>
              <a:gd name="T83" fmla="*/ 1047 w 1047"/>
              <a:gd name="T84" fmla="*/ 1995 h 1995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1047" h="1995">
                <a:moveTo>
                  <a:pt x="0" y="1995"/>
                </a:moveTo>
                <a:lnTo>
                  <a:pt x="93" y="1800"/>
                </a:lnTo>
                <a:lnTo>
                  <a:pt x="144" y="1671"/>
                </a:lnTo>
                <a:lnTo>
                  <a:pt x="195" y="1494"/>
                </a:lnTo>
                <a:lnTo>
                  <a:pt x="240" y="1290"/>
                </a:lnTo>
                <a:lnTo>
                  <a:pt x="276" y="1062"/>
                </a:lnTo>
                <a:lnTo>
                  <a:pt x="315" y="819"/>
                </a:lnTo>
                <a:lnTo>
                  <a:pt x="348" y="597"/>
                </a:lnTo>
                <a:lnTo>
                  <a:pt x="372" y="435"/>
                </a:lnTo>
                <a:lnTo>
                  <a:pt x="399" y="285"/>
                </a:lnTo>
                <a:lnTo>
                  <a:pt x="426" y="186"/>
                </a:lnTo>
                <a:lnTo>
                  <a:pt x="447" y="105"/>
                </a:lnTo>
                <a:lnTo>
                  <a:pt x="483" y="33"/>
                </a:lnTo>
                <a:lnTo>
                  <a:pt x="516" y="3"/>
                </a:lnTo>
                <a:cubicBezTo>
                  <a:pt x="528" y="0"/>
                  <a:pt x="544" y="2"/>
                  <a:pt x="555" y="12"/>
                </a:cubicBezTo>
                <a:lnTo>
                  <a:pt x="585" y="66"/>
                </a:lnTo>
                <a:lnTo>
                  <a:pt x="630" y="186"/>
                </a:lnTo>
                <a:lnTo>
                  <a:pt x="678" y="381"/>
                </a:lnTo>
                <a:lnTo>
                  <a:pt x="711" y="627"/>
                </a:lnTo>
                <a:lnTo>
                  <a:pt x="756" y="957"/>
                </a:lnTo>
                <a:lnTo>
                  <a:pt x="789" y="1197"/>
                </a:lnTo>
                <a:lnTo>
                  <a:pt x="840" y="1497"/>
                </a:lnTo>
                <a:lnTo>
                  <a:pt x="879" y="1635"/>
                </a:lnTo>
                <a:lnTo>
                  <a:pt x="942" y="1800"/>
                </a:lnTo>
                <a:lnTo>
                  <a:pt x="1014" y="1947"/>
                </a:lnTo>
                <a:lnTo>
                  <a:pt x="1047" y="1995"/>
                </a:lnTo>
                <a:lnTo>
                  <a:pt x="0" y="1995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Text Box 21"/>
          <p:cNvSpPr txBox="1">
            <a:spLocks noChangeArrowheads="1"/>
          </p:cNvSpPr>
          <p:nvPr/>
        </p:nvSpPr>
        <p:spPr bwMode="auto">
          <a:xfrm>
            <a:off x="5086350" y="1731963"/>
            <a:ext cx="47783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de-CH" sz="260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%</a:t>
            </a:r>
            <a:endParaRPr lang="el-GR" sz="260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2950" name="Freeform 22"/>
          <p:cNvSpPr>
            <a:spLocks/>
          </p:cNvSpPr>
          <p:nvPr/>
        </p:nvSpPr>
        <p:spPr bwMode="auto">
          <a:xfrm>
            <a:off x="5802313" y="1951038"/>
            <a:ext cx="1903412" cy="2727325"/>
          </a:xfrm>
          <a:custGeom>
            <a:avLst/>
            <a:gdLst>
              <a:gd name="T0" fmla="*/ 0 w 1047"/>
              <a:gd name="T1" fmla="*/ 1995 h 1995"/>
              <a:gd name="T2" fmla="*/ 93 w 1047"/>
              <a:gd name="T3" fmla="*/ 1800 h 1995"/>
              <a:gd name="T4" fmla="*/ 144 w 1047"/>
              <a:gd name="T5" fmla="*/ 1671 h 1995"/>
              <a:gd name="T6" fmla="*/ 195 w 1047"/>
              <a:gd name="T7" fmla="*/ 1494 h 1995"/>
              <a:gd name="T8" fmla="*/ 240 w 1047"/>
              <a:gd name="T9" fmla="*/ 1290 h 1995"/>
              <a:gd name="T10" fmla="*/ 276 w 1047"/>
              <a:gd name="T11" fmla="*/ 1062 h 1995"/>
              <a:gd name="T12" fmla="*/ 315 w 1047"/>
              <a:gd name="T13" fmla="*/ 819 h 1995"/>
              <a:gd name="T14" fmla="*/ 348 w 1047"/>
              <a:gd name="T15" fmla="*/ 597 h 1995"/>
              <a:gd name="T16" fmla="*/ 372 w 1047"/>
              <a:gd name="T17" fmla="*/ 435 h 1995"/>
              <a:gd name="T18" fmla="*/ 399 w 1047"/>
              <a:gd name="T19" fmla="*/ 285 h 1995"/>
              <a:gd name="T20" fmla="*/ 426 w 1047"/>
              <a:gd name="T21" fmla="*/ 186 h 1995"/>
              <a:gd name="T22" fmla="*/ 447 w 1047"/>
              <a:gd name="T23" fmla="*/ 105 h 1995"/>
              <a:gd name="T24" fmla="*/ 483 w 1047"/>
              <a:gd name="T25" fmla="*/ 33 h 1995"/>
              <a:gd name="T26" fmla="*/ 516 w 1047"/>
              <a:gd name="T27" fmla="*/ 3 h 1995"/>
              <a:gd name="T28" fmla="*/ 555 w 1047"/>
              <a:gd name="T29" fmla="*/ 12 h 1995"/>
              <a:gd name="T30" fmla="*/ 585 w 1047"/>
              <a:gd name="T31" fmla="*/ 66 h 1995"/>
              <a:gd name="T32" fmla="*/ 630 w 1047"/>
              <a:gd name="T33" fmla="*/ 186 h 1995"/>
              <a:gd name="T34" fmla="*/ 678 w 1047"/>
              <a:gd name="T35" fmla="*/ 381 h 1995"/>
              <a:gd name="T36" fmla="*/ 711 w 1047"/>
              <a:gd name="T37" fmla="*/ 627 h 1995"/>
              <a:gd name="T38" fmla="*/ 756 w 1047"/>
              <a:gd name="T39" fmla="*/ 957 h 1995"/>
              <a:gd name="T40" fmla="*/ 789 w 1047"/>
              <a:gd name="T41" fmla="*/ 1197 h 1995"/>
              <a:gd name="T42" fmla="*/ 840 w 1047"/>
              <a:gd name="T43" fmla="*/ 1497 h 1995"/>
              <a:gd name="T44" fmla="*/ 879 w 1047"/>
              <a:gd name="T45" fmla="*/ 1635 h 1995"/>
              <a:gd name="T46" fmla="*/ 942 w 1047"/>
              <a:gd name="T47" fmla="*/ 1800 h 1995"/>
              <a:gd name="T48" fmla="*/ 1014 w 1047"/>
              <a:gd name="T49" fmla="*/ 1947 h 1995"/>
              <a:gd name="T50" fmla="*/ 1047 w 1047"/>
              <a:gd name="T51" fmla="*/ 1995 h 1995"/>
              <a:gd name="T52" fmla="*/ 0 w 1047"/>
              <a:gd name="T53" fmla="*/ 1995 h 1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47" h="1995">
                <a:moveTo>
                  <a:pt x="0" y="1995"/>
                </a:moveTo>
                <a:lnTo>
                  <a:pt x="93" y="1800"/>
                </a:lnTo>
                <a:lnTo>
                  <a:pt x="144" y="1671"/>
                </a:lnTo>
                <a:lnTo>
                  <a:pt x="195" y="1494"/>
                </a:lnTo>
                <a:lnTo>
                  <a:pt x="240" y="1290"/>
                </a:lnTo>
                <a:lnTo>
                  <a:pt x="276" y="1062"/>
                </a:lnTo>
                <a:lnTo>
                  <a:pt x="315" y="819"/>
                </a:lnTo>
                <a:lnTo>
                  <a:pt x="348" y="597"/>
                </a:lnTo>
                <a:lnTo>
                  <a:pt x="372" y="435"/>
                </a:lnTo>
                <a:lnTo>
                  <a:pt x="399" y="285"/>
                </a:lnTo>
                <a:lnTo>
                  <a:pt x="426" y="186"/>
                </a:lnTo>
                <a:lnTo>
                  <a:pt x="447" y="105"/>
                </a:lnTo>
                <a:lnTo>
                  <a:pt x="483" y="33"/>
                </a:lnTo>
                <a:lnTo>
                  <a:pt x="516" y="3"/>
                </a:lnTo>
                <a:cubicBezTo>
                  <a:pt x="528" y="0"/>
                  <a:pt x="544" y="2"/>
                  <a:pt x="555" y="12"/>
                </a:cubicBezTo>
                <a:lnTo>
                  <a:pt x="585" y="66"/>
                </a:lnTo>
                <a:lnTo>
                  <a:pt x="630" y="186"/>
                </a:lnTo>
                <a:lnTo>
                  <a:pt x="678" y="381"/>
                </a:lnTo>
                <a:lnTo>
                  <a:pt x="711" y="627"/>
                </a:lnTo>
                <a:lnTo>
                  <a:pt x="756" y="957"/>
                </a:lnTo>
                <a:lnTo>
                  <a:pt x="789" y="1197"/>
                </a:lnTo>
                <a:lnTo>
                  <a:pt x="840" y="1497"/>
                </a:lnTo>
                <a:lnTo>
                  <a:pt x="879" y="1635"/>
                </a:lnTo>
                <a:lnTo>
                  <a:pt x="942" y="1800"/>
                </a:lnTo>
                <a:lnTo>
                  <a:pt x="1014" y="1947"/>
                </a:lnTo>
                <a:lnTo>
                  <a:pt x="1047" y="1995"/>
                </a:lnTo>
                <a:lnTo>
                  <a:pt x="0" y="199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70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CH">
              <a:latin typeface="+mn-lt"/>
              <a:cs typeface="+mn-cs"/>
            </a:endParaRPr>
          </a:p>
        </p:txBody>
      </p:sp>
      <p:sp>
        <p:nvSpPr>
          <p:cNvPr id="87061" name="Text Box 23"/>
          <p:cNvSpPr txBox="1">
            <a:spLocks noChangeArrowheads="1"/>
          </p:cNvSpPr>
          <p:nvPr/>
        </p:nvSpPr>
        <p:spPr bwMode="auto">
          <a:xfrm>
            <a:off x="7194550" y="3005138"/>
            <a:ext cx="78898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 sz="2600"/>
              <a:t>MIC</a:t>
            </a:r>
          </a:p>
        </p:txBody>
      </p:sp>
      <p:sp>
        <p:nvSpPr>
          <p:cNvPr id="87062" name="Text Box 24"/>
          <p:cNvSpPr txBox="1">
            <a:spLocks noChangeArrowheads="1"/>
          </p:cNvSpPr>
          <p:nvPr/>
        </p:nvSpPr>
        <p:spPr bwMode="auto">
          <a:xfrm>
            <a:off x="5572125" y="1757363"/>
            <a:ext cx="920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None/>
            </a:pPr>
            <a:r>
              <a:rPr lang="en-US">
                <a:solidFill>
                  <a:srgbClr val="FF0000"/>
                </a:solidFill>
              </a:rPr>
              <a:t>Clinker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5F89247C-7742-4F6C-A439-671FEDC46713}" type="slidenum">
              <a:rPr lang="en-US" sz="800">
                <a:latin typeface="+mn-lt"/>
              </a:rPr>
              <a:pPr algn="r">
                <a:defRPr/>
              </a:pPr>
              <a:t>66</a:t>
            </a:fld>
            <a:endParaRPr lang="en-US" sz="800">
              <a:latin typeface="+mn-lt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560388" y="3873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ctr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The following measures can be applied to improve cement fineness and particle size </a:t>
            </a:r>
            <a:r>
              <a:rPr lang="en-US" sz="2400" b="1" dirty="0" smtClean="0"/>
              <a:t>distribution</a:t>
            </a:r>
            <a:endParaRPr lang="en-US" sz="2400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of tube mill performance</a:t>
            </a:r>
          </a:p>
          <a:p>
            <a:pPr lvl="1"/>
            <a:r>
              <a:rPr lang="en-US" dirty="0"/>
              <a:t>Adjustment of ball charge</a:t>
            </a:r>
          </a:p>
          <a:p>
            <a:pPr lvl="1"/>
            <a:r>
              <a:rPr lang="en-US" dirty="0"/>
              <a:t>Adjustment of material level in the first chamber</a:t>
            </a:r>
          </a:p>
          <a:p>
            <a:pPr lvl="1"/>
            <a:r>
              <a:rPr lang="en-US" dirty="0"/>
              <a:t>Adjustment of the circulation load</a:t>
            </a:r>
          </a:p>
          <a:p>
            <a:r>
              <a:rPr lang="en-US" dirty="0"/>
              <a:t>Use of modern grinding technologies (high efficiency separator, semi-finish grinding, vertical mill)</a:t>
            </a:r>
          </a:p>
          <a:p>
            <a:r>
              <a:rPr lang="en-US" dirty="0"/>
              <a:t>Separate grinding of clinker and MICs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1692B-1073-4C0F-B61A-CE8890F3859A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EF4F8041-B72C-4D83-B7FF-6E7128964499}" type="slidenum">
              <a:rPr lang="en-US" sz="800">
                <a:latin typeface="+mn-lt"/>
              </a:rPr>
              <a:pPr algn="r">
                <a:defRPr/>
              </a:pPr>
              <a:t>67</a:t>
            </a:fld>
            <a:endParaRPr lang="en-US" sz="800">
              <a:latin typeface="+mn-lt"/>
            </a:endParaRPr>
          </a:p>
        </p:txBody>
      </p:sp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488950" y="447675"/>
            <a:ext cx="9301163" cy="60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 dirty="0"/>
              <a:t>Separate grinding of clinker and MIC gives more flexibility for the optimization of the particle size </a:t>
            </a:r>
            <a:r>
              <a:rPr lang="en-US" sz="2400" b="1" dirty="0" smtClean="0"/>
              <a:t>distribution</a:t>
            </a:r>
            <a:endParaRPr lang="en-US" sz="24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5646549" y="3090836"/>
            <a:ext cx="3444378" cy="3032304"/>
            <a:chOff x="5253038" y="2870200"/>
            <a:chExt cx="4038600" cy="3568700"/>
          </a:xfrm>
        </p:grpSpPr>
        <p:grpSp>
          <p:nvGrpSpPr>
            <p:cNvPr id="89093" name="Group 95"/>
            <p:cNvGrpSpPr>
              <a:grpSpLocks/>
            </p:cNvGrpSpPr>
            <p:nvPr/>
          </p:nvGrpSpPr>
          <p:grpSpPr bwMode="auto">
            <a:xfrm>
              <a:off x="5253038" y="2870200"/>
              <a:ext cx="4038600" cy="3568700"/>
              <a:chOff x="480" y="1323"/>
              <a:chExt cx="4464" cy="2613"/>
            </a:xfrm>
          </p:grpSpPr>
          <p:sp>
            <p:nvSpPr>
              <p:cNvPr id="71694" name="Freeform 96"/>
              <p:cNvSpPr>
                <a:spLocks/>
              </p:cNvSpPr>
              <p:nvPr/>
            </p:nvSpPr>
            <p:spPr bwMode="auto">
              <a:xfrm>
                <a:off x="1973" y="2211"/>
                <a:ext cx="2515" cy="1666"/>
              </a:xfrm>
              <a:custGeom>
                <a:avLst/>
                <a:gdLst>
                  <a:gd name="T0" fmla="*/ 0 w 4761"/>
                  <a:gd name="T1" fmla="*/ 74 h 3483"/>
                  <a:gd name="T2" fmla="*/ 99 w 4761"/>
                  <a:gd name="T3" fmla="*/ 36 h 3483"/>
                  <a:gd name="T4" fmla="*/ 185 w 4761"/>
                  <a:gd name="T5" fmla="*/ 3 h 3483"/>
                  <a:gd name="T6" fmla="*/ 242 w 4761"/>
                  <a:gd name="T7" fmla="*/ 0 h 3483"/>
                  <a:gd name="T8" fmla="*/ 304 w 4761"/>
                  <a:gd name="T9" fmla="*/ 9 h 3483"/>
                  <a:gd name="T10" fmla="*/ 421 w 4761"/>
                  <a:gd name="T11" fmla="*/ 51 h 3483"/>
                  <a:gd name="T12" fmla="*/ 536 w 4761"/>
                  <a:gd name="T13" fmla="*/ 101 h 3483"/>
                  <a:gd name="T14" fmla="*/ 688 w 4761"/>
                  <a:gd name="T15" fmla="*/ 196 h 3483"/>
                  <a:gd name="T16" fmla="*/ 836 w 4761"/>
                  <a:gd name="T17" fmla="*/ 316 h 3483"/>
                  <a:gd name="T18" fmla="*/ 945 w 4761"/>
                  <a:gd name="T19" fmla="*/ 410 h 3483"/>
                  <a:gd name="T20" fmla="*/ 1111 w 4761"/>
                  <a:gd name="T21" fmla="*/ 555 h 3483"/>
                  <a:gd name="T22" fmla="*/ 1232 w 4761"/>
                  <a:gd name="T23" fmla="*/ 681 h 3483"/>
                  <a:gd name="T24" fmla="*/ 1287 w 4761"/>
                  <a:gd name="T25" fmla="*/ 746 h 3483"/>
                  <a:gd name="T26" fmla="*/ 1327 w 4761"/>
                  <a:gd name="T27" fmla="*/ 797 h 3483"/>
                  <a:gd name="T28" fmla="*/ 349 w 4761"/>
                  <a:gd name="T29" fmla="*/ 797 h 3483"/>
                  <a:gd name="T30" fmla="*/ 287 w 4761"/>
                  <a:gd name="T31" fmla="*/ 738 h 3483"/>
                  <a:gd name="T32" fmla="*/ 183 w 4761"/>
                  <a:gd name="T33" fmla="*/ 611 h 3483"/>
                  <a:gd name="T34" fmla="*/ 118 w 4761"/>
                  <a:gd name="T35" fmla="*/ 480 h 3483"/>
                  <a:gd name="T36" fmla="*/ 57 w 4761"/>
                  <a:gd name="T37" fmla="*/ 291 h 3483"/>
                  <a:gd name="T38" fmla="*/ 14 w 4761"/>
                  <a:gd name="T39" fmla="*/ 127 h 3483"/>
                  <a:gd name="T40" fmla="*/ 0 w 4761"/>
                  <a:gd name="T41" fmla="*/ 74 h 348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4761" h="3483">
                    <a:moveTo>
                      <a:pt x="0" y="322"/>
                    </a:moveTo>
                    <a:lnTo>
                      <a:pt x="354" y="158"/>
                    </a:lnTo>
                    <a:lnTo>
                      <a:pt x="664" y="13"/>
                    </a:lnTo>
                    <a:lnTo>
                      <a:pt x="867" y="0"/>
                    </a:lnTo>
                    <a:lnTo>
                      <a:pt x="1088" y="38"/>
                    </a:lnTo>
                    <a:lnTo>
                      <a:pt x="1512" y="222"/>
                    </a:lnTo>
                    <a:lnTo>
                      <a:pt x="1923" y="443"/>
                    </a:lnTo>
                    <a:lnTo>
                      <a:pt x="2467" y="855"/>
                    </a:lnTo>
                    <a:lnTo>
                      <a:pt x="2997" y="1380"/>
                    </a:lnTo>
                    <a:lnTo>
                      <a:pt x="3390" y="1792"/>
                    </a:lnTo>
                    <a:lnTo>
                      <a:pt x="3984" y="2425"/>
                    </a:lnTo>
                    <a:lnTo>
                      <a:pt x="4420" y="2976"/>
                    </a:lnTo>
                    <a:lnTo>
                      <a:pt x="4616" y="3261"/>
                    </a:lnTo>
                    <a:lnTo>
                      <a:pt x="4761" y="3483"/>
                    </a:lnTo>
                    <a:lnTo>
                      <a:pt x="1252" y="3483"/>
                    </a:lnTo>
                    <a:lnTo>
                      <a:pt x="1031" y="3223"/>
                    </a:lnTo>
                    <a:lnTo>
                      <a:pt x="658" y="2672"/>
                    </a:lnTo>
                    <a:lnTo>
                      <a:pt x="423" y="2096"/>
                    </a:lnTo>
                    <a:lnTo>
                      <a:pt x="202" y="1272"/>
                    </a:lnTo>
                    <a:lnTo>
                      <a:pt x="51" y="557"/>
                    </a:lnTo>
                    <a:lnTo>
                      <a:pt x="0" y="32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71695" name="Freeform 97"/>
              <p:cNvSpPr>
                <a:spLocks/>
              </p:cNvSpPr>
              <p:nvPr/>
            </p:nvSpPr>
            <p:spPr bwMode="auto">
              <a:xfrm>
                <a:off x="541" y="3126"/>
                <a:ext cx="449" cy="726"/>
              </a:xfrm>
              <a:custGeom>
                <a:avLst/>
                <a:gdLst>
                  <a:gd name="T0" fmla="*/ 0 w 853"/>
                  <a:gd name="T1" fmla="*/ 206 h 1514"/>
                  <a:gd name="T2" fmla="*/ 92 w 853"/>
                  <a:gd name="T3" fmla="*/ 124 h 1514"/>
                  <a:gd name="T4" fmla="*/ 187 w 853"/>
                  <a:gd name="T5" fmla="*/ 39 h 1514"/>
                  <a:gd name="T6" fmla="*/ 237 w 853"/>
                  <a:gd name="T7" fmla="*/ 0 h 1514"/>
                  <a:gd name="T8" fmla="*/ 205 w 853"/>
                  <a:gd name="T9" fmla="*/ 77 h 1514"/>
                  <a:gd name="T10" fmla="*/ 152 w 853"/>
                  <a:gd name="T11" fmla="*/ 171 h 1514"/>
                  <a:gd name="T12" fmla="*/ 117 w 853"/>
                  <a:gd name="T13" fmla="*/ 224 h 1514"/>
                  <a:gd name="T14" fmla="*/ 85 w 853"/>
                  <a:gd name="T15" fmla="*/ 259 h 1514"/>
                  <a:gd name="T16" fmla="*/ 31 w 853"/>
                  <a:gd name="T17" fmla="*/ 319 h 1514"/>
                  <a:gd name="T18" fmla="*/ 2 w 853"/>
                  <a:gd name="T19" fmla="*/ 348 h 1514"/>
                  <a:gd name="T20" fmla="*/ 2 w 853"/>
                  <a:gd name="T21" fmla="*/ 206 h 1514"/>
                  <a:gd name="T22" fmla="*/ 0 w 853"/>
                  <a:gd name="T23" fmla="*/ 206 h 151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853" h="1514">
                    <a:moveTo>
                      <a:pt x="0" y="897"/>
                    </a:moveTo>
                    <a:lnTo>
                      <a:pt x="329" y="540"/>
                    </a:lnTo>
                    <a:lnTo>
                      <a:pt x="672" y="168"/>
                    </a:lnTo>
                    <a:lnTo>
                      <a:pt x="853" y="0"/>
                    </a:lnTo>
                    <a:lnTo>
                      <a:pt x="735" y="336"/>
                    </a:lnTo>
                    <a:lnTo>
                      <a:pt x="546" y="743"/>
                    </a:lnTo>
                    <a:lnTo>
                      <a:pt x="420" y="974"/>
                    </a:lnTo>
                    <a:lnTo>
                      <a:pt x="307" y="1129"/>
                    </a:lnTo>
                    <a:lnTo>
                      <a:pt x="112" y="1388"/>
                    </a:lnTo>
                    <a:lnTo>
                      <a:pt x="7" y="1514"/>
                    </a:lnTo>
                    <a:lnTo>
                      <a:pt x="7" y="897"/>
                    </a:lnTo>
                    <a:lnTo>
                      <a:pt x="0" y="89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71696" name="Freeform 98"/>
              <p:cNvSpPr>
                <a:spLocks/>
              </p:cNvSpPr>
              <p:nvPr/>
            </p:nvSpPr>
            <p:spPr bwMode="auto">
              <a:xfrm>
                <a:off x="536" y="2370"/>
                <a:ext cx="2085" cy="1505"/>
              </a:xfrm>
              <a:custGeom>
                <a:avLst/>
                <a:gdLst>
                  <a:gd name="T0" fmla="*/ 0 w 3943"/>
                  <a:gd name="T1" fmla="*/ 716 h 3147"/>
                  <a:gd name="T2" fmla="*/ 51 w 3943"/>
                  <a:gd name="T3" fmla="*/ 667 h 3147"/>
                  <a:gd name="T4" fmla="*/ 114 w 3943"/>
                  <a:gd name="T5" fmla="*/ 588 h 3147"/>
                  <a:gd name="T6" fmla="*/ 160 w 3943"/>
                  <a:gd name="T7" fmla="*/ 528 h 3147"/>
                  <a:gd name="T8" fmla="*/ 199 w 3943"/>
                  <a:gd name="T9" fmla="*/ 454 h 3147"/>
                  <a:gd name="T10" fmla="*/ 235 w 3943"/>
                  <a:gd name="T11" fmla="*/ 367 h 3147"/>
                  <a:gd name="T12" fmla="*/ 239 w 3943"/>
                  <a:gd name="T13" fmla="*/ 356 h 3147"/>
                  <a:gd name="T14" fmla="*/ 424 w 3943"/>
                  <a:gd name="T15" fmla="*/ 205 h 3147"/>
                  <a:gd name="T16" fmla="*/ 554 w 3943"/>
                  <a:gd name="T17" fmla="*/ 113 h 3147"/>
                  <a:gd name="T18" fmla="*/ 662 w 3943"/>
                  <a:gd name="T19" fmla="*/ 51 h 3147"/>
                  <a:gd name="T20" fmla="*/ 756 w 3943"/>
                  <a:gd name="T21" fmla="*/ 0 h 3147"/>
                  <a:gd name="T22" fmla="*/ 780 w 3943"/>
                  <a:gd name="T23" fmla="*/ 111 h 3147"/>
                  <a:gd name="T24" fmla="*/ 823 w 3943"/>
                  <a:gd name="T25" fmla="*/ 259 h 3147"/>
                  <a:gd name="T26" fmla="*/ 870 w 3943"/>
                  <a:gd name="T27" fmla="*/ 387 h 3147"/>
                  <a:gd name="T28" fmla="*/ 930 w 3943"/>
                  <a:gd name="T29" fmla="*/ 515 h 3147"/>
                  <a:gd name="T30" fmla="*/ 1011 w 3943"/>
                  <a:gd name="T31" fmla="*/ 623 h 3147"/>
                  <a:gd name="T32" fmla="*/ 1062 w 3943"/>
                  <a:gd name="T33" fmla="*/ 678 h 3147"/>
                  <a:gd name="T34" fmla="*/ 1100 w 3943"/>
                  <a:gd name="T35" fmla="*/ 720 h 3147"/>
                  <a:gd name="T36" fmla="*/ 0 w 3943"/>
                  <a:gd name="T37" fmla="*/ 720 h 3147"/>
                  <a:gd name="T38" fmla="*/ 0 w 3943"/>
                  <a:gd name="T39" fmla="*/ 716 h 314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943" h="3147">
                    <a:moveTo>
                      <a:pt x="0" y="3132"/>
                    </a:moveTo>
                    <a:lnTo>
                      <a:pt x="182" y="2914"/>
                    </a:lnTo>
                    <a:lnTo>
                      <a:pt x="407" y="2573"/>
                    </a:lnTo>
                    <a:lnTo>
                      <a:pt x="574" y="2311"/>
                    </a:lnTo>
                    <a:lnTo>
                      <a:pt x="712" y="1984"/>
                    </a:lnTo>
                    <a:lnTo>
                      <a:pt x="842" y="1606"/>
                    </a:lnTo>
                    <a:lnTo>
                      <a:pt x="857" y="1555"/>
                    </a:lnTo>
                    <a:lnTo>
                      <a:pt x="1518" y="894"/>
                    </a:lnTo>
                    <a:lnTo>
                      <a:pt x="1983" y="493"/>
                    </a:lnTo>
                    <a:lnTo>
                      <a:pt x="2374" y="224"/>
                    </a:lnTo>
                    <a:lnTo>
                      <a:pt x="2709" y="0"/>
                    </a:lnTo>
                    <a:lnTo>
                      <a:pt x="2796" y="486"/>
                    </a:lnTo>
                    <a:lnTo>
                      <a:pt x="2949" y="1133"/>
                    </a:lnTo>
                    <a:lnTo>
                      <a:pt x="3116" y="1693"/>
                    </a:lnTo>
                    <a:lnTo>
                      <a:pt x="3333" y="2253"/>
                    </a:lnTo>
                    <a:lnTo>
                      <a:pt x="3623" y="2725"/>
                    </a:lnTo>
                    <a:lnTo>
                      <a:pt x="3805" y="2966"/>
                    </a:lnTo>
                    <a:lnTo>
                      <a:pt x="3943" y="3147"/>
                    </a:lnTo>
                    <a:lnTo>
                      <a:pt x="0" y="3147"/>
                    </a:lnTo>
                    <a:lnTo>
                      <a:pt x="0" y="3132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89105" name="Freeform 99"/>
              <p:cNvSpPr>
                <a:spLocks/>
              </p:cNvSpPr>
              <p:nvPr/>
            </p:nvSpPr>
            <p:spPr bwMode="auto">
              <a:xfrm>
                <a:off x="998" y="1593"/>
                <a:ext cx="974" cy="1504"/>
              </a:xfrm>
              <a:custGeom>
                <a:avLst/>
                <a:gdLst>
                  <a:gd name="T0" fmla="*/ 0 w 1844"/>
                  <a:gd name="T1" fmla="*/ 38 h 3144"/>
                  <a:gd name="T2" fmla="*/ 4 w 1844"/>
                  <a:gd name="T3" fmla="*/ 29 h 3144"/>
                  <a:gd name="T4" fmla="*/ 7 w 1844"/>
                  <a:gd name="T5" fmla="*/ 20 h 3144"/>
                  <a:gd name="T6" fmla="*/ 11 w 1844"/>
                  <a:gd name="T7" fmla="*/ 11 h 3144"/>
                  <a:gd name="T8" fmla="*/ 14 w 1844"/>
                  <a:gd name="T9" fmla="*/ 5 h 3144"/>
                  <a:gd name="T10" fmla="*/ 18 w 1844"/>
                  <a:gd name="T11" fmla="*/ 2 h 3144"/>
                  <a:gd name="T12" fmla="*/ 22 w 1844"/>
                  <a:gd name="T13" fmla="*/ 0 h 3144"/>
                  <a:gd name="T14" fmla="*/ 24 w 1844"/>
                  <a:gd name="T15" fmla="*/ 0 h 3144"/>
                  <a:gd name="T16" fmla="*/ 29 w 1844"/>
                  <a:gd name="T17" fmla="*/ 1 h 3144"/>
                  <a:gd name="T18" fmla="*/ 32 w 1844"/>
                  <a:gd name="T19" fmla="*/ 4 h 3144"/>
                  <a:gd name="T20" fmla="*/ 35 w 1844"/>
                  <a:gd name="T21" fmla="*/ 8 h 3144"/>
                  <a:gd name="T22" fmla="*/ 37 w 1844"/>
                  <a:gd name="T23" fmla="*/ 11 h 3144"/>
                  <a:gd name="T24" fmla="*/ 39 w 1844"/>
                  <a:gd name="T25" fmla="*/ 16 h 3144"/>
                  <a:gd name="T26" fmla="*/ 40 w 1844"/>
                  <a:gd name="T27" fmla="*/ 20 h 3144"/>
                  <a:gd name="T28" fmla="*/ 30 w 1844"/>
                  <a:gd name="T29" fmla="*/ 23 h 3144"/>
                  <a:gd name="T30" fmla="*/ 20 w 1844"/>
                  <a:gd name="T31" fmla="*/ 27 h 3144"/>
                  <a:gd name="T32" fmla="*/ 13 w 1844"/>
                  <a:gd name="T33" fmla="*/ 31 h 3144"/>
                  <a:gd name="T34" fmla="*/ 6 w 1844"/>
                  <a:gd name="T35" fmla="*/ 34 h 3144"/>
                  <a:gd name="T36" fmla="*/ 2 w 1844"/>
                  <a:gd name="T37" fmla="*/ 37 h 3144"/>
                  <a:gd name="T38" fmla="*/ 0 w 1844"/>
                  <a:gd name="T39" fmla="*/ 38 h 314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844"/>
                  <a:gd name="T61" fmla="*/ 0 h 3144"/>
                  <a:gd name="T62" fmla="*/ 1844 w 1844"/>
                  <a:gd name="T63" fmla="*/ 3144 h 314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844" h="3144">
                    <a:moveTo>
                      <a:pt x="0" y="3144"/>
                    </a:moveTo>
                    <a:lnTo>
                      <a:pt x="177" y="2431"/>
                    </a:lnTo>
                    <a:lnTo>
                      <a:pt x="348" y="1669"/>
                    </a:lnTo>
                    <a:lnTo>
                      <a:pt x="517" y="867"/>
                    </a:lnTo>
                    <a:lnTo>
                      <a:pt x="655" y="430"/>
                    </a:lnTo>
                    <a:lnTo>
                      <a:pt x="841" y="146"/>
                    </a:lnTo>
                    <a:lnTo>
                      <a:pt x="987" y="17"/>
                    </a:lnTo>
                    <a:lnTo>
                      <a:pt x="1108" y="0"/>
                    </a:lnTo>
                    <a:lnTo>
                      <a:pt x="1310" y="98"/>
                    </a:lnTo>
                    <a:lnTo>
                      <a:pt x="1488" y="365"/>
                    </a:lnTo>
                    <a:lnTo>
                      <a:pt x="1602" y="632"/>
                    </a:lnTo>
                    <a:lnTo>
                      <a:pt x="1691" y="964"/>
                    </a:lnTo>
                    <a:lnTo>
                      <a:pt x="1771" y="1362"/>
                    </a:lnTo>
                    <a:lnTo>
                      <a:pt x="1844" y="1621"/>
                    </a:lnTo>
                    <a:lnTo>
                      <a:pt x="1384" y="1928"/>
                    </a:lnTo>
                    <a:lnTo>
                      <a:pt x="897" y="2293"/>
                    </a:lnTo>
                    <a:lnTo>
                      <a:pt x="582" y="2601"/>
                    </a:lnTo>
                    <a:lnTo>
                      <a:pt x="291" y="2868"/>
                    </a:lnTo>
                    <a:lnTo>
                      <a:pt x="112" y="3055"/>
                    </a:lnTo>
                    <a:lnTo>
                      <a:pt x="0" y="3144"/>
                    </a:lnTo>
                    <a:close/>
                  </a:path>
                </a:pathLst>
              </a:custGeom>
              <a:solidFill>
                <a:srgbClr val="FF0000"/>
              </a:solidFill>
              <a:ln w="508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06" name="Rectangle 100"/>
              <p:cNvSpPr>
                <a:spLocks noChangeArrowheads="1"/>
              </p:cNvSpPr>
              <p:nvPr/>
            </p:nvSpPr>
            <p:spPr bwMode="auto">
              <a:xfrm>
                <a:off x="531" y="1342"/>
                <a:ext cx="23" cy="9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07" name="Rectangle 101"/>
              <p:cNvSpPr>
                <a:spLocks noChangeArrowheads="1"/>
              </p:cNvSpPr>
              <p:nvPr/>
            </p:nvSpPr>
            <p:spPr bwMode="auto">
              <a:xfrm>
                <a:off x="4917" y="3869"/>
                <a:ext cx="12" cy="19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08" name="Freeform 102"/>
              <p:cNvSpPr>
                <a:spLocks/>
              </p:cNvSpPr>
              <p:nvPr/>
            </p:nvSpPr>
            <p:spPr bwMode="auto">
              <a:xfrm>
                <a:off x="531" y="1351"/>
                <a:ext cx="23" cy="2537"/>
              </a:xfrm>
              <a:custGeom>
                <a:avLst/>
                <a:gdLst>
                  <a:gd name="T0" fmla="*/ 0 w 40"/>
                  <a:gd name="T1" fmla="*/ 0 h 5300"/>
                  <a:gd name="T2" fmla="*/ 1 w 40"/>
                  <a:gd name="T3" fmla="*/ 0 h 5300"/>
                  <a:gd name="T4" fmla="*/ 1 w 40"/>
                  <a:gd name="T5" fmla="*/ 63 h 5300"/>
                  <a:gd name="T6" fmla="*/ 1 w 40"/>
                  <a:gd name="T7" fmla="*/ 63 h 5300"/>
                  <a:gd name="T8" fmla="*/ 1 w 40"/>
                  <a:gd name="T9" fmla="*/ 64 h 5300"/>
                  <a:gd name="T10" fmla="*/ 0 w 40"/>
                  <a:gd name="T11" fmla="*/ 64 h 5300"/>
                  <a:gd name="T12" fmla="*/ 0 w 40"/>
                  <a:gd name="T13" fmla="*/ 0 h 53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5300"/>
                  <a:gd name="T23" fmla="*/ 40 w 40"/>
                  <a:gd name="T24" fmla="*/ 5300 h 530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5300">
                    <a:moveTo>
                      <a:pt x="0" y="0"/>
                    </a:moveTo>
                    <a:lnTo>
                      <a:pt x="40" y="0"/>
                    </a:lnTo>
                    <a:lnTo>
                      <a:pt x="40" y="5258"/>
                    </a:lnTo>
                    <a:lnTo>
                      <a:pt x="20" y="5258"/>
                    </a:lnTo>
                    <a:lnTo>
                      <a:pt x="20" y="5300"/>
                    </a:lnTo>
                    <a:lnTo>
                      <a:pt x="0" y="53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09" name="Rectangle 103"/>
              <p:cNvSpPr>
                <a:spLocks noChangeArrowheads="1"/>
              </p:cNvSpPr>
              <p:nvPr/>
            </p:nvSpPr>
            <p:spPr bwMode="auto">
              <a:xfrm>
                <a:off x="543" y="3869"/>
                <a:ext cx="4374" cy="19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10" name="Freeform 104"/>
              <p:cNvSpPr>
                <a:spLocks/>
              </p:cNvSpPr>
              <p:nvPr/>
            </p:nvSpPr>
            <p:spPr bwMode="auto">
              <a:xfrm>
                <a:off x="497" y="1344"/>
                <a:ext cx="91" cy="82"/>
              </a:xfrm>
              <a:custGeom>
                <a:avLst/>
                <a:gdLst>
                  <a:gd name="T0" fmla="*/ 4 w 171"/>
                  <a:gd name="T1" fmla="*/ 2 h 171"/>
                  <a:gd name="T2" fmla="*/ 2 w 171"/>
                  <a:gd name="T3" fmla="*/ 0 h 171"/>
                  <a:gd name="T4" fmla="*/ 0 w 171"/>
                  <a:gd name="T5" fmla="*/ 2 h 171"/>
                  <a:gd name="T6" fmla="*/ 4 w 171"/>
                  <a:gd name="T7" fmla="*/ 2 h 17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1"/>
                  <a:gd name="T13" fmla="*/ 0 h 171"/>
                  <a:gd name="T14" fmla="*/ 171 w 171"/>
                  <a:gd name="T15" fmla="*/ 171 h 17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1" h="171">
                    <a:moveTo>
                      <a:pt x="171" y="171"/>
                    </a:moveTo>
                    <a:lnTo>
                      <a:pt x="85" y="0"/>
                    </a:lnTo>
                    <a:lnTo>
                      <a:pt x="0" y="171"/>
                    </a:lnTo>
                    <a:lnTo>
                      <a:pt x="171" y="171"/>
                    </a:lnTo>
                    <a:close/>
                  </a:path>
                </a:pathLst>
              </a:custGeom>
              <a:solidFill>
                <a:srgbClr val="000000"/>
              </a:solidFill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11" name="Freeform 105"/>
              <p:cNvSpPr>
                <a:spLocks/>
              </p:cNvSpPr>
              <p:nvPr/>
            </p:nvSpPr>
            <p:spPr bwMode="auto">
              <a:xfrm>
                <a:off x="533" y="1323"/>
                <a:ext cx="65" cy="107"/>
              </a:xfrm>
              <a:custGeom>
                <a:avLst/>
                <a:gdLst>
                  <a:gd name="T0" fmla="*/ 3 w 123"/>
                  <a:gd name="T1" fmla="*/ 2 h 225"/>
                  <a:gd name="T2" fmla="*/ 2 w 123"/>
                  <a:gd name="T3" fmla="*/ 2 h 225"/>
                  <a:gd name="T4" fmla="*/ 1 w 123"/>
                  <a:gd name="T5" fmla="*/ 1 h 225"/>
                  <a:gd name="T6" fmla="*/ 1 w 123"/>
                  <a:gd name="T7" fmla="*/ 0 h 225"/>
                  <a:gd name="T8" fmla="*/ 0 w 123"/>
                  <a:gd name="T9" fmla="*/ 0 h 225"/>
                  <a:gd name="T10" fmla="*/ 1 w 123"/>
                  <a:gd name="T11" fmla="*/ 0 h 225"/>
                  <a:gd name="T12" fmla="*/ 3 w 123"/>
                  <a:gd name="T13" fmla="*/ 2 h 2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3"/>
                  <a:gd name="T22" fmla="*/ 0 h 225"/>
                  <a:gd name="T23" fmla="*/ 123 w 123"/>
                  <a:gd name="T24" fmla="*/ 225 h 2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3" h="225">
                    <a:moveTo>
                      <a:pt x="123" y="207"/>
                    </a:moveTo>
                    <a:lnTo>
                      <a:pt x="86" y="225"/>
                    </a:lnTo>
                    <a:lnTo>
                      <a:pt x="18" y="91"/>
                    </a:lnTo>
                    <a:lnTo>
                      <a:pt x="36" y="54"/>
                    </a:lnTo>
                    <a:lnTo>
                      <a:pt x="0" y="36"/>
                    </a:lnTo>
                    <a:lnTo>
                      <a:pt x="18" y="0"/>
                    </a:lnTo>
                    <a:lnTo>
                      <a:pt x="123" y="20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12" name="Freeform 106"/>
              <p:cNvSpPr>
                <a:spLocks/>
              </p:cNvSpPr>
              <p:nvPr/>
            </p:nvSpPr>
            <p:spPr bwMode="auto">
              <a:xfrm>
                <a:off x="480" y="1340"/>
                <a:ext cx="72" cy="96"/>
              </a:xfrm>
              <a:custGeom>
                <a:avLst/>
                <a:gdLst>
                  <a:gd name="T0" fmla="*/ 2 w 137"/>
                  <a:gd name="T1" fmla="*/ 0 h 201"/>
                  <a:gd name="T2" fmla="*/ 3 w 137"/>
                  <a:gd name="T3" fmla="*/ 0 h 201"/>
                  <a:gd name="T4" fmla="*/ 2 w 137"/>
                  <a:gd name="T5" fmla="*/ 2 h 201"/>
                  <a:gd name="T6" fmla="*/ 1 w 137"/>
                  <a:gd name="T7" fmla="*/ 2 h 201"/>
                  <a:gd name="T8" fmla="*/ 1 w 137"/>
                  <a:gd name="T9" fmla="*/ 2 h 201"/>
                  <a:gd name="T10" fmla="*/ 0 w 137"/>
                  <a:gd name="T11" fmla="*/ 2 h 201"/>
                  <a:gd name="T12" fmla="*/ 2 w 137"/>
                  <a:gd name="T13" fmla="*/ 0 h 20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7"/>
                  <a:gd name="T22" fmla="*/ 0 h 201"/>
                  <a:gd name="T23" fmla="*/ 137 w 137"/>
                  <a:gd name="T24" fmla="*/ 201 h 20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7" h="201">
                    <a:moveTo>
                      <a:pt x="101" y="0"/>
                    </a:moveTo>
                    <a:lnTo>
                      <a:pt x="137" y="18"/>
                    </a:lnTo>
                    <a:lnTo>
                      <a:pt x="67" y="160"/>
                    </a:lnTo>
                    <a:lnTo>
                      <a:pt x="34" y="160"/>
                    </a:lnTo>
                    <a:lnTo>
                      <a:pt x="34" y="201"/>
                    </a:lnTo>
                    <a:lnTo>
                      <a:pt x="0" y="2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13" name="Freeform 107"/>
              <p:cNvSpPr>
                <a:spLocks/>
              </p:cNvSpPr>
              <p:nvPr/>
            </p:nvSpPr>
            <p:spPr bwMode="auto">
              <a:xfrm>
                <a:off x="497" y="1416"/>
                <a:ext cx="108" cy="20"/>
              </a:xfrm>
              <a:custGeom>
                <a:avLst/>
                <a:gdLst>
                  <a:gd name="T0" fmla="*/ 0 w 205"/>
                  <a:gd name="T1" fmla="*/ 0 h 41"/>
                  <a:gd name="T2" fmla="*/ 0 w 205"/>
                  <a:gd name="T3" fmla="*/ 0 h 41"/>
                  <a:gd name="T4" fmla="*/ 3 w 205"/>
                  <a:gd name="T5" fmla="*/ 0 h 41"/>
                  <a:gd name="T6" fmla="*/ 3 w 205"/>
                  <a:gd name="T7" fmla="*/ 0 h 41"/>
                  <a:gd name="T8" fmla="*/ 4 w 205"/>
                  <a:gd name="T9" fmla="*/ 0 h 41"/>
                  <a:gd name="T10" fmla="*/ 4 w 205"/>
                  <a:gd name="T11" fmla="*/ 0 h 41"/>
                  <a:gd name="T12" fmla="*/ 0 w 205"/>
                  <a:gd name="T13" fmla="*/ 0 h 4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5"/>
                  <a:gd name="T22" fmla="*/ 0 h 41"/>
                  <a:gd name="T23" fmla="*/ 205 w 205"/>
                  <a:gd name="T24" fmla="*/ 41 h 4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5" h="41">
                    <a:moveTo>
                      <a:pt x="0" y="41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153" y="29"/>
                    </a:lnTo>
                    <a:lnTo>
                      <a:pt x="190" y="11"/>
                    </a:lnTo>
                    <a:lnTo>
                      <a:pt x="205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14" name="Freeform 108"/>
              <p:cNvSpPr>
                <a:spLocks/>
              </p:cNvSpPr>
              <p:nvPr/>
            </p:nvSpPr>
            <p:spPr bwMode="auto">
              <a:xfrm>
                <a:off x="4830" y="3836"/>
                <a:ext cx="91" cy="83"/>
              </a:xfrm>
              <a:custGeom>
                <a:avLst/>
                <a:gdLst>
                  <a:gd name="T0" fmla="*/ 0 w 171"/>
                  <a:gd name="T1" fmla="*/ 0 h 172"/>
                  <a:gd name="T2" fmla="*/ 4 w 171"/>
                  <a:gd name="T3" fmla="*/ 1 h 172"/>
                  <a:gd name="T4" fmla="*/ 0 w 171"/>
                  <a:gd name="T5" fmla="*/ 2 h 172"/>
                  <a:gd name="T6" fmla="*/ 0 w 171"/>
                  <a:gd name="T7" fmla="*/ 0 h 1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1"/>
                  <a:gd name="T13" fmla="*/ 0 h 172"/>
                  <a:gd name="T14" fmla="*/ 171 w 171"/>
                  <a:gd name="T15" fmla="*/ 172 h 1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1" h="172">
                    <a:moveTo>
                      <a:pt x="0" y="0"/>
                    </a:moveTo>
                    <a:lnTo>
                      <a:pt x="171" y="86"/>
                    </a:lnTo>
                    <a:lnTo>
                      <a:pt x="0" y="1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15" name="Freeform 109"/>
              <p:cNvSpPr>
                <a:spLocks/>
              </p:cNvSpPr>
              <p:nvPr/>
            </p:nvSpPr>
            <p:spPr bwMode="auto">
              <a:xfrm>
                <a:off x="4826" y="3829"/>
                <a:ext cx="118" cy="57"/>
              </a:xfrm>
              <a:custGeom>
                <a:avLst/>
                <a:gdLst>
                  <a:gd name="T0" fmla="*/ 0 w 225"/>
                  <a:gd name="T1" fmla="*/ 0 h 122"/>
                  <a:gd name="T2" fmla="*/ 1 w 225"/>
                  <a:gd name="T3" fmla="*/ 0 h 122"/>
                  <a:gd name="T4" fmla="*/ 5 w 225"/>
                  <a:gd name="T5" fmla="*/ 1 h 122"/>
                  <a:gd name="T6" fmla="*/ 4 w 225"/>
                  <a:gd name="T7" fmla="*/ 1 h 122"/>
                  <a:gd name="T8" fmla="*/ 4 w 225"/>
                  <a:gd name="T9" fmla="*/ 1 h 122"/>
                  <a:gd name="T10" fmla="*/ 3 w 225"/>
                  <a:gd name="T11" fmla="*/ 1 h 122"/>
                  <a:gd name="T12" fmla="*/ 0 w 225"/>
                  <a:gd name="T13" fmla="*/ 0 h 1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5"/>
                  <a:gd name="T22" fmla="*/ 0 h 122"/>
                  <a:gd name="T23" fmla="*/ 225 w 225"/>
                  <a:gd name="T24" fmla="*/ 122 h 12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5" h="122">
                    <a:moveTo>
                      <a:pt x="0" y="37"/>
                    </a:moveTo>
                    <a:lnTo>
                      <a:pt x="18" y="0"/>
                    </a:lnTo>
                    <a:lnTo>
                      <a:pt x="225" y="104"/>
                    </a:lnTo>
                    <a:lnTo>
                      <a:pt x="189" y="122"/>
                    </a:lnTo>
                    <a:lnTo>
                      <a:pt x="171" y="85"/>
                    </a:lnTo>
                    <a:lnTo>
                      <a:pt x="134" y="104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16" name="Freeform 110"/>
              <p:cNvSpPr>
                <a:spLocks/>
              </p:cNvSpPr>
              <p:nvPr/>
            </p:nvSpPr>
            <p:spPr bwMode="auto">
              <a:xfrm>
                <a:off x="4819" y="3869"/>
                <a:ext cx="106" cy="67"/>
              </a:xfrm>
              <a:custGeom>
                <a:avLst/>
                <a:gdLst>
                  <a:gd name="T0" fmla="*/ 4 w 200"/>
                  <a:gd name="T1" fmla="*/ 0 h 139"/>
                  <a:gd name="T2" fmla="*/ 4 w 200"/>
                  <a:gd name="T3" fmla="*/ 0 h 139"/>
                  <a:gd name="T4" fmla="*/ 0 w 200"/>
                  <a:gd name="T5" fmla="*/ 1 h 139"/>
                  <a:gd name="T6" fmla="*/ 0 w 200"/>
                  <a:gd name="T7" fmla="*/ 1 h 139"/>
                  <a:gd name="T8" fmla="*/ 1 w 200"/>
                  <a:gd name="T9" fmla="*/ 1 h 139"/>
                  <a:gd name="T10" fmla="*/ 1 w 200"/>
                  <a:gd name="T11" fmla="*/ 1 h 139"/>
                  <a:gd name="T12" fmla="*/ 4 w 200"/>
                  <a:gd name="T13" fmla="*/ 0 h 13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0"/>
                  <a:gd name="T22" fmla="*/ 0 h 139"/>
                  <a:gd name="T23" fmla="*/ 200 w 200"/>
                  <a:gd name="T24" fmla="*/ 139 h 13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0" h="139">
                    <a:moveTo>
                      <a:pt x="182" y="0"/>
                    </a:moveTo>
                    <a:lnTo>
                      <a:pt x="200" y="37"/>
                    </a:lnTo>
                    <a:lnTo>
                      <a:pt x="0" y="139"/>
                    </a:lnTo>
                    <a:lnTo>
                      <a:pt x="0" y="105"/>
                    </a:lnTo>
                    <a:lnTo>
                      <a:pt x="41" y="105"/>
                    </a:lnTo>
                    <a:lnTo>
                      <a:pt x="41" y="71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17" name="Freeform 111"/>
              <p:cNvSpPr>
                <a:spLocks/>
              </p:cNvSpPr>
              <p:nvPr/>
            </p:nvSpPr>
            <p:spPr bwMode="auto">
              <a:xfrm>
                <a:off x="4819" y="3821"/>
                <a:ext cx="21" cy="98"/>
              </a:xfrm>
              <a:custGeom>
                <a:avLst/>
                <a:gdLst>
                  <a:gd name="T0" fmla="*/ 1 w 41"/>
                  <a:gd name="T1" fmla="*/ 2 h 204"/>
                  <a:gd name="T2" fmla="*/ 0 w 41"/>
                  <a:gd name="T3" fmla="*/ 2 h 204"/>
                  <a:gd name="T4" fmla="*/ 0 w 41"/>
                  <a:gd name="T5" fmla="*/ 0 h 204"/>
                  <a:gd name="T6" fmla="*/ 1 w 41"/>
                  <a:gd name="T7" fmla="*/ 0 h 204"/>
                  <a:gd name="T8" fmla="*/ 1 w 41"/>
                  <a:gd name="T9" fmla="*/ 0 h 204"/>
                  <a:gd name="T10" fmla="*/ 1 w 41"/>
                  <a:gd name="T11" fmla="*/ 0 h 204"/>
                  <a:gd name="T12" fmla="*/ 1 w 41"/>
                  <a:gd name="T13" fmla="*/ 2 h 2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"/>
                  <a:gd name="T22" fmla="*/ 0 h 204"/>
                  <a:gd name="T23" fmla="*/ 41 w 41"/>
                  <a:gd name="T24" fmla="*/ 204 h 20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" h="204">
                    <a:moveTo>
                      <a:pt x="41" y="204"/>
                    </a:moveTo>
                    <a:lnTo>
                      <a:pt x="0" y="204"/>
                    </a:lnTo>
                    <a:lnTo>
                      <a:pt x="0" y="0"/>
                    </a:lnTo>
                    <a:lnTo>
                      <a:pt x="29" y="14"/>
                    </a:lnTo>
                    <a:lnTo>
                      <a:pt x="11" y="51"/>
                    </a:lnTo>
                    <a:lnTo>
                      <a:pt x="41" y="66"/>
                    </a:lnTo>
                    <a:lnTo>
                      <a:pt x="41" y="20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89094" name="Line 112"/>
            <p:cNvSpPr>
              <a:spLocks noChangeShapeType="1"/>
            </p:cNvSpPr>
            <p:nvPr/>
          </p:nvSpPr>
          <p:spPr bwMode="auto">
            <a:xfrm>
              <a:off x="6186488" y="3559175"/>
              <a:ext cx="787400" cy="0"/>
            </a:xfrm>
            <a:prstGeom prst="line">
              <a:avLst/>
            </a:prstGeom>
            <a:noFill/>
            <a:ln w="50800">
              <a:solidFill>
                <a:schemeClr val="accent1">
                  <a:lumMod val="50000"/>
                </a:schemeClr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de-DE">
                <a:ln>
                  <a:solidFill>
                    <a:schemeClr val="accent1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89095" name="Line 113"/>
            <p:cNvSpPr>
              <a:spLocks noChangeShapeType="1"/>
            </p:cNvSpPr>
            <p:nvPr/>
          </p:nvSpPr>
          <p:spPr bwMode="auto">
            <a:xfrm>
              <a:off x="7354888" y="4567238"/>
              <a:ext cx="787400" cy="0"/>
            </a:xfrm>
            <a:prstGeom prst="line">
              <a:avLst/>
            </a:prstGeom>
            <a:noFill/>
            <a:ln w="50800">
              <a:solidFill>
                <a:schemeClr val="accent1">
                  <a:lumMod val="50000"/>
                </a:schemeClr>
              </a:solidFill>
              <a:round/>
              <a:headEnd type="triangle" w="med" len="med"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de-DE">
                <a:ln>
                  <a:solidFill>
                    <a:schemeClr val="accent1">
                      <a:lumMod val="50000"/>
                    </a:schemeClr>
                  </a:solidFill>
                </a:ln>
              </a:endParaRPr>
            </a:p>
          </p:txBody>
        </p:sp>
      </p:grpSp>
      <p:sp>
        <p:nvSpPr>
          <p:cNvPr id="89096" name="Rectangle 114"/>
          <p:cNvSpPr>
            <a:spLocks noChangeArrowheads="1"/>
          </p:cNvSpPr>
          <p:nvPr/>
        </p:nvSpPr>
        <p:spPr bwMode="auto">
          <a:xfrm>
            <a:off x="930900" y="2484110"/>
            <a:ext cx="3613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1000" indent="6350">
              <a:lnSpc>
                <a:spcPct val="90000"/>
              </a:lnSpc>
              <a:buFont typeface="Times" pitchFamily="18" charset="0"/>
              <a:buNone/>
            </a:pPr>
            <a:r>
              <a:rPr lang="en-US" sz="2000" b="1" dirty="0"/>
              <a:t>Compound grinding</a:t>
            </a:r>
          </a:p>
        </p:txBody>
      </p:sp>
      <p:sp>
        <p:nvSpPr>
          <p:cNvPr id="89097" name="Rectangle 115"/>
          <p:cNvSpPr>
            <a:spLocks noChangeArrowheads="1"/>
          </p:cNvSpPr>
          <p:nvPr/>
        </p:nvSpPr>
        <p:spPr bwMode="auto">
          <a:xfrm>
            <a:off x="5632438" y="2484110"/>
            <a:ext cx="32194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81000" indent="6350">
              <a:lnSpc>
                <a:spcPct val="90000"/>
              </a:lnSpc>
              <a:buFont typeface="Times" pitchFamily="18" charset="0"/>
              <a:buNone/>
            </a:pPr>
            <a:r>
              <a:rPr lang="en-US" sz="2000" b="1"/>
              <a:t>Separate grinding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71823" y="3087055"/>
            <a:ext cx="3483769" cy="2888082"/>
            <a:chOff x="711200" y="2832100"/>
            <a:chExt cx="3987800" cy="3606800"/>
          </a:xfrm>
        </p:grpSpPr>
        <p:grpSp>
          <p:nvGrpSpPr>
            <p:cNvPr id="89092" name="Group 4"/>
            <p:cNvGrpSpPr>
              <a:grpSpLocks/>
            </p:cNvGrpSpPr>
            <p:nvPr/>
          </p:nvGrpSpPr>
          <p:grpSpPr bwMode="auto">
            <a:xfrm>
              <a:off x="711200" y="2832100"/>
              <a:ext cx="3987800" cy="3606800"/>
              <a:chOff x="693" y="2723"/>
              <a:chExt cx="2113" cy="1365"/>
            </a:xfrm>
          </p:grpSpPr>
          <p:sp>
            <p:nvSpPr>
              <p:cNvPr id="71710" name="Freeform 5"/>
              <p:cNvSpPr>
                <a:spLocks/>
              </p:cNvSpPr>
              <p:nvPr/>
            </p:nvSpPr>
            <p:spPr bwMode="auto">
              <a:xfrm>
                <a:off x="2185" y="3697"/>
                <a:ext cx="400" cy="361"/>
              </a:xfrm>
              <a:custGeom>
                <a:avLst/>
                <a:gdLst>
                  <a:gd name="T0" fmla="*/ 0 w 1600"/>
                  <a:gd name="T1" fmla="*/ 0 h 1443"/>
                  <a:gd name="T2" fmla="*/ 41 w 1600"/>
                  <a:gd name="T3" fmla="*/ 34 h 1443"/>
                  <a:gd name="T4" fmla="*/ 76 w 1600"/>
                  <a:gd name="T5" fmla="*/ 66 h 1443"/>
                  <a:gd name="T6" fmla="*/ 94 w 1600"/>
                  <a:gd name="T7" fmla="*/ 84 h 1443"/>
                  <a:gd name="T8" fmla="*/ 100 w 1600"/>
                  <a:gd name="T9" fmla="*/ 90 h 1443"/>
                  <a:gd name="T10" fmla="*/ 17 w 1600"/>
                  <a:gd name="T11" fmla="*/ 90 h 1443"/>
                  <a:gd name="T12" fmla="*/ 13 w 1600"/>
                  <a:gd name="T13" fmla="*/ 53 h 1443"/>
                  <a:gd name="T14" fmla="*/ 6 w 1600"/>
                  <a:gd name="T15" fmla="*/ 16 h 1443"/>
                  <a:gd name="T16" fmla="*/ 0 w 1600"/>
                  <a:gd name="T17" fmla="*/ 0 h 144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600" h="1443">
                    <a:moveTo>
                      <a:pt x="0" y="0"/>
                    </a:moveTo>
                    <a:lnTo>
                      <a:pt x="651" y="544"/>
                    </a:lnTo>
                    <a:lnTo>
                      <a:pt x="1216" y="1059"/>
                    </a:lnTo>
                    <a:lnTo>
                      <a:pt x="1508" y="1340"/>
                    </a:lnTo>
                    <a:lnTo>
                      <a:pt x="1600" y="1443"/>
                    </a:lnTo>
                    <a:lnTo>
                      <a:pt x="274" y="1443"/>
                    </a:lnTo>
                    <a:lnTo>
                      <a:pt x="206" y="842"/>
                    </a:lnTo>
                    <a:lnTo>
                      <a:pt x="86" y="2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71711" name="Freeform 6"/>
              <p:cNvSpPr>
                <a:spLocks/>
              </p:cNvSpPr>
              <p:nvPr/>
            </p:nvSpPr>
            <p:spPr bwMode="auto">
              <a:xfrm>
                <a:off x="723" y="3188"/>
                <a:ext cx="749" cy="804"/>
              </a:xfrm>
              <a:custGeom>
                <a:avLst/>
                <a:gdLst>
                  <a:gd name="T0" fmla="*/ 0 w 3005"/>
                  <a:gd name="T1" fmla="*/ 64 h 3215"/>
                  <a:gd name="T2" fmla="*/ 19 w 3005"/>
                  <a:gd name="T3" fmla="*/ 46 h 3215"/>
                  <a:gd name="T4" fmla="*/ 47 w 3005"/>
                  <a:gd name="T5" fmla="*/ 25 h 3215"/>
                  <a:gd name="T6" fmla="*/ 67 w 3005"/>
                  <a:gd name="T7" fmla="*/ 15 h 3215"/>
                  <a:gd name="T8" fmla="*/ 96 w 3005"/>
                  <a:gd name="T9" fmla="*/ 4 h 3215"/>
                  <a:gd name="T10" fmla="*/ 113 w 3005"/>
                  <a:gd name="T11" fmla="*/ 0 h 3215"/>
                  <a:gd name="T12" fmla="*/ 128 w 3005"/>
                  <a:gd name="T13" fmla="*/ 1 h 3215"/>
                  <a:gd name="T14" fmla="*/ 146 w 3005"/>
                  <a:gd name="T15" fmla="*/ 4 h 3215"/>
                  <a:gd name="T16" fmla="*/ 165 w 3005"/>
                  <a:gd name="T17" fmla="*/ 9 h 3215"/>
                  <a:gd name="T18" fmla="*/ 180 w 3005"/>
                  <a:gd name="T19" fmla="*/ 15 h 3215"/>
                  <a:gd name="T20" fmla="*/ 188 w 3005"/>
                  <a:gd name="T21" fmla="*/ 19 h 3215"/>
                  <a:gd name="T22" fmla="*/ 169 w 3005"/>
                  <a:gd name="T23" fmla="*/ 51 h 3215"/>
                  <a:gd name="T24" fmla="*/ 158 w 3005"/>
                  <a:gd name="T25" fmla="*/ 70 h 3215"/>
                  <a:gd name="T26" fmla="*/ 148 w 3005"/>
                  <a:gd name="T27" fmla="*/ 83 h 3215"/>
                  <a:gd name="T28" fmla="*/ 137 w 3005"/>
                  <a:gd name="T29" fmla="*/ 94 h 3215"/>
                  <a:gd name="T30" fmla="*/ 124 w 3005"/>
                  <a:gd name="T31" fmla="*/ 110 h 3215"/>
                  <a:gd name="T32" fmla="*/ 99 w 3005"/>
                  <a:gd name="T33" fmla="*/ 135 h 3215"/>
                  <a:gd name="T34" fmla="*/ 82 w 3005"/>
                  <a:gd name="T35" fmla="*/ 152 h 3215"/>
                  <a:gd name="T36" fmla="*/ 65 w 3005"/>
                  <a:gd name="T37" fmla="*/ 167 h 3215"/>
                  <a:gd name="T38" fmla="*/ 46 w 3005"/>
                  <a:gd name="T39" fmla="*/ 181 h 3215"/>
                  <a:gd name="T40" fmla="*/ 30 w 3005"/>
                  <a:gd name="T41" fmla="*/ 193 h 3215"/>
                  <a:gd name="T42" fmla="*/ 17 w 3005"/>
                  <a:gd name="T43" fmla="*/ 199 h 3215"/>
                  <a:gd name="T44" fmla="*/ 7 w 3005"/>
                  <a:gd name="T45" fmla="*/ 201 h 3215"/>
                  <a:gd name="T46" fmla="*/ 0 w 3005"/>
                  <a:gd name="T47" fmla="*/ 201 h 3215"/>
                  <a:gd name="T48" fmla="*/ 0 w 3005"/>
                  <a:gd name="T49" fmla="*/ 64 h 321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005" h="3215">
                    <a:moveTo>
                      <a:pt x="0" y="1019"/>
                    </a:moveTo>
                    <a:lnTo>
                      <a:pt x="302" y="737"/>
                    </a:lnTo>
                    <a:lnTo>
                      <a:pt x="756" y="400"/>
                    </a:lnTo>
                    <a:lnTo>
                      <a:pt x="1073" y="241"/>
                    </a:lnTo>
                    <a:lnTo>
                      <a:pt x="1540" y="62"/>
                    </a:lnTo>
                    <a:lnTo>
                      <a:pt x="1808" y="0"/>
                    </a:lnTo>
                    <a:lnTo>
                      <a:pt x="2043" y="7"/>
                    </a:lnTo>
                    <a:lnTo>
                      <a:pt x="2338" y="62"/>
                    </a:lnTo>
                    <a:lnTo>
                      <a:pt x="2640" y="145"/>
                    </a:lnTo>
                    <a:lnTo>
                      <a:pt x="2881" y="241"/>
                    </a:lnTo>
                    <a:lnTo>
                      <a:pt x="3005" y="303"/>
                    </a:lnTo>
                    <a:lnTo>
                      <a:pt x="2709" y="806"/>
                    </a:lnTo>
                    <a:lnTo>
                      <a:pt x="2531" y="1116"/>
                    </a:lnTo>
                    <a:lnTo>
                      <a:pt x="2372" y="1322"/>
                    </a:lnTo>
                    <a:lnTo>
                      <a:pt x="2201" y="1508"/>
                    </a:lnTo>
                    <a:lnTo>
                      <a:pt x="1987" y="1763"/>
                    </a:lnTo>
                    <a:lnTo>
                      <a:pt x="1588" y="2155"/>
                    </a:lnTo>
                    <a:lnTo>
                      <a:pt x="1313" y="2437"/>
                    </a:lnTo>
                    <a:lnTo>
                      <a:pt x="1038" y="2672"/>
                    </a:lnTo>
                    <a:lnTo>
                      <a:pt x="736" y="2898"/>
                    </a:lnTo>
                    <a:lnTo>
                      <a:pt x="475" y="3091"/>
                    </a:lnTo>
                    <a:lnTo>
                      <a:pt x="282" y="3174"/>
                    </a:lnTo>
                    <a:lnTo>
                      <a:pt x="117" y="3215"/>
                    </a:lnTo>
                    <a:lnTo>
                      <a:pt x="0" y="3215"/>
                    </a:lnTo>
                    <a:lnTo>
                      <a:pt x="0" y="1019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71712" name="Freeform 7"/>
              <p:cNvSpPr>
                <a:spLocks/>
              </p:cNvSpPr>
              <p:nvPr/>
            </p:nvSpPr>
            <p:spPr bwMode="auto">
              <a:xfrm>
                <a:off x="718" y="3262"/>
                <a:ext cx="1535" cy="795"/>
              </a:xfrm>
              <a:custGeom>
                <a:avLst/>
                <a:gdLst>
                  <a:gd name="T0" fmla="*/ 1 w 6143"/>
                  <a:gd name="T1" fmla="*/ 183 h 3178"/>
                  <a:gd name="T2" fmla="*/ 18 w 6143"/>
                  <a:gd name="T3" fmla="*/ 181 h 3178"/>
                  <a:gd name="T4" fmla="*/ 41 w 6143"/>
                  <a:gd name="T5" fmla="*/ 168 h 3178"/>
                  <a:gd name="T6" fmla="*/ 73 w 6143"/>
                  <a:gd name="T7" fmla="*/ 142 h 3178"/>
                  <a:gd name="T8" fmla="*/ 105 w 6143"/>
                  <a:gd name="T9" fmla="*/ 113 h 3178"/>
                  <a:gd name="T10" fmla="*/ 141 w 6143"/>
                  <a:gd name="T11" fmla="*/ 74 h 3178"/>
                  <a:gd name="T12" fmla="*/ 171 w 6143"/>
                  <a:gd name="T13" fmla="*/ 32 h 3178"/>
                  <a:gd name="T14" fmla="*/ 189 w 6143"/>
                  <a:gd name="T15" fmla="*/ 0 h 3178"/>
                  <a:gd name="T16" fmla="*/ 232 w 6143"/>
                  <a:gd name="T17" fmla="*/ 21 h 3178"/>
                  <a:gd name="T18" fmla="*/ 281 w 6143"/>
                  <a:gd name="T19" fmla="*/ 48 h 3178"/>
                  <a:gd name="T20" fmla="*/ 313 w 6143"/>
                  <a:gd name="T21" fmla="*/ 69 h 3178"/>
                  <a:gd name="T22" fmla="*/ 343 w 6143"/>
                  <a:gd name="T23" fmla="*/ 90 h 3178"/>
                  <a:gd name="T24" fmla="*/ 366 w 6143"/>
                  <a:gd name="T25" fmla="*/ 109 h 3178"/>
                  <a:gd name="T26" fmla="*/ 376 w 6143"/>
                  <a:gd name="T27" fmla="*/ 148 h 3178"/>
                  <a:gd name="T28" fmla="*/ 384 w 6143"/>
                  <a:gd name="T29" fmla="*/ 199 h 3178"/>
                  <a:gd name="T30" fmla="*/ 0 w 6143"/>
                  <a:gd name="T31" fmla="*/ 199 h 3178"/>
                  <a:gd name="T32" fmla="*/ 0 w 6143"/>
                  <a:gd name="T33" fmla="*/ 183 h 3178"/>
                  <a:gd name="T34" fmla="*/ 1 w 6143"/>
                  <a:gd name="T35" fmla="*/ 183 h 317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6143" h="3178">
                    <a:moveTo>
                      <a:pt x="25" y="2926"/>
                    </a:moveTo>
                    <a:lnTo>
                      <a:pt x="284" y="2894"/>
                    </a:lnTo>
                    <a:lnTo>
                      <a:pt x="658" y="2682"/>
                    </a:lnTo>
                    <a:lnTo>
                      <a:pt x="1175" y="2267"/>
                    </a:lnTo>
                    <a:lnTo>
                      <a:pt x="1684" y="1802"/>
                    </a:lnTo>
                    <a:lnTo>
                      <a:pt x="2258" y="1188"/>
                    </a:lnTo>
                    <a:lnTo>
                      <a:pt x="2736" y="510"/>
                    </a:lnTo>
                    <a:lnTo>
                      <a:pt x="3034" y="0"/>
                    </a:lnTo>
                    <a:lnTo>
                      <a:pt x="3717" y="329"/>
                    </a:lnTo>
                    <a:lnTo>
                      <a:pt x="4498" y="762"/>
                    </a:lnTo>
                    <a:lnTo>
                      <a:pt x="5008" y="1105"/>
                    </a:lnTo>
                    <a:lnTo>
                      <a:pt x="5486" y="1434"/>
                    </a:lnTo>
                    <a:lnTo>
                      <a:pt x="5867" y="1738"/>
                    </a:lnTo>
                    <a:lnTo>
                      <a:pt x="6028" y="2359"/>
                    </a:lnTo>
                    <a:lnTo>
                      <a:pt x="6143" y="3178"/>
                    </a:lnTo>
                    <a:lnTo>
                      <a:pt x="0" y="3178"/>
                    </a:lnTo>
                    <a:lnTo>
                      <a:pt x="0" y="2926"/>
                    </a:lnTo>
                    <a:lnTo>
                      <a:pt x="25" y="292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89121" name="Freeform 8"/>
              <p:cNvSpPr>
                <a:spLocks/>
              </p:cNvSpPr>
              <p:nvPr/>
            </p:nvSpPr>
            <p:spPr bwMode="auto">
              <a:xfrm>
                <a:off x="1471" y="2856"/>
                <a:ext cx="711" cy="835"/>
              </a:xfrm>
              <a:custGeom>
                <a:avLst/>
                <a:gdLst>
                  <a:gd name="T0" fmla="*/ 0 w 2846"/>
                  <a:gd name="T1" fmla="*/ 1 h 3340"/>
                  <a:gd name="T2" fmla="*/ 0 w 2846"/>
                  <a:gd name="T3" fmla="*/ 1 h 3340"/>
                  <a:gd name="T4" fmla="*/ 0 w 2846"/>
                  <a:gd name="T5" fmla="*/ 1 h 3340"/>
                  <a:gd name="T6" fmla="*/ 0 w 2846"/>
                  <a:gd name="T7" fmla="*/ 1 h 3340"/>
                  <a:gd name="T8" fmla="*/ 0 w 2846"/>
                  <a:gd name="T9" fmla="*/ 1 h 3340"/>
                  <a:gd name="T10" fmla="*/ 1 w 2846"/>
                  <a:gd name="T11" fmla="*/ 1 h 3340"/>
                  <a:gd name="T12" fmla="*/ 0 w 2846"/>
                  <a:gd name="T13" fmla="*/ 1 h 3340"/>
                  <a:gd name="T14" fmla="*/ 0 w 2846"/>
                  <a:gd name="T15" fmla="*/ 1 h 3340"/>
                  <a:gd name="T16" fmla="*/ 0 w 2846"/>
                  <a:gd name="T17" fmla="*/ 0 h 3340"/>
                  <a:gd name="T18" fmla="*/ 0 w 2846"/>
                  <a:gd name="T19" fmla="*/ 0 h 3340"/>
                  <a:gd name="T20" fmla="*/ 0 w 2846"/>
                  <a:gd name="T21" fmla="*/ 0 h 3340"/>
                  <a:gd name="T22" fmla="*/ 0 w 2846"/>
                  <a:gd name="T23" fmla="*/ 0 h 3340"/>
                  <a:gd name="T24" fmla="*/ 0 w 2846"/>
                  <a:gd name="T25" fmla="*/ 0 h 3340"/>
                  <a:gd name="T26" fmla="*/ 0 w 2846"/>
                  <a:gd name="T27" fmla="*/ 0 h 3340"/>
                  <a:gd name="T28" fmla="*/ 0 w 2846"/>
                  <a:gd name="T29" fmla="*/ 0 h 3340"/>
                  <a:gd name="T30" fmla="*/ 0 w 2846"/>
                  <a:gd name="T31" fmla="*/ 0 h 3340"/>
                  <a:gd name="T32" fmla="*/ 0 w 2846"/>
                  <a:gd name="T33" fmla="*/ 1 h 3340"/>
                  <a:gd name="T34" fmla="*/ 0 w 2846"/>
                  <a:gd name="T35" fmla="*/ 1 h 33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2846"/>
                  <a:gd name="T55" fmla="*/ 0 h 3340"/>
                  <a:gd name="T56" fmla="*/ 2846 w 2846"/>
                  <a:gd name="T57" fmla="*/ 3340 h 33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2846" h="3340">
                    <a:moveTo>
                      <a:pt x="0" y="1612"/>
                    </a:moveTo>
                    <a:lnTo>
                      <a:pt x="971" y="2085"/>
                    </a:lnTo>
                    <a:lnTo>
                      <a:pt x="1452" y="2376"/>
                    </a:lnTo>
                    <a:lnTo>
                      <a:pt x="2083" y="2766"/>
                    </a:lnTo>
                    <a:lnTo>
                      <a:pt x="2556" y="3115"/>
                    </a:lnTo>
                    <a:lnTo>
                      <a:pt x="2846" y="3340"/>
                    </a:lnTo>
                    <a:lnTo>
                      <a:pt x="2490" y="2451"/>
                    </a:lnTo>
                    <a:lnTo>
                      <a:pt x="2091" y="1644"/>
                    </a:lnTo>
                    <a:lnTo>
                      <a:pt x="1702" y="980"/>
                    </a:lnTo>
                    <a:lnTo>
                      <a:pt x="1287" y="332"/>
                    </a:lnTo>
                    <a:lnTo>
                      <a:pt x="1112" y="83"/>
                    </a:lnTo>
                    <a:lnTo>
                      <a:pt x="955" y="0"/>
                    </a:lnTo>
                    <a:lnTo>
                      <a:pt x="822" y="24"/>
                    </a:lnTo>
                    <a:lnTo>
                      <a:pt x="689" y="174"/>
                    </a:lnTo>
                    <a:lnTo>
                      <a:pt x="532" y="507"/>
                    </a:lnTo>
                    <a:lnTo>
                      <a:pt x="308" y="1013"/>
                    </a:lnTo>
                    <a:lnTo>
                      <a:pt x="109" y="1429"/>
                    </a:lnTo>
                    <a:lnTo>
                      <a:pt x="0" y="1612"/>
                    </a:lnTo>
                    <a:close/>
                  </a:path>
                </a:pathLst>
              </a:custGeom>
              <a:solidFill>
                <a:srgbClr val="FF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22" name="Rectangle 9"/>
              <p:cNvSpPr>
                <a:spLocks noChangeArrowheads="1"/>
              </p:cNvSpPr>
              <p:nvPr/>
            </p:nvSpPr>
            <p:spPr bwMode="auto">
              <a:xfrm>
                <a:off x="717" y="2733"/>
                <a:ext cx="11" cy="5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23" name="Rectangle 10"/>
              <p:cNvSpPr>
                <a:spLocks noChangeArrowheads="1"/>
              </p:cNvSpPr>
              <p:nvPr/>
            </p:nvSpPr>
            <p:spPr bwMode="auto">
              <a:xfrm>
                <a:off x="2793" y="4053"/>
                <a:ext cx="6" cy="10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24" name="Freeform 11"/>
              <p:cNvSpPr>
                <a:spLocks/>
              </p:cNvSpPr>
              <p:nvPr/>
            </p:nvSpPr>
            <p:spPr bwMode="auto">
              <a:xfrm>
                <a:off x="717" y="2738"/>
                <a:ext cx="11" cy="1325"/>
              </a:xfrm>
              <a:custGeom>
                <a:avLst/>
                <a:gdLst>
                  <a:gd name="T0" fmla="*/ 0 w 40"/>
                  <a:gd name="T1" fmla="*/ 0 h 5301"/>
                  <a:gd name="T2" fmla="*/ 0 w 40"/>
                  <a:gd name="T3" fmla="*/ 0 h 5301"/>
                  <a:gd name="T4" fmla="*/ 0 w 40"/>
                  <a:gd name="T5" fmla="*/ 1 h 5301"/>
                  <a:gd name="T6" fmla="*/ 0 w 40"/>
                  <a:gd name="T7" fmla="*/ 1 h 5301"/>
                  <a:gd name="T8" fmla="*/ 0 w 40"/>
                  <a:gd name="T9" fmla="*/ 1 h 5301"/>
                  <a:gd name="T10" fmla="*/ 0 w 40"/>
                  <a:gd name="T11" fmla="*/ 1 h 5301"/>
                  <a:gd name="T12" fmla="*/ 0 w 40"/>
                  <a:gd name="T13" fmla="*/ 0 h 530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0"/>
                  <a:gd name="T22" fmla="*/ 0 h 5301"/>
                  <a:gd name="T23" fmla="*/ 40 w 40"/>
                  <a:gd name="T24" fmla="*/ 5301 h 530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0" h="5301">
                    <a:moveTo>
                      <a:pt x="0" y="0"/>
                    </a:moveTo>
                    <a:lnTo>
                      <a:pt x="40" y="0"/>
                    </a:lnTo>
                    <a:lnTo>
                      <a:pt x="40" y="5259"/>
                    </a:lnTo>
                    <a:lnTo>
                      <a:pt x="20" y="5259"/>
                    </a:lnTo>
                    <a:lnTo>
                      <a:pt x="20" y="5301"/>
                    </a:lnTo>
                    <a:lnTo>
                      <a:pt x="0" y="5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25" name="Rectangle 12"/>
              <p:cNvSpPr>
                <a:spLocks noChangeArrowheads="1"/>
              </p:cNvSpPr>
              <p:nvPr/>
            </p:nvSpPr>
            <p:spPr bwMode="auto">
              <a:xfrm>
                <a:off x="723" y="4053"/>
                <a:ext cx="2070" cy="10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26" name="Freeform 13"/>
              <p:cNvSpPr>
                <a:spLocks/>
              </p:cNvSpPr>
              <p:nvPr/>
            </p:nvSpPr>
            <p:spPr bwMode="auto">
              <a:xfrm>
                <a:off x="701" y="2734"/>
                <a:ext cx="43" cy="43"/>
              </a:xfrm>
              <a:custGeom>
                <a:avLst/>
                <a:gdLst>
                  <a:gd name="T0" fmla="*/ 0 w 171"/>
                  <a:gd name="T1" fmla="*/ 0 h 171"/>
                  <a:gd name="T2" fmla="*/ 0 w 171"/>
                  <a:gd name="T3" fmla="*/ 0 h 171"/>
                  <a:gd name="T4" fmla="*/ 0 w 171"/>
                  <a:gd name="T5" fmla="*/ 0 h 171"/>
                  <a:gd name="T6" fmla="*/ 0 w 171"/>
                  <a:gd name="T7" fmla="*/ 0 h 17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1"/>
                  <a:gd name="T13" fmla="*/ 0 h 171"/>
                  <a:gd name="T14" fmla="*/ 171 w 171"/>
                  <a:gd name="T15" fmla="*/ 171 h 17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1" h="171">
                    <a:moveTo>
                      <a:pt x="171" y="171"/>
                    </a:moveTo>
                    <a:lnTo>
                      <a:pt x="85" y="0"/>
                    </a:lnTo>
                    <a:lnTo>
                      <a:pt x="0" y="171"/>
                    </a:lnTo>
                    <a:lnTo>
                      <a:pt x="171" y="171"/>
                    </a:lnTo>
                    <a:close/>
                  </a:path>
                </a:pathLst>
              </a:custGeom>
              <a:solidFill>
                <a:srgbClr val="000000"/>
              </a:solidFill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27" name="Freeform 14"/>
              <p:cNvSpPr>
                <a:spLocks/>
              </p:cNvSpPr>
              <p:nvPr/>
            </p:nvSpPr>
            <p:spPr bwMode="auto">
              <a:xfrm>
                <a:off x="718" y="2723"/>
                <a:ext cx="31" cy="56"/>
              </a:xfrm>
              <a:custGeom>
                <a:avLst/>
                <a:gdLst>
                  <a:gd name="T0" fmla="*/ 0 w 123"/>
                  <a:gd name="T1" fmla="*/ 0 h 226"/>
                  <a:gd name="T2" fmla="*/ 0 w 123"/>
                  <a:gd name="T3" fmla="*/ 0 h 226"/>
                  <a:gd name="T4" fmla="*/ 0 w 123"/>
                  <a:gd name="T5" fmla="*/ 0 h 226"/>
                  <a:gd name="T6" fmla="*/ 0 w 123"/>
                  <a:gd name="T7" fmla="*/ 0 h 226"/>
                  <a:gd name="T8" fmla="*/ 0 w 123"/>
                  <a:gd name="T9" fmla="*/ 0 h 226"/>
                  <a:gd name="T10" fmla="*/ 0 w 123"/>
                  <a:gd name="T11" fmla="*/ 0 h 226"/>
                  <a:gd name="T12" fmla="*/ 0 w 123"/>
                  <a:gd name="T13" fmla="*/ 0 h 22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3"/>
                  <a:gd name="T22" fmla="*/ 0 h 226"/>
                  <a:gd name="T23" fmla="*/ 123 w 123"/>
                  <a:gd name="T24" fmla="*/ 226 h 22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3" h="226">
                    <a:moveTo>
                      <a:pt x="123" y="208"/>
                    </a:moveTo>
                    <a:lnTo>
                      <a:pt x="86" y="226"/>
                    </a:lnTo>
                    <a:lnTo>
                      <a:pt x="18" y="92"/>
                    </a:lnTo>
                    <a:lnTo>
                      <a:pt x="36" y="55"/>
                    </a:lnTo>
                    <a:lnTo>
                      <a:pt x="0" y="37"/>
                    </a:lnTo>
                    <a:lnTo>
                      <a:pt x="18" y="0"/>
                    </a:lnTo>
                    <a:lnTo>
                      <a:pt x="123" y="20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28" name="Freeform 15"/>
              <p:cNvSpPr>
                <a:spLocks/>
              </p:cNvSpPr>
              <p:nvPr/>
            </p:nvSpPr>
            <p:spPr bwMode="auto">
              <a:xfrm>
                <a:off x="693" y="2732"/>
                <a:ext cx="34" cy="50"/>
              </a:xfrm>
              <a:custGeom>
                <a:avLst/>
                <a:gdLst>
                  <a:gd name="T0" fmla="*/ 0 w 137"/>
                  <a:gd name="T1" fmla="*/ 0 h 201"/>
                  <a:gd name="T2" fmla="*/ 0 w 137"/>
                  <a:gd name="T3" fmla="*/ 0 h 201"/>
                  <a:gd name="T4" fmla="*/ 0 w 137"/>
                  <a:gd name="T5" fmla="*/ 0 h 201"/>
                  <a:gd name="T6" fmla="*/ 0 w 137"/>
                  <a:gd name="T7" fmla="*/ 0 h 201"/>
                  <a:gd name="T8" fmla="*/ 0 w 137"/>
                  <a:gd name="T9" fmla="*/ 0 h 201"/>
                  <a:gd name="T10" fmla="*/ 0 w 137"/>
                  <a:gd name="T11" fmla="*/ 0 h 201"/>
                  <a:gd name="T12" fmla="*/ 0 w 137"/>
                  <a:gd name="T13" fmla="*/ 0 h 20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7"/>
                  <a:gd name="T22" fmla="*/ 0 h 201"/>
                  <a:gd name="T23" fmla="*/ 137 w 137"/>
                  <a:gd name="T24" fmla="*/ 201 h 20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7" h="201">
                    <a:moveTo>
                      <a:pt x="101" y="0"/>
                    </a:moveTo>
                    <a:lnTo>
                      <a:pt x="137" y="18"/>
                    </a:lnTo>
                    <a:lnTo>
                      <a:pt x="67" y="159"/>
                    </a:lnTo>
                    <a:lnTo>
                      <a:pt x="34" y="159"/>
                    </a:lnTo>
                    <a:lnTo>
                      <a:pt x="34" y="201"/>
                    </a:lnTo>
                    <a:lnTo>
                      <a:pt x="0" y="201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29" name="Freeform 16"/>
              <p:cNvSpPr>
                <a:spLocks/>
              </p:cNvSpPr>
              <p:nvPr/>
            </p:nvSpPr>
            <p:spPr bwMode="auto">
              <a:xfrm>
                <a:off x="701" y="2772"/>
                <a:ext cx="51" cy="10"/>
              </a:xfrm>
              <a:custGeom>
                <a:avLst/>
                <a:gdLst>
                  <a:gd name="T0" fmla="*/ 0 w 205"/>
                  <a:gd name="T1" fmla="*/ 0 h 42"/>
                  <a:gd name="T2" fmla="*/ 0 w 205"/>
                  <a:gd name="T3" fmla="*/ 0 h 42"/>
                  <a:gd name="T4" fmla="*/ 0 w 205"/>
                  <a:gd name="T5" fmla="*/ 0 h 42"/>
                  <a:gd name="T6" fmla="*/ 0 w 205"/>
                  <a:gd name="T7" fmla="*/ 0 h 42"/>
                  <a:gd name="T8" fmla="*/ 0 w 205"/>
                  <a:gd name="T9" fmla="*/ 0 h 42"/>
                  <a:gd name="T10" fmla="*/ 0 w 205"/>
                  <a:gd name="T11" fmla="*/ 0 h 42"/>
                  <a:gd name="T12" fmla="*/ 0 w 205"/>
                  <a:gd name="T13" fmla="*/ 0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5"/>
                  <a:gd name="T22" fmla="*/ 0 h 42"/>
                  <a:gd name="T23" fmla="*/ 205 w 205"/>
                  <a:gd name="T24" fmla="*/ 42 h 4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5" h="42">
                    <a:moveTo>
                      <a:pt x="0" y="42"/>
                    </a:moveTo>
                    <a:lnTo>
                      <a:pt x="0" y="0"/>
                    </a:lnTo>
                    <a:lnTo>
                      <a:pt x="138" y="0"/>
                    </a:lnTo>
                    <a:lnTo>
                      <a:pt x="153" y="30"/>
                    </a:lnTo>
                    <a:lnTo>
                      <a:pt x="190" y="12"/>
                    </a:lnTo>
                    <a:lnTo>
                      <a:pt x="205" y="42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30" name="Freeform 17"/>
              <p:cNvSpPr>
                <a:spLocks/>
              </p:cNvSpPr>
              <p:nvPr/>
            </p:nvSpPr>
            <p:spPr bwMode="auto">
              <a:xfrm>
                <a:off x="2752" y="4036"/>
                <a:ext cx="43" cy="43"/>
              </a:xfrm>
              <a:custGeom>
                <a:avLst/>
                <a:gdLst>
                  <a:gd name="T0" fmla="*/ 0 w 171"/>
                  <a:gd name="T1" fmla="*/ 0 h 172"/>
                  <a:gd name="T2" fmla="*/ 0 w 171"/>
                  <a:gd name="T3" fmla="*/ 0 h 172"/>
                  <a:gd name="T4" fmla="*/ 0 w 171"/>
                  <a:gd name="T5" fmla="*/ 0 h 172"/>
                  <a:gd name="T6" fmla="*/ 0 w 171"/>
                  <a:gd name="T7" fmla="*/ 0 h 17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1"/>
                  <a:gd name="T13" fmla="*/ 0 h 172"/>
                  <a:gd name="T14" fmla="*/ 171 w 171"/>
                  <a:gd name="T15" fmla="*/ 172 h 17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1" h="172">
                    <a:moveTo>
                      <a:pt x="0" y="0"/>
                    </a:moveTo>
                    <a:lnTo>
                      <a:pt x="171" y="86"/>
                    </a:lnTo>
                    <a:lnTo>
                      <a:pt x="0" y="1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7463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31" name="Freeform 18"/>
              <p:cNvSpPr>
                <a:spLocks/>
              </p:cNvSpPr>
              <p:nvPr/>
            </p:nvSpPr>
            <p:spPr bwMode="auto">
              <a:xfrm>
                <a:off x="2750" y="4032"/>
                <a:ext cx="56" cy="30"/>
              </a:xfrm>
              <a:custGeom>
                <a:avLst/>
                <a:gdLst>
                  <a:gd name="T0" fmla="*/ 0 w 225"/>
                  <a:gd name="T1" fmla="*/ 0 h 123"/>
                  <a:gd name="T2" fmla="*/ 0 w 225"/>
                  <a:gd name="T3" fmla="*/ 0 h 123"/>
                  <a:gd name="T4" fmla="*/ 0 w 225"/>
                  <a:gd name="T5" fmla="*/ 0 h 123"/>
                  <a:gd name="T6" fmla="*/ 0 w 225"/>
                  <a:gd name="T7" fmla="*/ 0 h 123"/>
                  <a:gd name="T8" fmla="*/ 0 w 225"/>
                  <a:gd name="T9" fmla="*/ 0 h 123"/>
                  <a:gd name="T10" fmla="*/ 0 w 225"/>
                  <a:gd name="T11" fmla="*/ 0 h 123"/>
                  <a:gd name="T12" fmla="*/ 0 w 225"/>
                  <a:gd name="T13" fmla="*/ 0 h 1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25"/>
                  <a:gd name="T22" fmla="*/ 0 h 123"/>
                  <a:gd name="T23" fmla="*/ 225 w 225"/>
                  <a:gd name="T24" fmla="*/ 123 h 1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25" h="123">
                    <a:moveTo>
                      <a:pt x="0" y="36"/>
                    </a:moveTo>
                    <a:lnTo>
                      <a:pt x="18" y="0"/>
                    </a:lnTo>
                    <a:lnTo>
                      <a:pt x="225" y="104"/>
                    </a:lnTo>
                    <a:lnTo>
                      <a:pt x="189" y="123"/>
                    </a:lnTo>
                    <a:lnTo>
                      <a:pt x="171" y="86"/>
                    </a:lnTo>
                    <a:lnTo>
                      <a:pt x="134" y="104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32" name="Freeform 19"/>
              <p:cNvSpPr>
                <a:spLocks/>
              </p:cNvSpPr>
              <p:nvPr/>
            </p:nvSpPr>
            <p:spPr bwMode="auto">
              <a:xfrm>
                <a:off x="2747" y="4053"/>
                <a:ext cx="50" cy="35"/>
              </a:xfrm>
              <a:custGeom>
                <a:avLst/>
                <a:gdLst>
                  <a:gd name="T0" fmla="*/ 0 w 200"/>
                  <a:gd name="T1" fmla="*/ 0 h 137"/>
                  <a:gd name="T2" fmla="*/ 0 w 200"/>
                  <a:gd name="T3" fmla="*/ 0 h 137"/>
                  <a:gd name="T4" fmla="*/ 0 w 200"/>
                  <a:gd name="T5" fmla="*/ 0 h 137"/>
                  <a:gd name="T6" fmla="*/ 0 w 200"/>
                  <a:gd name="T7" fmla="*/ 0 h 137"/>
                  <a:gd name="T8" fmla="*/ 0 w 200"/>
                  <a:gd name="T9" fmla="*/ 0 h 137"/>
                  <a:gd name="T10" fmla="*/ 0 w 200"/>
                  <a:gd name="T11" fmla="*/ 0 h 137"/>
                  <a:gd name="T12" fmla="*/ 0 w 200"/>
                  <a:gd name="T13" fmla="*/ 0 h 13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0"/>
                  <a:gd name="T22" fmla="*/ 0 h 137"/>
                  <a:gd name="T23" fmla="*/ 200 w 200"/>
                  <a:gd name="T24" fmla="*/ 137 h 13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0" h="137">
                    <a:moveTo>
                      <a:pt x="182" y="0"/>
                    </a:moveTo>
                    <a:lnTo>
                      <a:pt x="200" y="37"/>
                    </a:lnTo>
                    <a:lnTo>
                      <a:pt x="0" y="137"/>
                    </a:lnTo>
                    <a:lnTo>
                      <a:pt x="0" y="104"/>
                    </a:lnTo>
                    <a:lnTo>
                      <a:pt x="41" y="104"/>
                    </a:lnTo>
                    <a:lnTo>
                      <a:pt x="41" y="71"/>
                    </a:lnTo>
                    <a:lnTo>
                      <a:pt x="18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33" name="Freeform 20"/>
              <p:cNvSpPr>
                <a:spLocks/>
              </p:cNvSpPr>
              <p:nvPr/>
            </p:nvSpPr>
            <p:spPr bwMode="auto">
              <a:xfrm>
                <a:off x="2747" y="4028"/>
                <a:ext cx="10" cy="51"/>
              </a:xfrm>
              <a:custGeom>
                <a:avLst/>
                <a:gdLst>
                  <a:gd name="T0" fmla="*/ 0 w 41"/>
                  <a:gd name="T1" fmla="*/ 0 h 205"/>
                  <a:gd name="T2" fmla="*/ 0 w 41"/>
                  <a:gd name="T3" fmla="*/ 0 h 205"/>
                  <a:gd name="T4" fmla="*/ 0 w 41"/>
                  <a:gd name="T5" fmla="*/ 0 h 205"/>
                  <a:gd name="T6" fmla="*/ 0 w 41"/>
                  <a:gd name="T7" fmla="*/ 0 h 205"/>
                  <a:gd name="T8" fmla="*/ 0 w 41"/>
                  <a:gd name="T9" fmla="*/ 0 h 205"/>
                  <a:gd name="T10" fmla="*/ 0 w 41"/>
                  <a:gd name="T11" fmla="*/ 0 h 205"/>
                  <a:gd name="T12" fmla="*/ 0 w 41"/>
                  <a:gd name="T13" fmla="*/ 0 h 20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"/>
                  <a:gd name="T22" fmla="*/ 0 h 205"/>
                  <a:gd name="T23" fmla="*/ 41 w 41"/>
                  <a:gd name="T24" fmla="*/ 205 h 20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" h="205">
                    <a:moveTo>
                      <a:pt x="41" y="205"/>
                    </a:moveTo>
                    <a:lnTo>
                      <a:pt x="0" y="205"/>
                    </a:lnTo>
                    <a:lnTo>
                      <a:pt x="0" y="0"/>
                    </a:lnTo>
                    <a:lnTo>
                      <a:pt x="29" y="15"/>
                    </a:lnTo>
                    <a:lnTo>
                      <a:pt x="11" y="51"/>
                    </a:lnTo>
                    <a:lnTo>
                      <a:pt x="41" y="67"/>
                    </a:lnTo>
                    <a:lnTo>
                      <a:pt x="41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34" name="Freeform 21"/>
              <p:cNvSpPr>
                <a:spLocks/>
              </p:cNvSpPr>
              <p:nvPr/>
            </p:nvSpPr>
            <p:spPr bwMode="auto">
              <a:xfrm>
                <a:off x="717" y="3400"/>
                <a:ext cx="52" cy="51"/>
              </a:xfrm>
              <a:custGeom>
                <a:avLst/>
                <a:gdLst>
                  <a:gd name="T0" fmla="*/ 0 w 206"/>
                  <a:gd name="T1" fmla="*/ 0 h 204"/>
                  <a:gd name="T2" fmla="*/ 0 w 206"/>
                  <a:gd name="T3" fmla="*/ 0 h 204"/>
                  <a:gd name="T4" fmla="*/ 0 w 206"/>
                  <a:gd name="T5" fmla="*/ 0 h 204"/>
                  <a:gd name="T6" fmla="*/ 0 w 206"/>
                  <a:gd name="T7" fmla="*/ 0 h 204"/>
                  <a:gd name="T8" fmla="*/ 0 w 206"/>
                  <a:gd name="T9" fmla="*/ 0 h 204"/>
                  <a:gd name="T10" fmla="*/ 0 w 206"/>
                  <a:gd name="T11" fmla="*/ 0 h 204"/>
                  <a:gd name="T12" fmla="*/ 0 w 206"/>
                  <a:gd name="T13" fmla="*/ 0 h 204"/>
                  <a:gd name="T14" fmla="*/ 0 w 206"/>
                  <a:gd name="T15" fmla="*/ 0 h 204"/>
                  <a:gd name="T16" fmla="*/ 0 w 206"/>
                  <a:gd name="T17" fmla="*/ 0 h 204"/>
                  <a:gd name="T18" fmla="*/ 0 w 206"/>
                  <a:gd name="T19" fmla="*/ 0 h 204"/>
                  <a:gd name="T20" fmla="*/ 0 w 206"/>
                  <a:gd name="T21" fmla="*/ 0 h 204"/>
                  <a:gd name="T22" fmla="*/ 0 w 206"/>
                  <a:gd name="T23" fmla="*/ 0 h 204"/>
                  <a:gd name="T24" fmla="*/ 0 w 206"/>
                  <a:gd name="T25" fmla="*/ 0 h 204"/>
                  <a:gd name="T26" fmla="*/ 0 w 206"/>
                  <a:gd name="T27" fmla="*/ 0 h 204"/>
                  <a:gd name="T28" fmla="*/ 0 w 206"/>
                  <a:gd name="T29" fmla="*/ 0 h 204"/>
                  <a:gd name="T30" fmla="*/ 0 w 206"/>
                  <a:gd name="T31" fmla="*/ 0 h 204"/>
                  <a:gd name="T32" fmla="*/ 0 w 206"/>
                  <a:gd name="T33" fmla="*/ 0 h 204"/>
                  <a:gd name="T34" fmla="*/ 0 w 206"/>
                  <a:gd name="T35" fmla="*/ 0 h 204"/>
                  <a:gd name="T36" fmla="*/ 0 w 206"/>
                  <a:gd name="T37" fmla="*/ 0 h 204"/>
                  <a:gd name="T38" fmla="*/ 0 w 206"/>
                  <a:gd name="T39" fmla="*/ 0 h 204"/>
                  <a:gd name="T40" fmla="*/ 0 w 206"/>
                  <a:gd name="T41" fmla="*/ 0 h 204"/>
                  <a:gd name="T42" fmla="*/ 0 w 206"/>
                  <a:gd name="T43" fmla="*/ 0 h 204"/>
                  <a:gd name="T44" fmla="*/ 0 w 206"/>
                  <a:gd name="T45" fmla="*/ 0 h 204"/>
                  <a:gd name="T46" fmla="*/ 0 w 206"/>
                  <a:gd name="T47" fmla="*/ 0 h 204"/>
                  <a:gd name="T48" fmla="*/ 0 w 206"/>
                  <a:gd name="T49" fmla="*/ 0 h 204"/>
                  <a:gd name="T50" fmla="*/ 0 w 206"/>
                  <a:gd name="T51" fmla="*/ 0 h 204"/>
                  <a:gd name="T52" fmla="*/ 0 w 206"/>
                  <a:gd name="T53" fmla="*/ 0 h 204"/>
                  <a:gd name="T54" fmla="*/ 0 w 206"/>
                  <a:gd name="T55" fmla="*/ 0 h 204"/>
                  <a:gd name="T56" fmla="*/ 0 w 206"/>
                  <a:gd name="T57" fmla="*/ 0 h 204"/>
                  <a:gd name="T58" fmla="*/ 0 w 206"/>
                  <a:gd name="T59" fmla="*/ 0 h 204"/>
                  <a:gd name="T60" fmla="*/ 0 w 206"/>
                  <a:gd name="T61" fmla="*/ 0 h 204"/>
                  <a:gd name="T62" fmla="*/ 0 w 206"/>
                  <a:gd name="T63" fmla="*/ 0 h 204"/>
                  <a:gd name="T64" fmla="*/ 0 w 206"/>
                  <a:gd name="T65" fmla="*/ 0 h 204"/>
                  <a:gd name="T66" fmla="*/ 0 w 206"/>
                  <a:gd name="T67" fmla="*/ 0 h 204"/>
                  <a:gd name="T68" fmla="*/ 0 w 206"/>
                  <a:gd name="T69" fmla="*/ 0 h 204"/>
                  <a:gd name="T70" fmla="*/ 0 w 206"/>
                  <a:gd name="T71" fmla="*/ 0 h 204"/>
                  <a:gd name="T72" fmla="*/ 0 w 206"/>
                  <a:gd name="T73" fmla="*/ 0 h 204"/>
                  <a:gd name="T74" fmla="*/ 0 w 206"/>
                  <a:gd name="T75" fmla="*/ 0 h 204"/>
                  <a:gd name="T76" fmla="*/ 0 w 206"/>
                  <a:gd name="T77" fmla="*/ 0 h 204"/>
                  <a:gd name="T78" fmla="*/ 0 w 206"/>
                  <a:gd name="T79" fmla="*/ 0 h 204"/>
                  <a:gd name="T80" fmla="*/ 0 w 206"/>
                  <a:gd name="T81" fmla="*/ 0 h 2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06"/>
                  <a:gd name="T124" fmla="*/ 0 h 204"/>
                  <a:gd name="T125" fmla="*/ 206 w 206"/>
                  <a:gd name="T126" fmla="*/ 204 h 2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06" h="204">
                    <a:moveTo>
                      <a:pt x="50" y="196"/>
                    </a:moveTo>
                    <a:lnTo>
                      <a:pt x="50" y="196"/>
                    </a:lnTo>
                    <a:lnTo>
                      <a:pt x="45" y="199"/>
                    </a:lnTo>
                    <a:lnTo>
                      <a:pt x="41" y="201"/>
                    </a:lnTo>
                    <a:lnTo>
                      <a:pt x="36" y="203"/>
                    </a:lnTo>
                    <a:lnTo>
                      <a:pt x="31" y="204"/>
                    </a:lnTo>
                    <a:lnTo>
                      <a:pt x="27" y="204"/>
                    </a:lnTo>
                    <a:lnTo>
                      <a:pt x="22" y="203"/>
                    </a:lnTo>
                    <a:lnTo>
                      <a:pt x="17" y="201"/>
                    </a:lnTo>
                    <a:lnTo>
                      <a:pt x="12" y="199"/>
                    </a:lnTo>
                    <a:lnTo>
                      <a:pt x="8" y="195"/>
                    </a:lnTo>
                    <a:lnTo>
                      <a:pt x="5" y="190"/>
                    </a:lnTo>
                    <a:lnTo>
                      <a:pt x="3" y="186"/>
                    </a:lnTo>
                    <a:lnTo>
                      <a:pt x="1" y="181"/>
                    </a:lnTo>
                    <a:lnTo>
                      <a:pt x="0" y="176"/>
                    </a:lnTo>
                    <a:lnTo>
                      <a:pt x="0" y="172"/>
                    </a:lnTo>
                    <a:lnTo>
                      <a:pt x="1" y="167"/>
                    </a:lnTo>
                    <a:lnTo>
                      <a:pt x="3" y="162"/>
                    </a:lnTo>
                    <a:lnTo>
                      <a:pt x="5" y="157"/>
                    </a:lnTo>
                    <a:lnTo>
                      <a:pt x="9" y="153"/>
                    </a:lnTo>
                    <a:lnTo>
                      <a:pt x="156" y="8"/>
                    </a:lnTo>
                    <a:lnTo>
                      <a:pt x="160" y="5"/>
                    </a:lnTo>
                    <a:lnTo>
                      <a:pt x="164" y="3"/>
                    </a:lnTo>
                    <a:lnTo>
                      <a:pt x="169" y="1"/>
                    </a:lnTo>
                    <a:lnTo>
                      <a:pt x="174" y="0"/>
                    </a:lnTo>
                    <a:lnTo>
                      <a:pt x="178" y="0"/>
                    </a:lnTo>
                    <a:lnTo>
                      <a:pt x="183" y="1"/>
                    </a:lnTo>
                    <a:lnTo>
                      <a:pt x="189" y="3"/>
                    </a:lnTo>
                    <a:lnTo>
                      <a:pt x="194" y="5"/>
                    </a:lnTo>
                    <a:lnTo>
                      <a:pt x="198" y="9"/>
                    </a:lnTo>
                    <a:lnTo>
                      <a:pt x="201" y="13"/>
                    </a:lnTo>
                    <a:lnTo>
                      <a:pt x="203" y="17"/>
                    </a:lnTo>
                    <a:lnTo>
                      <a:pt x="205" y="22"/>
                    </a:lnTo>
                    <a:lnTo>
                      <a:pt x="206" y="27"/>
                    </a:lnTo>
                    <a:lnTo>
                      <a:pt x="206" y="31"/>
                    </a:lnTo>
                    <a:lnTo>
                      <a:pt x="205" y="36"/>
                    </a:lnTo>
                    <a:lnTo>
                      <a:pt x="203" y="41"/>
                    </a:lnTo>
                    <a:lnTo>
                      <a:pt x="201" y="46"/>
                    </a:lnTo>
                    <a:lnTo>
                      <a:pt x="197" y="50"/>
                    </a:lnTo>
                    <a:lnTo>
                      <a:pt x="50" y="19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35" name="Freeform 22"/>
              <p:cNvSpPr>
                <a:spLocks/>
              </p:cNvSpPr>
              <p:nvPr/>
            </p:nvSpPr>
            <p:spPr bwMode="auto">
              <a:xfrm>
                <a:off x="754" y="3366"/>
                <a:ext cx="53" cy="49"/>
              </a:xfrm>
              <a:custGeom>
                <a:avLst/>
                <a:gdLst>
                  <a:gd name="T0" fmla="*/ 0 w 212"/>
                  <a:gd name="T1" fmla="*/ 0 h 197"/>
                  <a:gd name="T2" fmla="*/ 0 w 212"/>
                  <a:gd name="T3" fmla="*/ 0 h 197"/>
                  <a:gd name="T4" fmla="*/ 0 w 212"/>
                  <a:gd name="T5" fmla="*/ 0 h 197"/>
                  <a:gd name="T6" fmla="*/ 0 w 212"/>
                  <a:gd name="T7" fmla="*/ 0 h 197"/>
                  <a:gd name="T8" fmla="*/ 0 w 212"/>
                  <a:gd name="T9" fmla="*/ 0 h 197"/>
                  <a:gd name="T10" fmla="*/ 0 w 212"/>
                  <a:gd name="T11" fmla="*/ 0 h 197"/>
                  <a:gd name="T12" fmla="*/ 0 w 212"/>
                  <a:gd name="T13" fmla="*/ 0 h 197"/>
                  <a:gd name="T14" fmla="*/ 0 w 212"/>
                  <a:gd name="T15" fmla="*/ 0 h 197"/>
                  <a:gd name="T16" fmla="*/ 0 w 212"/>
                  <a:gd name="T17" fmla="*/ 0 h 197"/>
                  <a:gd name="T18" fmla="*/ 0 w 212"/>
                  <a:gd name="T19" fmla="*/ 0 h 197"/>
                  <a:gd name="T20" fmla="*/ 0 w 212"/>
                  <a:gd name="T21" fmla="*/ 0 h 197"/>
                  <a:gd name="T22" fmla="*/ 0 w 212"/>
                  <a:gd name="T23" fmla="*/ 0 h 197"/>
                  <a:gd name="T24" fmla="*/ 0 w 212"/>
                  <a:gd name="T25" fmla="*/ 0 h 197"/>
                  <a:gd name="T26" fmla="*/ 0 w 212"/>
                  <a:gd name="T27" fmla="*/ 0 h 197"/>
                  <a:gd name="T28" fmla="*/ 0 w 212"/>
                  <a:gd name="T29" fmla="*/ 0 h 197"/>
                  <a:gd name="T30" fmla="*/ 0 w 212"/>
                  <a:gd name="T31" fmla="*/ 0 h 197"/>
                  <a:gd name="T32" fmla="*/ 0 w 212"/>
                  <a:gd name="T33" fmla="*/ 0 h 197"/>
                  <a:gd name="T34" fmla="*/ 0 w 212"/>
                  <a:gd name="T35" fmla="*/ 0 h 197"/>
                  <a:gd name="T36" fmla="*/ 0 w 212"/>
                  <a:gd name="T37" fmla="*/ 0 h 197"/>
                  <a:gd name="T38" fmla="*/ 0 w 212"/>
                  <a:gd name="T39" fmla="*/ 0 h 197"/>
                  <a:gd name="T40" fmla="*/ 0 w 212"/>
                  <a:gd name="T41" fmla="*/ 0 h 197"/>
                  <a:gd name="T42" fmla="*/ 0 w 212"/>
                  <a:gd name="T43" fmla="*/ 0 h 197"/>
                  <a:gd name="T44" fmla="*/ 0 w 212"/>
                  <a:gd name="T45" fmla="*/ 0 h 197"/>
                  <a:gd name="T46" fmla="*/ 0 w 212"/>
                  <a:gd name="T47" fmla="*/ 0 h 197"/>
                  <a:gd name="T48" fmla="*/ 0 w 212"/>
                  <a:gd name="T49" fmla="*/ 0 h 197"/>
                  <a:gd name="T50" fmla="*/ 0 w 212"/>
                  <a:gd name="T51" fmla="*/ 0 h 197"/>
                  <a:gd name="T52" fmla="*/ 0 w 212"/>
                  <a:gd name="T53" fmla="*/ 0 h 197"/>
                  <a:gd name="T54" fmla="*/ 0 w 212"/>
                  <a:gd name="T55" fmla="*/ 0 h 197"/>
                  <a:gd name="T56" fmla="*/ 0 w 212"/>
                  <a:gd name="T57" fmla="*/ 0 h 197"/>
                  <a:gd name="T58" fmla="*/ 0 w 212"/>
                  <a:gd name="T59" fmla="*/ 0 h 197"/>
                  <a:gd name="T60" fmla="*/ 0 w 212"/>
                  <a:gd name="T61" fmla="*/ 0 h 197"/>
                  <a:gd name="T62" fmla="*/ 0 w 212"/>
                  <a:gd name="T63" fmla="*/ 0 h 197"/>
                  <a:gd name="T64" fmla="*/ 0 w 212"/>
                  <a:gd name="T65" fmla="*/ 0 h 197"/>
                  <a:gd name="T66" fmla="*/ 0 w 212"/>
                  <a:gd name="T67" fmla="*/ 0 h 197"/>
                  <a:gd name="T68" fmla="*/ 0 w 212"/>
                  <a:gd name="T69" fmla="*/ 0 h 197"/>
                  <a:gd name="T70" fmla="*/ 0 w 212"/>
                  <a:gd name="T71" fmla="*/ 0 h 197"/>
                  <a:gd name="T72" fmla="*/ 0 w 212"/>
                  <a:gd name="T73" fmla="*/ 0 h 197"/>
                  <a:gd name="T74" fmla="*/ 0 w 212"/>
                  <a:gd name="T75" fmla="*/ 0 h 197"/>
                  <a:gd name="T76" fmla="*/ 0 w 212"/>
                  <a:gd name="T77" fmla="*/ 0 h 19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2"/>
                  <a:gd name="T118" fmla="*/ 0 h 197"/>
                  <a:gd name="T119" fmla="*/ 212 w 212"/>
                  <a:gd name="T120" fmla="*/ 197 h 19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2" h="197">
                    <a:moveTo>
                      <a:pt x="49" y="189"/>
                    </a:moveTo>
                    <a:lnTo>
                      <a:pt x="45" y="193"/>
                    </a:lnTo>
                    <a:lnTo>
                      <a:pt x="41" y="195"/>
                    </a:lnTo>
                    <a:lnTo>
                      <a:pt x="35" y="196"/>
                    </a:lnTo>
                    <a:lnTo>
                      <a:pt x="30" y="197"/>
                    </a:lnTo>
                    <a:lnTo>
                      <a:pt x="25" y="197"/>
                    </a:lnTo>
                    <a:lnTo>
                      <a:pt x="20" y="196"/>
                    </a:lnTo>
                    <a:lnTo>
                      <a:pt x="16" y="194"/>
                    </a:lnTo>
                    <a:lnTo>
                      <a:pt x="11" y="191"/>
                    </a:lnTo>
                    <a:lnTo>
                      <a:pt x="8" y="187"/>
                    </a:lnTo>
                    <a:lnTo>
                      <a:pt x="4" y="183"/>
                    </a:lnTo>
                    <a:lnTo>
                      <a:pt x="2" y="179"/>
                    </a:lnTo>
                    <a:lnTo>
                      <a:pt x="1" y="174"/>
                    </a:lnTo>
                    <a:lnTo>
                      <a:pt x="0" y="169"/>
                    </a:lnTo>
                    <a:lnTo>
                      <a:pt x="0" y="164"/>
                    </a:lnTo>
                    <a:lnTo>
                      <a:pt x="1" y="159"/>
                    </a:lnTo>
                    <a:lnTo>
                      <a:pt x="3" y="155"/>
                    </a:lnTo>
                    <a:lnTo>
                      <a:pt x="6" y="150"/>
                    </a:lnTo>
                    <a:lnTo>
                      <a:pt x="10" y="147"/>
                    </a:lnTo>
                    <a:lnTo>
                      <a:pt x="163" y="9"/>
                    </a:lnTo>
                    <a:lnTo>
                      <a:pt x="167" y="4"/>
                    </a:lnTo>
                    <a:lnTo>
                      <a:pt x="171" y="2"/>
                    </a:lnTo>
                    <a:lnTo>
                      <a:pt x="176" y="1"/>
                    </a:lnTo>
                    <a:lnTo>
                      <a:pt x="182" y="0"/>
                    </a:lnTo>
                    <a:lnTo>
                      <a:pt x="187" y="0"/>
                    </a:lnTo>
                    <a:lnTo>
                      <a:pt x="192" y="1"/>
                    </a:lnTo>
                    <a:lnTo>
                      <a:pt x="196" y="3"/>
                    </a:lnTo>
                    <a:lnTo>
                      <a:pt x="201" y="6"/>
                    </a:lnTo>
                    <a:lnTo>
                      <a:pt x="204" y="11"/>
                    </a:lnTo>
                    <a:lnTo>
                      <a:pt x="208" y="15"/>
                    </a:lnTo>
                    <a:lnTo>
                      <a:pt x="210" y="19"/>
                    </a:lnTo>
                    <a:lnTo>
                      <a:pt x="211" y="24"/>
                    </a:lnTo>
                    <a:lnTo>
                      <a:pt x="212" y="29"/>
                    </a:lnTo>
                    <a:lnTo>
                      <a:pt x="212" y="34"/>
                    </a:lnTo>
                    <a:lnTo>
                      <a:pt x="211" y="39"/>
                    </a:lnTo>
                    <a:lnTo>
                      <a:pt x="209" y="43"/>
                    </a:lnTo>
                    <a:lnTo>
                      <a:pt x="206" y="48"/>
                    </a:lnTo>
                    <a:lnTo>
                      <a:pt x="202" y="51"/>
                    </a:lnTo>
                    <a:lnTo>
                      <a:pt x="49" y="18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36" name="Freeform 23"/>
              <p:cNvSpPr>
                <a:spLocks/>
              </p:cNvSpPr>
              <p:nvPr/>
            </p:nvSpPr>
            <p:spPr bwMode="auto">
              <a:xfrm>
                <a:off x="793" y="3334"/>
                <a:ext cx="55" cy="47"/>
              </a:xfrm>
              <a:custGeom>
                <a:avLst/>
                <a:gdLst>
                  <a:gd name="T0" fmla="*/ 0 w 221"/>
                  <a:gd name="T1" fmla="*/ 0 h 186"/>
                  <a:gd name="T2" fmla="*/ 0 w 221"/>
                  <a:gd name="T3" fmla="*/ 0 h 186"/>
                  <a:gd name="T4" fmla="*/ 0 w 221"/>
                  <a:gd name="T5" fmla="*/ 0 h 186"/>
                  <a:gd name="T6" fmla="*/ 0 w 221"/>
                  <a:gd name="T7" fmla="*/ 0 h 186"/>
                  <a:gd name="T8" fmla="*/ 0 w 221"/>
                  <a:gd name="T9" fmla="*/ 0 h 186"/>
                  <a:gd name="T10" fmla="*/ 0 w 221"/>
                  <a:gd name="T11" fmla="*/ 0 h 186"/>
                  <a:gd name="T12" fmla="*/ 0 w 221"/>
                  <a:gd name="T13" fmla="*/ 0 h 186"/>
                  <a:gd name="T14" fmla="*/ 0 w 221"/>
                  <a:gd name="T15" fmla="*/ 0 h 186"/>
                  <a:gd name="T16" fmla="*/ 0 w 221"/>
                  <a:gd name="T17" fmla="*/ 0 h 186"/>
                  <a:gd name="T18" fmla="*/ 0 w 221"/>
                  <a:gd name="T19" fmla="*/ 0 h 186"/>
                  <a:gd name="T20" fmla="*/ 0 w 221"/>
                  <a:gd name="T21" fmla="*/ 0 h 186"/>
                  <a:gd name="T22" fmla="*/ 0 w 221"/>
                  <a:gd name="T23" fmla="*/ 0 h 186"/>
                  <a:gd name="T24" fmla="*/ 0 w 221"/>
                  <a:gd name="T25" fmla="*/ 0 h 186"/>
                  <a:gd name="T26" fmla="*/ 0 w 221"/>
                  <a:gd name="T27" fmla="*/ 0 h 186"/>
                  <a:gd name="T28" fmla="*/ 0 w 221"/>
                  <a:gd name="T29" fmla="*/ 0 h 186"/>
                  <a:gd name="T30" fmla="*/ 0 w 221"/>
                  <a:gd name="T31" fmla="*/ 0 h 186"/>
                  <a:gd name="T32" fmla="*/ 0 w 221"/>
                  <a:gd name="T33" fmla="*/ 0 h 186"/>
                  <a:gd name="T34" fmla="*/ 0 w 221"/>
                  <a:gd name="T35" fmla="*/ 0 h 186"/>
                  <a:gd name="T36" fmla="*/ 0 w 221"/>
                  <a:gd name="T37" fmla="*/ 0 h 186"/>
                  <a:gd name="T38" fmla="*/ 0 w 221"/>
                  <a:gd name="T39" fmla="*/ 0 h 186"/>
                  <a:gd name="T40" fmla="*/ 0 w 221"/>
                  <a:gd name="T41" fmla="*/ 0 h 186"/>
                  <a:gd name="T42" fmla="*/ 0 w 221"/>
                  <a:gd name="T43" fmla="*/ 0 h 186"/>
                  <a:gd name="T44" fmla="*/ 0 w 221"/>
                  <a:gd name="T45" fmla="*/ 0 h 186"/>
                  <a:gd name="T46" fmla="*/ 0 w 221"/>
                  <a:gd name="T47" fmla="*/ 0 h 186"/>
                  <a:gd name="T48" fmla="*/ 0 w 221"/>
                  <a:gd name="T49" fmla="*/ 0 h 186"/>
                  <a:gd name="T50" fmla="*/ 0 w 221"/>
                  <a:gd name="T51" fmla="*/ 0 h 186"/>
                  <a:gd name="T52" fmla="*/ 0 w 221"/>
                  <a:gd name="T53" fmla="*/ 0 h 186"/>
                  <a:gd name="T54" fmla="*/ 0 w 221"/>
                  <a:gd name="T55" fmla="*/ 0 h 186"/>
                  <a:gd name="T56" fmla="*/ 0 w 221"/>
                  <a:gd name="T57" fmla="*/ 0 h 186"/>
                  <a:gd name="T58" fmla="*/ 0 w 221"/>
                  <a:gd name="T59" fmla="*/ 0 h 186"/>
                  <a:gd name="T60" fmla="*/ 0 w 221"/>
                  <a:gd name="T61" fmla="*/ 0 h 186"/>
                  <a:gd name="T62" fmla="*/ 0 w 221"/>
                  <a:gd name="T63" fmla="*/ 0 h 186"/>
                  <a:gd name="T64" fmla="*/ 0 w 221"/>
                  <a:gd name="T65" fmla="*/ 0 h 186"/>
                  <a:gd name="T66" fmla="*/ 0 w 221"/>
                  <a:gd name="T67" fmla="*/ 0 h 186"/>
                  <a:gd name="T68" fmla="*/ 0 w 221"/>
                  <a:gd name="T69" fmla="*/ 0 h 186"/>
                  <a:gd name="T70" fmla="*/ 0 w 221"/>
                  <a:gd name="T71" fmla="*/ 0 h 186"/>
                  <a:gd name="T72" fmla="*/ 0 w 221"/>
                  <a:gd name="T73" fmla="*/ 0 h 186"/>
                  <a:gd name="T74" fmla="*/ 0 w 221"/>
                  <a:gd name="T75" fmla="*/ 0 h 186"/>
                  <a:gd name="T76" fmla="*/ 0 w 221"/>
                  <a:gd name="T77" fmla="*/ 0 h 18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21"/>
                  <a:gd name="T118" fmla="*/ 0 h 186"/>
                  <a:gd name="T119" fmla="*/ 221 w 221"/>
                  <a:gd name="T120" fmla="*/ 186 h 18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21" h="186">
                    <a:moveTo>
                      <a:pt x="48" y="180"/>
                    </a:moveTo>
                    <a:lnTo>
                      <a:pt x="43" y="183"/>
                    </a:lnTo>
                    <a:lnTo>
                      <a:pt x="39" y="185"/>
                    </a:lnTo>
                    <a:lnTo>
                      <a:pt x="34" y="186"/>
                    </a:lnTo>
                    <a:lnTo>
                      <a:pt x="29" y="186"/>
                    </a:lnTo>
                    <a:lnTo>
                      <a:pt x="23" y="185"/>
                    </a:lnTo>
                    <a:lnTo>
                      <a:pt x="18" y="184"/>
                    </a:lnTo>
                    <a:lnTo>
                      <a:pt x="14" y="182"/>
                    </a:lnTo>
                    <a:lnTo>
                      <a:pt x="10" y="178"/>
                    </a:lnTo>
                    <a:lnTo>
                      <a:pt x="6" y="175"/>
                    </a:lnTo>
                    <a:lnTo>
                      <a:pt x="3" y="170"/>
                    </a:lnTo>
                    <a:lnTo>
                      <a:pt x="1" y="166"/>
                    </a:lnTo>
                    <a:lnTo>
                      <a:pt x="0" y="161"/>
                    </a:lnTo>
                    <a:lnTo>
                      <a:pt x="0" y="156"/>
                    </a:lnTo>
                    <a:lnTo>
                      <a:pt x="1" y="151"/>
                    </a:lnTo>
                    <a:lnTo>
                      <a:pt x="2" y="146"/>
                    </a:lnTo>
                    <a:lnTo>
                      <a:pt x="4" y="142"/>
                    </a:lnTo>
                    <a:lnTo>
                      <a:pt x="8" y="138"/>
                    </a:lnTo>
                    <a:lnTo>
                      <a:pt x="11" y="133"/>
                    </a:lnTo>
                    <a:lnTo>
                      <a:pt x="174" y="6"/>
                    </a:lnTo>
                    <a:lnTo>
                      <a:pt x="179" y="3"/>
                    </a:lnTo>
                    <a:lnTo>
                      <a:pt x="183" y="1"/>
                    </a:lnTo>
                    <a:lnTo>
                      <a:pt x="188" y="0"/>
                    </a:lnTo>
                    <a:lnTo>
                      <a:pt x="193" y="0"/>
                    </a:lnTo>
                    <a:lnTo>
                      <a:pt x="198" y="1"/>
                    </a:lnTo>
                    <a:lnTo>
                      <a:pt x="203" y="2"/>
                    </a:lnTo>
                    <a:lnTo>
                      <a:pt x="207" y="4"/>
                    </a:lnTo>
                    <a:lnTo>
                      <a:pt x="211" y="9"/>
                    </a:lnTo>
                    <a:lnTo>
                      <a:pt x="215" y="12"/>
                    </a:lnTo>
                    <a:lnTo>
                      <a:pt x="218" y="17"/>
                    </a:lnTo>
                    <a:lnTo>
                      <a:pt x="220" y="21"/>
                    </a:lnTo>
                    <a:lnTo>
                      <a:pt x="221" y="26"/>
                    </a:lnTo>
                    <a:lnTo>
                      <a:pt x="221" y="31"/>
                    </a:lnTo>
                    <a:lnTo>
                      <a:pt x="220" y="36"/>
                    </a:lnTo>
                    <a:lnTo>
                      <a:pt x="219" y="41"/>
                    </a:lnTo>
                    <a:lnTo>
                      <a:pt x="217" y="45"/>
                    </a:lnTo>
                    <a:lnTo>
                      <a:pt x="213" y="49"/>
                    </a:lnTo>
                    <a:lnTo>
                      <a:pt x="210" y="53"/>
                    </a:lnTo>
                    <a:lnTo>
                      <a:pt x="48" y="18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37" name="Freeform 24"/>
              <p:cNvSpPr>
                <a:spLocks/>
              </p:cNvSpPr>
              <p:nvPr/>
            </p:nvSpPr>
            <p:spPr bwMode="auto">
              <a:xfrm>
                <a:off x="833" y="3291"/>
                <a:ext cx="76" cy="58"/>
              </a:xfrm>
              <a:custGeom>
                <a:avLst/>
                <a:gdLst>
                  <a:gd name="T0" fmla="*/ 0 w 303"/>
                  <a:gd name="T1" fmla="*/ 0 h 231"/>
                  <a:gd name="T2" fmla="*/ 0 w 303"/>
                  <a:gd name="T3" fmla="*/ 0 h 231"/>
                  <a:gd name="T4" fmla="*/ 0 w 303"/>
                  <a:gd name="T5" fmla="*/ 0 h 231"/>
                  <a:gd name="T6" fmla="*/ 0 w 303"/>
                  <a:gd name="T7" fmla="*/ 0 h 231"/>
                  <a:gd name="T8" fmla="*/ 0 w 303"/>
                  <a:gd name="T9" fmla="*/ 0 h 231"/>
                  <a:gd name="T10" fmla="*/ 0 w 303"/>
                  <a:gd name="T11" fmla="*/ 0 h 231"/>
                  <a:gd name="T12" fmla="*/ 0 w 303"/>
                  <a:gd name="T13" fmla="*/ 0 h 231"/>
                  <a:gd name="T14" fmla="*/ 0 w 303"/>
                  <a:gd name="T15" fmla="*/ 0 h 231"/>
                  <a:gd name="T16" fmla="*/ 0 w 303"/>
                  <a:gd name="T17" fmla="*/ 0 h 231"/>
                  <a:gd name="T18" fmla="*/ 0 w 303"/>
                  <a:gd name="T19" fmla="*/ 0 h 231"/>
                  <a:gd name="T20" fmla="*/ 0 w 303"/>
                  <a:gd name="T21" fmla="*/ 0 h 231"/>
                  <a:gd name="T22" fmla="*/ 0 w 303"/>
                  <a:gd name="T23" fmla="*/ 0 h 231"/>
                  <a:gd name="T24" fmla="*/ 0 w 303"/>
                  <a:gd name="T25" fmla="*/ 0 h 231"/>
                  <a:gd name="T26" fmla="*/ 0 w 303"/>
                  <a:gd name="T27" fmla="*/ 0 h 231"/>
                  <a:gd name="T28" fmla="*/ 0 w 303"/>
                  <a:gd name="T29" fmla="*/ 0 h 231"/>
                  <a:gd name="T30" fmla="*/ 0 w 303"/>
                  <a:gd name="T31" fmla="*/ 0 h 231"/>
                  <a:gd name="T32" fmla="*/ 0 w 303"/>
                  <a:gd name="T33" fmla="*/ 0 h 231"/>
                  <a:gd name="T34" fmla="*/ 0 w 303"/>
                  <a:gd name="T35" fmla="*/ 0 h 231"/>
                  <a:gd name="T36" fmla="*/ 0 w 303"/>
                  <a:gd name="T37" fmla="*/ 0 h 231"/>
                  <a:gd name="T38" fmla="*/ 0 w 303"/>
                  <a:gd name="T39" fmla="*/ 0 h 231"/>
                  <a:gd name="T40" fmla="*/ 0 w 303"/>
                  <a:gd name="T41" fmla="*/ 0 h 231"/>
                  <a:gd name="T42" fmla="*/ 0 w 303"/>
                  <a:gd name="T43" fmla="*/ 0 h 231"/>
                  <a:gd name="T44" fmla="*/ 0 w 303"/>
                  <a:gd name="T45" fmla="*/ 0 h 231"/>
                  <a:gd name="T46" fmla="*/ 0 w 303"/>
                  <a:gd name="T47" fmla="*/ 0 h 231"/>
                  <a:gd name="T48" fmla="*/ 0 w 303"/>
                  <a:gd name="T49" fmla="*/ 0 h 231"/>
                  <a:gd name="T50" fmla="*/ 0 w 303"/>
                  <a:gd name="T51" fmla="*/ 0 h 231"/>
                  <a:gd name="T52" fmla="*/ 0 w 303"/>
                  <a:gd name="T53" fmla="*/ 0 h 231"/>
                  <a:gd name="T54" fmla="*/ 0 w 303"/>
                  <a:gd name="T55" fmla="*/ 0 h 231"/>
                  <a:gd name="T56" fmla="*/ 0 w 303"/>
                  <a:gd name="T57" fmla="*/ 0 h 231"/>
                  <a:gd name="T58" fmla="*/ 0 w 303"/>
                  <a:gd name="T59" fmla="*/ 0 h 231"/>
                  <a:gd name="T60" fmla="*/ 0 w 303"/>
                  <a:gd name="T61" fmla="*/ 0 h 231"/>
                  <a:gd name="T62" fmla="*/ 0 w 303"/>
                  <a:gd name="T63" fmla="*/ 0 h 231"/>
                  <a:gd name="T64" fmla="*/ 0 w 303"/>
                  <a:gd name="T65" fmla="*/ 0 h 231"/>
                  <a:gd name="T66" fmla="*/ 0 w 303"/>
                  <a:gd name="T67" fmla="*/ 0 h 231"/>
                  <a:gd name="T68" fmla="*/ 0 w 303"/>
                  <a:gd name="T69" fmla="*/ 0 h 231"/>
                  <a:gd name="T70" fmla="*/ 0 w 303"/>
                  <a:gd name="T71" fmla="*/ 0 h 231"/>
                  <a:gd name="T72" fmla="*/ 0 w 303"/>
                  <a:gd name="T73" fmla="*/ 0 h 231"/>
                  <a:gd name="T74" fmla="*/ 0 w 303"/>
                  <a:gd name="T75" fmla="*/ 0 h 231"/>
                  <a:gd name="T76" fmla="*/ 0 w 303"/>
                  <a:gd name="T77" fmla="*/ 0 h 23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03"/>
                  <a:gd name="T118" fmla="*/ 0 h 231"/>
                  <a:gd name="T119" fmla="*/ 303 w 303"/>
                  <a:gd name="T120" fmla="*/ 231 h 231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03" h="231">
                    <a:moveTo>
                      <a:pt x="47" y="226"/>
                    </a:moveTo>
                    <a:lnTo>
                      <a:pt x="42" y="228"/>
                    </a:lnTo>
                    <a:lnTo>
                      <a:pt x="37" y="230"/>
                    </a:lnTo>
                    <a:lnTo>
                      <a:pt x="32" y="231"/>
                    </a:lnTo>
                    <a:lnTo>
                      <a:pt x="28" y="231"/>
                    </a:lnTo>
                    <a:lnTo>
                      <a:pt x="23" y="230"/>
                    </a:lnTo>
                    <a:lnTo>
                      <a:pt x="18" y="228"/>
                    </a:lnTo>
                    <a:lnTo>
                      <a:pt x="14" y="226"/>
                    </a:lnTo>
                    <a:lnTo>
                      <a:pt x="10" y="222"/>
                    </a:lnTo>
                    <a:lnTo>
                      <a:pt x="6" y="219"/>
                    </a:lnTo>
                    <a:lnTo>
                      <a:pt x="4" y="214"/>
                    </a:lnTo>
                    <a:lnTo>
                      <a:pt x="1" y="209"/>
                    </a:lnTo>
                    <a:lnTo>
                      <a:pt x="0" y="204"/>
                    </a:lnTo>
                    <a:lnTo>
                      <a:pt x="0" y="200"/>
                    </a:lnTo>
                    <a:lnTo>
                      <a:pt x="1" y="195"/>
                    </a:lnTo>
                    <a:lnTo>
                      <a:pt x="4" y="190"/>
                    </a:lnTo>
                    <a:lnTo>
                      <a:pt x="6" y="186"/>
                    </a:lnTo>
                    <a:lnTo>
                      <a:pt x="10" y="182"/>
                    </a:lnTo>
                    <a:lnTo>
                      <a:pt x="13" y="177"/>
                    </a:lnTo>
                    <a:lnTo>
                      <a:pt x="256" y="5"/>
                    </a:lnTo>
                    <a:lnTo>
                      <a:pt x="261" y="3"/>
                    </a:lnTo>
                    <a:lnTo>
                      <a:pt x="266" y="1"/>
                    </a:lnTo>
                    <a:lnTo>
                      <a:pt x="271" y="0"/>
                    </a:lnTo>
                    <a:lnTo>
                      <a:pt x="275" y="0"/>
                    </a:lnTo>
                    <a:lnTo>
                      <a:pt x="281" y="1"/>
                    </a:lnTo>
                    <a:lnTo>
                      <a:pt x="286" y="3"/>
                    </a:lnTo>
                    <a:lnTo>
                      <a:pt x="290" y="5"/>
                    </a:lnTo>
                    <a:lnTo>
                      <a:pt x="294" y="9"/>
                    </a:lnTo>
                    <a:lnTo>
                      <a:pt x="298" y="12"/>
                    </a:lnTo>
                    <a:lnTo>
                      <a:pt x="300" y="17"/>
                    </a:lnTo>
                    <a:lnTo>
                      <a:pt x="302" y="22"/>
                    </a:lnTo>
                    <a:lnTo>
                      <a:pt x="303" y="27"/>
                    </a:lnTo>
                    <a:lnTo>
                      <a:pt x="303" y="31"/>
                    </a:lnTo>
                    <a:lnTo>
                      <a:pt x="302" y="36"/>
                    </a:lnTo>
                    <a:lnTo>
                      <a:pt x="300" y="41"/>
                    </a:lnTo>
                    <a:lnTo>
                      <a:pt x="298" y="45"/>
                    </a:lnTo>
                    <a:lnTo>
                      <a:pt x="294" y="49"/>
                    </a:lnTo>
                    <a:lnTo>
                      <a:pt x="291" y="54"/>
                    </a:lnTo>
                    <a:lnTo>
                      <a:pt x="47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38" name="Freeform 25"/>
              <p:cNvSpPr>
                <a:spLocks/>
              </p:cNvSpPr>
              <p:nvPr/>
            </p:nvSpPr>
            <p:spPr bwMode="auto">
              <a:xfrm>
                <a:off x="894" y="3265"/>
                <a:ext cx="56" cy="41"/>
              </a:xfrm>
              <a:custGeom>
                <a:avLst/>
                <a:gdLst>
                  <a:gd name="T0" fmla="*/ 0 w 223"/>
                  <a:gd name="T1" fmla="*/ 0 h 163"/>
                  <a:gd name="T2" fmla="*/ 0 w 223"/>
                  <a:gd name="T3" fmla="*/ 0 h 163"/>
                  <a:gd name="T4" fmla="*/ 0 w 223"/>
                  <a:gd name="T5" fmla="*/ 0 h 163"/>
                  <a:gd name="T6" fmla="*/ 0 w 223"/>
                  <a:gd name="T7" fmla="*/ 0 h 163"/>
                  <a:gd name="T8" fmla="*/ 0 w 223"/>
                  <a:gd name="T9" fmla="*/ 0 h 163"/>
                  <a:gd name="T10" fmla="*/ 0 w 223"/>
                  <a:gd name="T11" fmla="*/ 0 h 163"/>
                  <a:gd name="T12" fmla="*/ 0 w 223"/>
                  <a:gd name="T13" fmla="*/ 0 h 163"/>
                  <a:gd name="T14" fmla="*/ 0 w 223"/>
                  <a:gd name="T15" fmla="*/ 0 h 163"/>
                  <a:gd name="T16" fmla="*/ 0 w 223"/>
                  <a:gd name="T17" fmla="*/ 0 h 163"/>
                  <a:gd name="T18" fmla="*/ 0 w 223"/>
                  <a:gd name="T19" fmla="*/ 0 h 163"/>
                  <a:gd name="T20" fmla="*/ 0 w 223"/>
                  <a:gd name="T21" fmla="*/ 0 h 163"/>
                  <a:gd name="T22" fmla="*/ 0 w 223"/>
                  <a:gd name="T23" fmla="*/ 0 h 163"/>
                  <a:gd name="T24" fmla="*/ 0 w 223"/>
                  <a:gd name="T25" fmla="*/ 0 h 163"/>
                  <a:gd name="T26" fmla="*/ 0 w 223"/>
                  <a:gd name="T27" fmla="*/ 0 h 163"/>
                  <a:gd name="T28" fmla="*/ 0 w 223"/>
                  <a:gd name="T29" fmla="*/ 0 h 163"/>
                  <a:gd name="T30" fmla="*/ 0 w 223"/>
                  <a:gd name="T31" fmla="*/ 0 h 163"/>
                  <a:gd name="T32" fmla="*/ 0 w 223"/>
                  <a:gd name="T33" fmla="*/ 0 h 163"/>
                  <a:gd name="T34" fmla="*/ 0 w 223"/>
                  <a:gd name="T35" fmla="*/ 0 h 163"/>
                  <a:gd name="T36" fmla="*/ 0 w 223"/>
                  <a:gd name="T37" fmla="*/ 0 h 163"/>
                  <a:gd name="T38" fmla="*/ 0 w 223"/>
                  <a:gd name="T39" fmla="*/ 0 h 163"/>
                  <a:gd name="T40" fmla="*/ 0 w 223"/>
                  <a:gd name="T41" fmla="*/ 0 h 163"/>
                  <a:gd name="T42" fmla="*/ 0 w 223"/>
                  <a:gd name="T43" fmla="*/ 0 h 163"/>
                  <a:gd name="T44" fmla="*/ 0 w 223"/>
                  <a:gd name="T45" fmla="*/ 0 h 163"/>
                  <a:gd name="T46" fmla="*/ 0 w 223"/>
                  <a:gd name="T47" fmla="*/ 0 h 163"/>
                  <a:gd name="T48" fmla="*/ 0 w 223"/>
                  <a:gd name="T49" fmla="*/ 0 h 163"/>
                  <a:gd name="T50" fmla="*/ 0 w 223"/>
                  <a:gd name="T51" fmla="*/ 0 h 163"/>
                  <a:gd name="T52" fmla="*/ 0 w 223"/>
                  <a:gd name="T53" fmla="*/ 0 h 163"/>
                  <a:gd name="T54" fmla="*/ 0 w 223"/>
                  <a:gd name="T55" fmla="*/ 0 h 163"/>
                  <a:gd name="T56" fmla="*/ 0 w 223"/>
                  <a:gd name="T57" fmla="*/ 0 h 163"/>
                  <a:gd name="T58" fmla="*/ 0 w 223"/>
                  <a:gd name="T59" fmla="*/ 0 h 163"/>
                  <a:gd name="T60" fmla="*/ 0 w 223"/>
                  <a:gd name="T61" fmla="*/ 0 h 163"/>
                  <a:gd name="T62" fmla="*/ 0 w 223"/>
                  <a:gd name="T63" fmla="*/ 0 h 163"/>
                  <a:gd name="T64" fmla="*/ 0 w 223"/>
                  <a:gd name="T65" fmla="*/ 0 h 163"/>
                  <a:gd name="T66" fmla="*/ 0 w 223"/>
                  <a:gd name="T67" fmla="*/ 0 h 163"/>
                  <a:gd name="T68" fmla="*/ 0 w 223"/>
                  <a:gd name="T69" fmla="*/ 0 h 163"/>
                  <a:gd name="T70" fmla="*/ 0 w 223"/>
                  <a:gd name="T71" fmla="*/ 0 h 163"/>
                  <a:gd name="T72" fmla="*/ 0 w 223"/>
                  <a:gd name="T73" fmla="*/ 0 h 163"/>
                  <a:gd name="T74" fmla="*/ 0 w 223"/>
                  <a:gd name="T75" fmla="*/ 0 h 163"/>
                  <a:gd name="T76" fmla="*/ 0 w 223"/>
                  <a:gd name="T77" fmla="*/ 0 h 16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23"/>
                  <a:gd name="T118" fmla="*/ 0 h 163"/>
                  <a:gd name="T119" fmla="*/ 223 w 223"/>
                  <a:gd name="T120" fmla="*/ 163 h 16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23" h="163">
                    <a:moveTo>
                      <a:pt x="45" y="158"/>
                    </a:moveTo>
                    <a:lnTo>
                      <a:pt x="41" y="161"/>
                    </a:lnTo>
                    <a:lnTo>
                      <a:pt x="36" y="162"/>
                    </a:lnTo>
                    <a:lnTo>
                      <a:pt x="30" y="163"/>
                    </a:lnTo>
                    <a:lnTo>
                      <a:pt x="25" y="163"/>
                    </a:lnTo>
                    <a:lnTo>
                      <a:pt x="20" y="162"/>
                    </a:lnTo>
                    <a:lnTo>
                      <a:pt x="16" y="160"/>
                    </a:lnTo>
                    <a:lnTo>
                      <a:pt x="11" y="157"/>
                    </a:lnTo>
                    <a:lnTo>
                      <a:pt x="8" y="152"/>
                    </a:lnTo>
                    <a:lnTo>
                      <a:pt x="5" y="148"/>
                    </a:lnTo>
                    <a:lnTo>
                      <a:pt x="2" y="144"/>
                    </a:lnTo>
                    <a:lnTo>
                      <a:pt x="1" y="139"/>
                    </a:lnTo>
                    <a:lnTo>
                      <a:pt x="0" y="134"/>
                    </a:lnTo>
                    <a:lnTo>
                      <a:pt x="0" y="129"/>
                    </a:lnTo>
                    <a:lnTo>
                      <a:pt x="1" y="124"/>
                    </a:lnTo>
                    <a:lnTo>
                      <a:pt x="3" y="120"/>
                    </a:lnTo>
                    <a:lnTo>
                      <a:pt x="6" y="115"/>
                    </a:lnTo>
                    <a:lnTo>
                      <a:pt x="10" y="112"/>
                    </a:lnTo>
                    <a:lnTo>
                      <a:pt x="14" y="109"/>
                    </a:lnTo>
                    <a:lnTo>
                      <a:pt x="179" y="5"/>
                    </a:lnTo>
                    <a:lnTo>
                      <a:pt x="183" y="2"/>
                    </a:lnTo>
                    <a:lnTo>
                      <a:pt x="188" y="1"/>
                    </a:lnTo>
                    <a:lnTo>
                      <a:pt x="193" y="0"/>
                    </a:lnTo>
                    <a:lnTo>
                      <a:pt x="198" y="0"/>
                    </a:lnTo>
                    <a:lnTo>
                      <a:pt x="203" y="1"/>
                    </a:lnTo>
                    <a:lnTo>
                      <a:pt x="207" y="3"/>
                    </a:lnTo>
                    <a:lnTo>
                      <a:pt x="212" y="6"/>
                    </a:lnTo>
                    <a:lnTo>
                      <a:pt x="215" y="10"/>
                    </a:lnTo>
                    <a:lnTo>
                      <a:pt x="218" y="14"/>
                    </a:lnTo>
                    <a:lnTo>
                      <a:pt x="221" y="18"/>
                    </a:lnTo>
                    <a:lnTo>
                      <a:pt x="222" y="23"/>
                    </a:lnTo>
                    <a:lnTo>
                      <a:pt x="223" y="29"/>
                    </a:lnTo>
                    <a:lnTo>
                      <a:pt x="223" y="34"/>
                    </a:lnTo>
                    <a:lnTo>
                      <a:pt x="222" y="39"/>
                    </a:lnTo>
                    <a:lnTo>
                      <a:pt x="220" y="43"/>
                    </a:lnTo>
                    <a:lnTo>
                      <a:pt x="217" y="48"/>
                    </a:lnTo>
                    <a:lnTo>
                      <a:pt x="213" y="51"/>
                    </a:lnTo>
                    <a:lnTo>
                      <a:pt x="209" y="54"/>
                    </a:lnTo>
                    <a:lnTo>
                      <a:pt x="45" y="1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39" name="Freeform 26"/>
              <p:cNvSpPr>
                <a:spLocks/>
              </p:cNvSpPr>
              <p:nvPr/>
            </p:nvSpPr>
            <p:spPr bwMode="auto">
              <a:xfrm>
                <a:off x="935" y="3247"/>
                <a:ext cx="49" cy="33"/>
              </a:xfrm>
              <a:custGeom>
                <a:avLst/>
                <a:gdLst>
                  <a:gd name="T0" fmla="*/ 0 w 197"/>
                  <a:gd name="T1" fmla="*/ 0 h 131"/>
                  <a:gd name="T2" fmla="*/ 0 w 197"/>
                  <a:gd name="T3" fmla="*/ 0 h 131"/>
                  <a:gd name="T4" fmla="*/ 0 w 197"/>
                  <a:gd name="T5" fmla="*/ 0 h 131"/>
                  <a:gd name="T6" fmla="*/ 0 w 197"/>
                  <a:gd name="T7" fmla="*/ 0 h 131"/>
                  <a:gd name="T8" fmla="*/ 0 w 197"/>
                  <a:gd name="T9" fmla="*/ 0 h 131"/>
                  <a:gd name="T10" fmla="*/ 0 w 197"/>
                  <a:gd name="T11" fmla="*/ 0 h 131"/>
                  <a:gd name="T12" fmla="*/ 0 w 197"/>
                  <a:gd name="T13" fmla="*/ 0 h 131"/>
                  <a:gd name="T14" fmla="*/ 0 w 197"/>
                  <a:gd name="T15" fmla="*/ 0 h 131"/>
                  <a:gd name="T16" fmla="*/ 0 w 197"/>
                  <a:gd name="T17" fmla="*/ 0 h 131"/>
                  <a:gd name="T18" fmla="*/ 0 w 197"/>
                  <a:gd name="T19" fmla="*/ 0 h 131"/>
                  <a:gd name="T20" fmla="*/ 0 w 197"/>
                  <a:gd name="T21" fmla="*/ 0 h 131"/>
                  <a:gd name="T22" fmla="*/ 0 w 197"/>
                  <a:gd name="T23" fmla="*/ 0 h 131"/>
                  <a:gd name="T24" fmla="*/ 0 w 197"/>
                  <a:gd name="T25" fmla="*/ 0 h 131"/>
                  <a:gd name="T26" fmla="*/ 0 w 197"/>
                  <a:gd name="T27" fmla="*/ 0 h 131"/>
                  <a:gd name="T28" fmla="*/ 0 w 197"/>
                  <a:gd name="T29" fmla="*/ 0 h 131"/>
                  <a:gd name="T30" fmla="*/ 0 w 197"/>
                  <a:gd name="T31" fmla="*/ 0 h 131"/>
                  <a:gd name="T32" fmla="*/ 0 w 197"/>
                  <a:gd name="T33" fmla="*/ 0 h 131"/>
                  <a:gd name="T34" fmla="*/ 0 w 197"/>
                  <a:gd name="T35" fmla="*/ 0 h 131"/>
                  <a:gd name="T36" fmla="*/ 0 w 197"/>
                  <a:gd name="T37" fmla="*/ 0 h 131"/>
                  <a:gd name="T38" fmla="*/ 0 w 197"/>
                  <a:gd name="T39" fmla="*/ 0 h 131"/>
                  <a:gd name="T40" fmla="*/ 0 w 197"/>
                  <a:gd name="T41" fmla="*/ 0 h 131"/>
                  <a:gd name="T42" fmla="*/ 0 w 197"/>
                  <a:gd name="T43" fmla="*/ 0 h 131"/>
                  <a:gd name="T44" fmla="*/ 0 w 197"/>
                  <a:gd name="T45" fmla="*/ 0 h 131"/>
                  <a:gd name="T46" fmla="*/ 0 w 197"/>
                  <a:gd name="T47" fmla="*/ 0 h 131"/>
                  <a:gd name="T48" fmla="*/ 0 w 197"/>
                  <a:gd name="T49" fmla="*/ 0 h 131"/>
                  <a:gd name="T50" fmla="*/ 0 w 197"/>
                  <a:gd name="T51" fmla="*/ 0 h 131"/>
                  <a:gd name="T52" fmla="*/ 0 w 197"/>
                  <a:gd name="T53" fmla="*/ 0 h 131"/>
                  <a:gd name="T54" fmla="*/ 0 w 197"/>
                  <a:gd name="T55" fmla="*/ 0 h 131"/>
                  <a:gd name="T56" fmla="*/ 0 w 197"/>
                  <a:gd name="T57" fmla="*/ 0 h 131"/>
                  <a:gd name="T58" fmla="*/ 0 w 197"/>
                  <a:gd name="T59" fmla="*/ 0 h 131"/>
                  <a:gd name="T60" fmla="*/ 0 w 197"/>
                  <a:gd name="T61" fmla="*/ 0 h 131"/>
                  <a:gd name="T62" fmla="*/ 0 w 197"/>
                  <a:gd name="T63" fmla="*/ 0 h 131"/>
                  <a:gd name="T64" fmla="*/ 0 w 197"/>
                  <a:gd name="T65" fmla="*/ 0 h 131"/>
                  <a:gd name="T66" fmla="*/ 0 w 197"/>
                  <a:gd name="T67" fmla="*/ 0 h 131"/>
                  <a:gd name="T68" fmla="*/ 0 w 197"/>
                  <a:gd name="T69" fmla="*/ 0 h 131"/>
                  <a:gd name="T70" fmla="*/ 0 w 197"/>
                  <a:gd name="T71" fmla="*/ 0 h 131"/>
                  <a:gd name="T72" fmla="*/ 0 w 197"/>
                  <a:gd name="T73" fmla="*/ 0 h 131"/>
                  <a:gd name="T74" fmla="*/ 0 w 197"/>
                  <a:gd name="T75" fmla="*/ 0 h 131"/>
                  <a:gd name="T76" fmla="*/ 0 w 197"/>
                  <a:gd name="T77" fmla="*/ 0 h 13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97"/>
                  <a:gd name="T118" fmla="*/ 0 h 131"/>
                  <a:gd name="T119" fmla="*/ 197 w 197"/>
                  <a:gd name="T120" fmla="*/ 131 h 131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97" h="131">
                    <a:moveTo>
                      <a:pt x="43" y="128"/>
                    </a:moveTo>
                    <a:lnTo>
                      <a:pt x="38" y="130"/>
                    </a:lnTo>
                    <a:lnTo>
                      <a:pt x="33" y="131"/>
                    </a:lnTo>
                    <a:lnTo>
                      <a:pt x="29" y="131"/>
                    </a:lnTo>
                    <a:lnTo>
                      <a:pt x="24" y="130"/>
                    </a:lnTo>
                    <a:lnTo>
                      <a:pt x="19" y="129"/>
                    </a:lnTo>
                    <a:lnTo>
                      <a:pt x="15" y="126"/>
                    </a:lnTo>
                    <a:lnTo>
                      <a:pt x="11" y="123"/>
                    </a:lnTo>
                    <a:lnTo>
                      <a:pt x="6" y="119"/>
                    </a:lnTo>
                    <a:lnTo>
                      <a:pt x="3" y="115"/>
                    </a:lnTo>
                    <a:lnTo>
                      <a:pt x="1" y="110"/>
                    </a:lnTo>
                    <a:lnTo>
                      <a:pt x="0" y="105"/>
                    </a:lnTo>
                    <a:lnTo>
                      <a:pt x="0" y="101"/>
                    </a:lnTo>
                    <a:lnTo>
                      <a:pt x="1" y="95"/>
                    </a:lnTo>
                    <a:lnTo>
                      <a:pt x="2" y="90"/>
                    </a:lnTo>
                    <a:lnTo>
                      <a:pt x="5" y="86"/>
                    </a:lnTo>
                    <a:lnTo>
                      <a:pt x="8" y="82"/>
                    </a:lnTo>
                    <a:lnTo>
                      <a:pt x="13" y="78"/>
                    </a:lnTo>
                    <a:lnTo>
                      <a:pt x="17" y="75"/>
                    </a:lnTo>
                    <a:lnTo>
                      <a:pt x="155" y="3"/>
                    </a:lnTo>
                    <a:lnTo>
                      <a:pt x="160" y="1"/>
                    </a:lnTo>
                    <a:lnTo>
                      <a:pt x="165" y="0"/>
                    </a:lnTo>
                    <a:lnTo>
                      <a:pt x="169" y="0"/>
                    </a:lnTo>
                    <a:lnTo>
                      <a:pt x="174" y="1"/>
                    </a:lnTo>
                    <a:lnTo>
                      <a:pt x="179" y="2"/>
                    </a:lnTo>
                    <a:lnTo>
                      <a:pt x="183" y="5"/>
                    </a:lnTo>
                    <a:lnTo>
                      <a:pt x="187" y="8"/>
                    </a:lnTo>
                    <a:lnTo>
                      <a:pt x="191" y="12"/>
                    </a:lnTo>
                    <a:lnTo>
                      <a:pt x="194" y="16"/>
                    </a:lnTo>
                    <a:lnTo>
                      <a:pt x="196" y="21"/>
                    </a:lnTo>
                    <a:lnTo>
                      <a:pt x="197" y="26"/>
                    </a:lnTo>
                    <a:lnTo>
                      <a:pt x="197" y="30"/>
                    </a:lnTo>
                    <a:lnTo>
                      <a:pt x="196" y="36"/>
                    </a:lnTo>
                    <a:lnTo>
                      <a:pt x="195" y="41"/>
                    </a:lnTo>
                    <a:lnTo>
                      <a:pt x="192" y="45"/>
                    </a:lnTo>
                    <a:lnTo>
                      <a:pt x="189" y="49"/>
                    </a:lnTo>
                    <a:lnTo>
                      <a:pt x="185" y="53"/>
                    </a:lnTo>
                    <a:lnTo>
                      <a:pt x="181" y="56"/>
                    </a:lnTo>
                    <a:lnTo>
                      <a:pt x="43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40" name="Freeform 27"/>
              <p:cNvSpPr>
                <a:spLocks/>
              </p:cNvSpPr>
              <p:nvPr/>
            </p:nvSpPr>
            <p:spPr bwMode="auto">
              <a:xfrm>
                <a:off x="970" y="3230"/>
                <a:ext cx="54" cy="32"/>
              </a:xfrm>
              <a:custGeom>
                <a:avLst/>
                <a:gdLst>
                  <a:gd name="T0" fmla="*/ 0 w 216"/>
                  <a:gd name="T1" fmla="*/ 0 h 125"/>
                  <a:gd name="T2" fmla="*/ 0 w 216"/>
                  <a:gd name="T3" fmla="*/ 0 h 125"/>
                  <a:gd name="T4" fmla="*/ 0 w 216"/>
                  <a:gd name="T5" fmla="*/ 0 h 125"/>
                  <a:gd name="T6" fmla="*/ 0 w 216"/>
                  <a:gd name="T7" fmla="*/ 0 h 125"/>
                  <a:gd name="T8" fmla="*/ 0 w 216"/>
                  <a:gd name="T9" fmla="*/ 0 h 125"/>
                  <a:gd name="T10" fmla="*/ 0 w 216"/>
                  <a:gd name="T11" fmla="*/ 0 h 125"/>
                  <a:gd name="T12" fmla="*/ 0 w 216"/>
                  <a:gd name="T13" fmla="*/ 0 h 125"/>
                  <a:gd name="T14" fmla="*/ 0 w 216"/>
                  <a:gd name="T15" fmla="*/ 0 h 125"/>
                  <a:gd name="T16" fmla="*/ 0 w 216"/>
                  <a:gd name="T17" fmla="*/ 0 h 125"/>
                  <a:gd name="T18" fmla="*/ 0 w 216"/>
                  <a:gd name="T19" fmla="*/ 0 h 125"/>
                  <a:gd name="T20" fmla="*/ 0 w 216"/>
                  <a:gd name="T21" fmla="*/ 0 h 125"/>
                  <a:gd name="T22" fmla="*/ 0 w 216"/>
                  <a:gd name="T23" fmla="*/ 0 h 125"/>
                  <a:gd name="T24" fmla="*/ 0 w 216"/>
                  <a:gd name="T25" fmla="*/ 0 h 125"/>
                  <a:gd name="T26" fmla="*/ 0 w 216"/>
                  <a:gd name="T27" fmla="*/ 0 h 125"/>
                  <a:gd name="T28" fmla="*/ 0 w 216"/>
                  <a:gd name="T29" fmla="*/ 0 h 125"/>
                  <a:gd name="T30" fmla="*/ 0 w 216"/>
                  <a:gd name="T31" fmla="*/ 0 h 125"/>
                  <a:gd name="T32" fmla="*/ 0 w 216"/>
                  <a:gd name="T33" fmla="*/ 0 h 125"/>
                  <a:gd name="T34" fmla="*/ 0 w 216"/>
                  <a:gd name="T35" fmla="*/ 0 h 125"/>
                  <a:gd name="T36" fmla="*/ 0 w 216"/>
                  <a:gd name="T37" fmla="*/ 0 h 125"/>
                  <a:gd name="T38" fmla="*/ 0 w 216"/>
                  <a:gd name="T39" fmla="*/ 0 h 125"/>
                  <a:gd name="T40" fmla="*/ 0 w 216"/>
                  <a:gd name="T41" fmla="*/ 0 h 125"/>
                  <a:gd name="T42" fmla="*/ 0 w 216"/>
                  <a:gd name="T43" fmla="*/ 0 h 125"/>
                  <a:gd name="T44" fmla="*/ 0 w 216"/>
                  <a:gd name="T45" fmla="*/ 0 h 125"/>
                  <a:gd name="T46" fmla="*/ 0 w 216"/>
                  <a:gd name="T47" fmla="*/ 0 h 125"/>
                  <a:gd name="T48" fmla="*/ 0 w 216"/>
                  <a:gd name="T49" fmla="*/ 0 h 125"/>
                  <a:gd name="T50" fmla="*/ 0 w 216"/>
                  <a:gd name="T51" fmla="*/ 0 h 125"/>
                  <a:gd name="T52" fmla="*/ 0 w 216"/>
                  <a:gd name="T53" fmla="*/ 0 h 125"/>
                  <a:gd name="T54" fmla="*/ 0 w 216"/>
                  <a:gd name="T55" fmla="*/ 0 h 125"/>
                  <a:gd name="T56" fmla="*/ 0 w 216"/>
                  <a:gd name="T57" fmla="*/ 0 h 125"/>
                  <a:gd name="T58" fmla="*/ 0 w 216"/>
                  <a:gd name="T59" fmla="*/ 0 h 125"/>
                  <a:gd name="T60" fmla="*/ 0 w 216"/>
                  <a:gd name="T61" fmla="*/ 0 h 125"/>
                  <a:gd name="T62" fmla="*/ 0 w 216"/>
                  <a:gd name="T63" fmla="*/ 0 h 125"/>
                  <a:gd name="T64" fmla="*/ 0 w 216"/>
                  <a:gd name="T65" fmla="*/ 0 h 125"/>
                  <a:gd name="T66" fmla="*/ 0 w 216"/>
                  <a:gd name="T67" fmla="*/ 0 h 125"/>
                  <a:gd name="T68" fmla="*/ 0 w 216"/>
                  <a:gd name="T69" fmla="*/ 0 h 125"/>
                  <a:gd name="T70" fmla="*/ 0 w 216"/>
                  <a:gd name="T71" fmla="*/ 0 h 125"/>
                  <a:gd name="T72" fmla="*/ 0 w 216"/>
                  <a:gd name="T73" fmla="*/ 0 h 125"/>
                  <a:gd name="T74" fmla="*/ 0 w 216"/>
                  <a:gd name="T75" fmla="*/ 0 h 125"/>
                  <a:gd name="T76" fmla="*/ 0 w 216"/>
                  <a:gd name="T77" fmla="*/ 0 h 12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6"/>
                  <a:gd name="T118" fmla="*/ 0 h 125"/>
                  <a:gd name="T119" fmla="*/ 216 w 216"/>
                  <a:gd name="T120" fmla="*/ 125 h 12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6" h="125">
                    <a:moveTo>
                      <a:pt x="41" y="123"/>
                    </a:moveTo>
                    <a:lnTo>
                      <a:pt x="36" y="124"/>
                    </a:lnTo>
                    <a:lnTo>
                      <a:pt x="31" y="125"/>
                    </a:lnTo>
                    <a:lnTo>
                      <a:pt x="27" y="125"/>
                    </a:lnTo>
                    <a:lnTo>
                      <a:pt x="22" y="124"/>
                    </a:lnTo>
                    <a:lnTo>
                      <a:pt x="17" y="122"/>
                    </a:lnTo>
                    <a:lnTo>
                      <a:pt x="13" y="119"/>
                    </a:lnTo>
                    <a:lnTo>
                      <a:pt x="8" y="116"/>
                    </a:lnTo>
                    <a:lnTo>
                      <a:pt x="5" y="111"/>
                    </a:lnTo>
                    <a:lnTo>
                      <a:pt x="2" y="107"/>
                    </a:lnTo>
                    <a:lnTo>
                      <a:pt x="1" y="102"/>
                    </a:lnTo>
                    <a:lnTo>
                      <a:pt x="0" y="96"/>
                    </a:lnTo>
                    <a:lnTo>
                      <a:pt x="0" y="92"/>
                    </a:lnTo>
                    <a:lnTo>
                      <a:pt x="1" y="87"/>
                    </a:lnTo>
                    <a:lnTo>
                      <a:pt x="3" y="82"/>
                    </a:lnTo>
                    <a:lnTo>
                      <a:pt x="6" y="78"/>
                    </a:lnTo>
                    <a:lnTo>
                      <a:pt x="9" y="74"/>
                    </a:lnTo>
                    <a:lnTo>
                      <a:pt x="15" y="71"/>
                    </a:lnTo>
                    <a:lnTo>
                      <a:pt x="19" y="68"/>
                    </a:lnTo>
                    <a:lnTo>
                      <a:pt x="176" y="2"/>
                    </a:lnTo>
                    <a:lnTo>
                      <a:pt x="181" y="1"/>
                    </a:lnTo>
                    <a:lnTo>
                      <a:pt x="186" y="0"/>
                    </a:lnTo>
                    <a:lnTo>
                      <a:pt x="190" y="0"/>
                    </a:lnTo>
                    <a:lnTo>
                      <a:pt x="195" y="1"/>
                    </a:lnTo>
                    <a:lnTo>
                      <a:pt x="200" y="3"/>
                    </a:lnTo>
                    <a:lnTo>
                      <a:pt x="204" y="6"/>
                    </a:lnTo>
                    <a:lnTo>
                      <a:pt x="208" y="9"/>
                    </a:lnTo>
                    <a:lnTo>
                      <a:pt x="211" y="14"/>
                    </a:lnTo>
                    <a:lnTo>
                      <a:pt x="214" y="18"/>
                    </a:lnTo>
                    <a:lnTo>
                      <a:pt x="215" y="23"/>
                    </a:lnTo>
                    <a:lnTo>
                      <a:pt x="216" y="28"/>
                    </a:lnTo>
                    <a:lnTo>
                      <a:pt x="216" y="32"/>
                    </a:lnTo>
                    <a:lnTo>
                      <a:pt x="215" y="38"/>
                    </a:lnTo>
                    <a:lnTo>
                      <a:pt x="213" y="43"/>
                    </a:lnTo>
                    <a:lnTo>
                      <a:pt x="210" y="47"/>
                    </a:lnTo>
                    <a:lnTo>
                      <a:pt x="207" y="51"/>
                    </a:lnTo>
                    <a:lnTo>
                      <a:pt x="202" y="54"/>
                    </a:lnTo>
                    <a:lnTo>
                      <a:pt x="198" y="57"/>
                    </a:lnTo>
                    <a:lnTo>
                      <a:pt x="41" y="12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41" name="Freeform 28"/>
              <p:cNvSpPr>
                <a:spLocks/>
              </p:cNvSpPr>
              <p:nvPr/>
            </p:nvSpPr>
            <p:spPr bwMode="auto">
              <a:xfrm>
                <a:off x="1009" y="3214"/>
                <a:ext cx="60" cy="31"/>
              </a:xfrm>
              <a:custGeom>
                <a:avLst/>
                <a:gdLst>
                  <a:gd name="T0" fmla="*/ 0 w 238"/>
                  <a:gd name="T1" fmla="*/ 0 h 124"/>
                  <a:gd name="T2" fmla="*/ 0 w 238"/>
                  <a:gd name="T3" fmla="*/ 0 h 124"/>
                  <a:gd name="T4" fmla="*/ 0 w 238"/>
                  <a:gd name="T5" fmla="*/ 0 h 124"/>
                  <a:gd name="T6" fmla="*/ 0 w 238"/>
                  <a:gd name="T7" fmla="*/ 0 h 124"/>
                  <a:gd name="T8" fmla="*/ 0 w 238"/>
                  <a:gd name="T9" fmla="*/ 0 h 124"/>
                  <a:gd name="T10" fmla="*/ 0 w 238"/>
                  <a:gd name="T11" fmla="*/ 0 h 124"/>
                  <a:gd name="T12" fmla="*/ 0 w 238"/>
                  <a:gd name="T13" fmla="*/ 0 h 124"/>
                  <a:gd name="T14" fmla="*/ 0 w 238"/>
                  <a:gd name="T15" fmla="*/ 0 h 124"/>
                  <a:gd name="T16" fmla="*/ 0 w 238"/>
                  <a:gd name="T17" fmla="*/ 0 h 124"/>
                  <a:gd name="T18" fmla="*/ 0 w 238"/>
                  <a:gd name="T19" fmla="*/ 0 h 124"/>
                  <a:gd name="T20" fmla="*/ 0 w 238"/>
                  <a:gd name="T21" fmla="*/ 0 h 124"/>
                  <a:gd name="T22" fmla="*/ 0 w 238"/>
                  <a:gd name="T23" fmla="*/ 0 h 124"/>
                  <a:gd name="T24" fmla="*/ 0 w 238"/>
                  <a:gd name="T25" fmla="*/ 0 h 124"/>
                  <a:gd name="T26" fmla="*/ 0 w 238"/>
                  <a:gd name="T27" fmla="*/ 0 h 124"/>
                  <a:gd name="T28" fmla="*/ 0 w 238"/>
                  <a:gd name="T29" fmla="*/ 0 h 124"/>
                  <a:gd name="T30" fmla="*/ 0 w 238"/>
                  <a:gd name="T31" fmla="*/ 0 h 124"/>
                  <a:gd name="T32" fmla="*/ 0 w 238"/>
                  <a:gd name="T33" fmla="*/ 0 h 124"/>
                  <a:gd name="T34" fmla="*/ 0 w 238"/>
                  <a:gd name="T35" fmla="*/ 0 h 124"/>
                  <a:gd name="T36" fmla="*/ 0 w 238"/>
                  <a:gd name="T37" fmla="*/ 0 h 124"/>
                  <a:gd name="T38" fmla="*/ 0 w 238"/>
                  <a:gd name="T39" fmla="*/ 0 h 124"/>
                  <a:gd name="T40" fmla="*/ 0 w 238"/>
                  <a:gd name="T41" fmla="*/ 0 h 124"/>
                  <a:gd name="T42" fmla="*/ 0 w 238"/>
                  <a:gd name="T43" fmla="*/ 0 h 124"/>
                  <a:gd name="T44" fmla="*/ 0 w 238"/>
                  <a:gd name="T45" fmla="*/ 0 h 124"/>
                  <a:gd name="T46" fmla="*/ 0 w 238"/>
                  <a:gd name="T47" fmla="*/ 0 h 124"/>
                  <a:gd name="T48" fmla="*/ 0 w 238"/>
                  <a:gd name="T49" fmla="*/ 0 h 124"/>
                  <a:gd name="T50" fmla="*/ 0 w 238"/>
                  <a:gd name="T51" fmla="*/ 0 h 124"/>
                  <a:gd name="T52" fmla="*/ 0 w 238"/>
                  <a:gd name="T53" fmla="*/ 0 h 124"/>
                  <a:gd name="T54" fmla="*/ 0 w 238"/>
                  <a:gd name="T55" fmla="*/ 0 h 124"/>
                  <a:gd name="T56" fmla="*/ 0 w 238"/>
                  <a:gd name="T57" fmla="*/ 0 h 124"/>
                  <a:gd name="T58" fmla="*/ 0 w 238"/>
                  <a:gd name="T59" fmla="*/ 0 h 124"/>
                  <a:gd name="T60" fmla="*/ 0 w 238"/>
                  <a:gd name="T61" fmla="*/ 0 h 124"/>
                  <a:gd name="T62" fmla="*/ 0 w 238"/>
                  <a:gd name="T63" fmla="*/ 0 h 124"/>
                  <a:gd name="T64" fmla="*/ 0 w 238"/>
                  <a:gd name="T65" fmla="*/ 0 h 124"/>
                  <a:gd name="T66" fmla="*/ 0 w 238"/>
                  <a:gd name="T67" fmla="*/ 0 h 124"/>
                  <a:gd name="T68" fmla="*/ 0 w 238"/>
                  <a:gd name="T69" fmla="*/ 0 h 124"/>
                  <a:gd name="T70" fmla="*/ 0 w 238"/>
                  <a:gd name="T71" fmla="*/ 0 h 124"/>
                  <a:gd name="T72" fmla="*/ 0 w 238"/>
                  <a:gd name="T73" fmla="*/ 0 h 124"/>
                  <a:gd name="T74" fmla="*/ 0 w 238"/>
                  <a:gd name="T75" fmla="*/ 0 h 124"/>
                  <a:gd name="T76" fmla="*/ 0 w 238"/>
                  <a:gd name="T77" fmla="*/ 0 h 1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38"/>
                  <a:gd name="T118" fmla="*/ 0 h 124"/>
                  <a:gd name="T119" fmla="*/ 238 w 238"/>
                  <a:gd name="T120" fmla="*/ 124 h 12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38" h="124">
                    <a:moveTo>
                      <a:pt x="39" y="122"/>
                    </a:moveTo>
                    <a:lnTo>
                      <a:pt x="34" y="124"/>
                    </a:lnTo>
                    <a:lnTo>
                      <a:pt x="29" y="124"/>
                    </a:lnTo>
                    <a:lnTo>
                      <a:pt x="24" y="124"/>
                    </a:lnTo>
                    <a:lnTo>
                      <a:pt x="19" y="122"/>
                    </a:lnTo>
                    <a:lnTo>
                      <a:pt x="15" y="120"/>
                    </a:lnTo>
                    <a:lnTo>
                      <a:pt x="10" y="117"/>
                    </a:lnTo>
                    <a:lnTo>
                      <a:pt x="7" y="113"/>
                    </a:lnTo>
                    <a:lnTo>
                      <a:pt x="4" y="109"/>
                    </a:lnTo>
                    <a:lnTo>
                      <a:pt x="2" y="105"/>
                    </a:lnTo>
                    <a:lnTo>
                      <a:pt x="0" y="99"/>
                    </a:lnTo>
                    <a:lnTo>
                      <a:pt x="0" y="94"/>
                    </a:lnTo>
                    <a:lnTo>
                      <a:pt x="0" y="89"/>
                    </a:lnTo>
                    <a:lnTo>
                      <a:pt x="2" y="84"/>
                    </a:lnTo>
                    <a:lnTo>
                      <a:pt x="4" y="80"/>
                    </a:lnTo>
                    <a:lnTo>
                      <a:pt x="7" y="75"/>
                    </a:lnTo>
                    <a:lnTo>
                      <a:pt x="11" y="72"/>
                    </a:lnTo>
                    <a:lnTo>
                      <a:pt x="15" y="69"/>
                    </a:lnTo>
                    <a:lnTo>
                      <a:pt x="19" y="67"/>
                    </a:lnTo>
                    <a:lnTo>
                      <a:pt x="199" y="2"/>
                    </a:lnTo>
                    <a:lnTo>
                      <a:pt x="204" y="0"/>
                    </a:lnTo>
                    <a:lnTo>
                      <a:pt x="209" y="0"/>
                    </a:lnTo>
                    <a:lnTo>
                      <a:pt x="214" y="0"/>
                    </a:lnTo>
                    <a:lnTo>
                      <a:pt x="219" y="2"/>
                    </a:lnTo>
                    <a:lnTo>
                      <a:pt x="223" y="4"/>
                    </a:lnTo>
                    <a:lnTo>
                      <a:pt x="228" y="7"/>
                    </a:lnTo>
                    <a:lnTo>
                      <a:pt x="231" y="11"/>
                    </a:lnTo>
                    <a:lnTo>
                      <a:pt x="234" y="15"/>
                    </a:lnTo>
                    <a:lnTo>
                      <a:pt x="236" y="19"/>
                    </a:lnTo>
                    <a:lnTo>
                      <a:pt x="238" y="24"/>
                    </a:lnTo>
                    <a:lnTo>
                      <a:pt x="238" y="29"/>
                    </a:lnTo>
                    <a:lnTo>
                      <a:pt x="238" y="34"/>
                    </a:lnTo>
                    <a:lnTo>
                      <a:pt x="236" y="40"/>
                    </a:lnTo>
                    <a:lnTo>
                      <a:pt x="234" y="44"/>
                    </a:lnTo>
                    <a:lnTo>
                      <a:pt x="231" y="49"/>
                    </a:lnTo>
                    <a:lnTo>
                      <a:pt x="227" y="52"/>
                    </a:lnTo>
                    <a:lnTo>
                      <a:pt x="223" y="55"/>
                    </a:lnTo>
                    <a:lnTo>
                      <a:pt x="219" y="57"/>
                    </a:lnTo>
                    <a:lnTo>
                      <a:pt x="39" y="12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42" name="Freeform 29"/>
              <p:cNvSpPr>
                <a:spLocks/>
              </p:cNvSpPr>
              <p:nvPr/>
            </p:nvSpPr>
            <p:spPr bwMode="auto">
              <a:xfrm>
                <a:off x="1054" y="3198"/>
                <a:ext cx="66" cy="31"/>
              </a:xfrm>
              <a:custGeom>
                <a:avLst/>
                <a:gdLst>
                  <a:gd name="T0" fmla="*/ 0 w 266"/>
                  <a:gd name="T1" fmla="*/ 0 h 122"/>
                  <a:gd name="T2" fmla="*/ 0 w 266"/>
                  <a:gd name="T3" fmla="*/ 0 h 122"/>
                  <a:gd name="T4" fmla="*/ 0 w 266"/>
                  <a:gd name="T5" fmla="*/ 0 h 122"/>
                  <a:gd name="T6" fmla="*/ 0 w 266"/>
                  <a:gd name="T7" fmla="*/ 0 h 122"/>
                  <a:gd name="T8" fmla="*/ 0 w 266"/>
                  <a:gd name="T9" fmla="*/ 0 h 122"/>
                  <a:gd name="T10" fmla="*/ 0 w 266"/>
                  <a:gd name="T11" fmla="*/ 0 h 122"/>
                  <a:gd name="T12" fmla="*/ 0 w 266"/>
                  <a:gd name="T13" fmla="*/ 0 h 122"/>
                  <a:gd name="T14" fmla="*/ 0 w 266"/>
                  <a:gd name="T15" fmla="*/ 0 h 122"/>
                  <a:gd name="T16" fmla="*/ 0 w 266"/>
                  <a:gd name="T17" fmla="*/ 0 h 122"/>
                  <a:gd name="T18" fmla="*/ 0 w 266"/>
                  <a:gd name="T19" fmla="*/ 0 h 122"/>
                  <a:gd name="T20" fmla="*/ 0 w 266"/>
                  <a:gd name="T21" fmla="*/ 0 h 122"/>
                  <a:gd name="T22" fmla="*/ 0 w 266"/>
                  <a:gd name="T23" fmla="*/ 0 h 122"/>
                  <a:gd name="T24" fmla="*/ 0 w 266"/>
                  <a:gd name="T25" fmla="*/ 0 h 122"/>
                  <a:gd name="T26" fmla="*/ 0 w 266"/>
                  <a:gd name="T27" fmla="*/ 0 h 122"/>
                  <a:gd name="T28" fmla="*/ 0 w 266"/>
                  <a:gd name="T29" fmla="*/ 0 h 122"/>
                  <a:gd name="T30" fmla="*/ 0 w 266"/>
                  <a:gd name="T31" fmla="*/ 0 h 122"/>
                  <a:gd name="T32" fmla="*/ 0 w 266"/>
                  <a:gd name="T33" fmla="*/ 0 h 122"/>
                  <a:gd name="T34" fmla="*/ 0 w 266"/>
                  <a:gd name="T35" fmla="*/ 0 h 122"/>
                  <a:gd name="T36" fmla="*/ 0 w 266"/>
                  <a:gd name="T37" fmla="*/ 0 h 122"/>
                  <a:gd name="T38" fmla="*/ 0 w 266"/>
                  <a:gd name="T39" fmla="*/ 0 h 122"/>
                  <a:gd name="T40" fmla="*/ 0 w 266"/>
                  <a:gd name="T41" fmla="*/ 0 h 122"/>
                  <a:gd name="T42" fmla="*/ 0 w 266"/>
                  <a:gd name="T43" fmla="*/ 0 h 122"/>
                  <a:gd name="T44" fmla="*/ 0 w 266"/>
                  <a:gd name="T45" fmla="*/ 0 h 122"/>
                  <a:gd name="T46" fmla="*/ 0 w 266"/>
                  <a:gd name="T47" fmla="*/ 0 h 122"/>
                  <a:gd name="T48" fmla="*/ 0 w 266"/>
                  <a:gd name="T49" fmla="*/ 0 h 122"/>
                  <a:gd name="T50" fmla="*/ 0 w 266"/>
                  <a:gd name="T51" fmla="*/ 0 h 122"/>
                  <a:gd name="T52" fmla="*/ 0 w 266"/>
                  <a:gd name="T53" fmla="*/ 0 h 122"/>
                  <a:gd name="T54" fmla="*/ 0 w 266"/>
                  <a:gd name="T55" fmla="*/ 0 h 122"/>
                  <a:gd name="T56" fmla="*/ 0 w 266"/>
                  <a:gd name="T57" fmla="*/ 0 h 122"/>
                  <a:gd name="T58" fmla="*/ 0 w 266"/>
                  <a:gd name="T59" fmla="*/ 0 h 122"/>
                  <a:gd name="T60" fmla="*/ 0 w 266"/>
                  <a:gd name="T61" fmla="*/ 0 h 122"/>
                  <a:gd name="T62" fmla="*/ 0 w 266"/>
                  <a:gd name="T63" fmla="*/ 0 h 122"/>
                  <a:gd name="T64" fmla="*/ 0 w 266"/>
                  <a:gd name="T65" fmla="*/ 0 h 122"/>
                  <a:gd name="T66" fmla="*/ 0 w 266"/>
                  <a:gd name="T67" fmla="*/ 0 h 122"/>
                  <a:gd name="T68" fmla="*/ 0 w 266"/>
                  <a:gd name="T69" fmla="*/ 0 h 122"/>
                  <a:gd name="T70" fmla="*/ 0 w 266"/>
                  <a:gd name="T71" fmla="*/ 0 h 122"/>
                  <a:gd name="T72" fmla="*/ 0 w 266"/>
                  <a:gd name="T73" fmla="*/ 0 h 122"/>
                  <a:gd name="T74" fmla="*/ 0 w 266"/>
                  <a:gd name="T75" fmla="*/ 0 h 122"/>
                  <a:gd name="T76" fmla="*/ 0 w 266"/>
                  <a:gd name="T77" fmla="*/ 0 h 12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66"/>
                  <a:gd name="T118" fmla="*/ 0 h 122"/>
                  <a:gd name="T119" fmla="*/ 266 w 266"/>
                  <a:gd name="T120" fmla="*/ 122 h 12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66" h="122">
                    <a:moveTo>
                      <a:pt x="38" y="121"/>
                    </a:moveTo>
                    <a:lnTo>
                      <a:pt x="33" y="122"/>
                    </a:lnTo>
                    <a:lnTo>
                      <a:pt x="29" y="122"/>
                    </a:lnTo>
                    <a:lnTo>
                      <a:pt x="24" y="121"/>
                    </a:lnTo>
                    <a:lnTo>
                      <a:pt x="18" y="120"/>
                    </a:lnTo>
                    <a:lnTo>
                      <a:pt x="13" y="117"/>
                    </a:lnTo>
                    <a:lnTo>
                      <a:pt x="9" y="114"/>
                    </a:lnTo>
                    <a:lnTo>
                      <a:pt x="6" y="110"/>
                    </a:lnTo>
                    <a:lnTo>
                      <a:pt x="3" y="106"/>
                    </a:lnTo>
                    <a:lnTo>
                      <a:pt x="1" y="101"/>
                    </a:lnTo>
                    <a:lnTo>
                      <a:pt x="0" y="95"/>
                    </a:lnTo>
                    <a:lnTo>
                      <a:pt x="0" y="91"/>
                    </a:lnTo>
                    <a:lnTo>
                      <a:pt x="1" y="86"/>
                    </a:lnTo>
                    <a:lnTo>
                      <a:pt x="2" y="81"/>
                    </a:lnTo>
                    <a:lnTo>
                      <a:pt x="5" y="76"/>
                    </a:lnTo>
                    <a:lnTo>
                      <a:pt x="8" y="72"/>
                    </a:lnTo>
                    <a:lnTo>
                      <a:pt x="12" y="69"/>
                    </a:lnTo>
                    <a:lnTo>
                      <a:pt x="16" y="66"/>
                    </a:lnTo>
                    <a:lnTo>
                      <a:pt x="22" y="64"/>
                    </a:lnTo>
                    <a:lnTo>
                      <a:pt x="229" y="1"/>
                    </a:lnTo>
                    <a:lnTo>
                      <a:pt x="234" y="0"/>
                    </a:lnTo>
                    <a:lnTo>
                      <a:pt x="238" y="0"/>
                    </a:lnTo>
                    <a:lnTo>
                      <a:pt x="243" y="1"/>
                    </a:lnTo>
                    <a:lnTo>
                      <a:pt x="248" y="2"/>
                    </a:lnTo>
                    <a:lnTo>
                      <a:pt x="253" y="5"/>
                    </a:lnTo>
                    <a:lnTo>
                      <a:pt x="257" y="8"/>
                    </a:lnTo>
                    <a:lnTo>
                      <a:pt x="260" y="12"/>
                    </a:lnTo>
                    <a:lnTo>
                      <a:pt x="263" y="16"/>
                    </a:lnTo>
                    <a:lnTo>
                      <a:pt x="265" y="21"/>
                    </a:lnTo>
                    <a:lnTo>
                      <a:pt x="266" y="26"/>
                    </a:lnTo>
                    <a:lnTo>
                      <a:pt x="266" y="30"/>
                    </a:lnTo>
                    <a:lnTo>
                      <a:pt x="265" y="36"/>
                    </a:lnTo>
                    <a:lnTo>
                      <a:pt x="264" y="41"/>
                    </a:lnTo>
                    <a:lnTo>
                      <a:pt x="261" y="46"/>
                    </a:lnTo>
                    <a:lnTo>
                      <a:pt x="258" y="50"/>
                    </a:lnTo>
                    <a:lnTo>
                      <a:pt x="254" y="53"/>
                    </a:lnTo>
                    <a:lnTo>
                      <a:pt x="250" y="56"/>
                    </a:lnTo>
                    <a:lnTo>
                      <a:pt x="245" y="58"/>
                    </a:lnTo>
                    <a:lnTo>
                      <a:pt x="38" y="12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43" name="Freeform 30"/>
              <p:cNvSpPr>
                <a:spLocks/>
              </p:cNvSpPr>
              <p:nvPr/>
            </p:nvSpPr>
            <p:spPr bwMode="auto">
              <a:xfrm>
                <a:off x="1106" y="3192"/>
                <a:ext cx="43" cy="21"/>
              </a:xfrm>
              <a:custGeom>
                <a:avLst/>
                <a:gdLst>
                  <a:gd name="T0" fmla="*/ 0 w 175"/>
                  <a:gd name="T1" fmla="*/ 0 h 86"/>
                  <a:gd name="T2" fmla="*/ 0 w 175"/>
                  <a:gd name="T3" fmla="*/ 0 h 86"/>
                  <a:gd name="T4" fmla="*/ 0 w 175"/>
                  <a:gd name="T5" fmla="*/ 0 h 86"/>
                  <a:gd name="T6" fmla="*/ 0 w 175"/>
                  <a:gd name="T7" fmla="*/ 0 h 86"/>
                  <a:gd name="T8" fmla="*/ 0 w 175"/>
                  <a:gd name="T9" fmla="*/ 0 h 86"/>
                  <a:gd name="T10" fmla="*/ 0 w 175"/>
                  <a:gd name="T11" fmla="*/ 0 h 86"/>
                  <a:gd name="T12" fmla="*/ 0 w 175"/>
                  <a:gd name="T13" fmla="*/ 0 h 86"/>
                  <a:gd name="T14" fmla="*/ 0 w 175"/>
                  <a:gd name="T15" fmla="*/ 0 h 86"/>
                  <a:gd name="T16" fmla="*/ 0 w 175"/>
                  <a:gd name="T17" fmla="*/ 0 h 86"/>
                  <a:gd name="T18" fmla="*/ 0 w 175"/>
                  <a:gd name="T19" fmla="*/ 0 h 86"/>
                  <a:gd name="T20" fmla="*/ 0 w 175"/>
                  <a:gd name="T21" fmla="*/ 0 h 86"/>
                  <a:gd name="T22" fmla="*/ 0 w 175"/>
                  <a:gd name="T23" fmla="*/ 0 h 86"/>
                  <a:gd name="T24" fmla="*/ 0 w 175"/>
                  <a:gd name="T25" fmla="*/ 0 h 86"/>
                  <a:gd name="T26" fmla="*/ 0 w 175"/>
                  <a:gd name="T27" fmla="*/ 0 h 86"/>
                  <a:gd name="T28" fmla="*/ 0 w 175"/>
                  <a:gd name="T29" fmla="*/ 0 h 86"/>
                  <a:gd name="T30" fmla="*/ 0 w 175"/>
                  <a:gd name="T31" fmla="*/ 0 h 86"/>
                  <a:gd name="T32" fmla="*/ 0 w 175"/>
                  <a:gd name="T33" fmla="*/ 0 h 86"/>
                  <a:gd name="T34" fmla="*/ 0 w 175"/>
                  <a:gd name="T35" fmla="*/ 0 h 86"/>
                  <a:gd name="T36" fmla="*/ 0 w 175"/>
                  <a:gd name="T37" fmla="*/ 0 h 86"/>
                  <a:gd name="T38" fmla="*/ 0 w 175"/>
                  <a:gd name="T39" fmla="*/ 0 h 86"/>
                  <a:gd name="T40" fmla="*/ 0 w 175"/>
                  <a:gd name="T41" fmla="*/ 0 h 86"/>
                  <a:gd name="T42" fmla="*/ 0 w 175"/>
                  <a:gd name="T43" fmla="*/ 0 h 86"/>
                  <a:gd name="T44" fmla="*/ 0 w 175"/>
                  <a:gd name="T45" fmla="*/ 0 h 86"/>
                  <a:gd name="T46" fmla="*/ 0 w 175"/>
                  <a:gd name="T47" fmla="*/ 0 h 86"/>
                  <a:gd name="T48" fmla="*/ 0 w 175"/>
                  <a:gd name="T49" fmla="*/ 0 h 86"/>
                  <a:gd name="T50" fmla="*/ 0 w 175"/>
                  <a:gd name="T51" fmla="*/ 0 h 86"/>
                  <a:gd name="T52" fmla="*/ 0 w 175"/>
                  <a:gd name="T53" fmla="*/ 0 h 86"/>
                  <a:gd name="T54" fmla="*/ 0 w 175"/>
                  <a:gd name="T55" fmla="*/ 0 h 86"/>
                  <a:gd name="T56" fmla="*/ 0 w 175"/>
                  <a:gd name="T57" fmla="*/ 0 h 86"/>
                  <a:gd name="T58" fmla="*/ 0 w 175"/>
                  <a:gd name="T59" fmla="*/ 0 h 86"/>
                  <a:gd name="T60" fmla="*/ 0 w 175"/>
                  <a:gd name="T61" fmla="*/ 0 h 86"/>
                  <a:gd name="T62" fmla="*/ 0 w 175"/>
                  <a:gd name="T63" fmla="*/ 0 h 86"/>
                  <a:gd name="T64" fmla="*/ 0 w 175"/>
                  <a:gd name="T65" fmla="*/ 0 h 86"/>
                  <a:gd name="T66" fmla="*/ 0 w 175"/>
                  <a:gd name="T67" fmla="*/ 0 h 86"/>
                  <a:gd name="T68" fmla="*/ 0 w 175"/>
                  <a:gd name="T69" fmla="*/ 0 h 86"/>
                  <a:gd name="T70" fmla="*/ 0 w 175"/>
                  <a:gd name="T71" fmla="*/ 0 h 86"/>
                  <a:gd name="T72" fmla="*/ 0 w 175"/>
                  <a:gd name="T73" fmla="*/ 0 h 86"/>
                  <a:gd name="T74" fmla="*/ 0 w 175"/>
                  <a:gd name="T75" fmla="*/ 0 h 86"/>
                  <a:gd name="T76" fmla="*/ 0 w 175"/>
                  <a:gd name="T77" fmla="*/ 0 h 8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75"/>
                  <a:gd name="T118" fmla="*/ 0 h 86"/>
                  <a:gd name="T119" fmla="*/ 175 w 175"/>
                  <a:gd name="T120" fmla="*/ 86 h 8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75" h="86">
                    <a:moveTo>
                      <a:pt x="36" y="85"/>
                    </a:moveTo>
                    <a:lnTo>
                      <a:pt x="31" y="86"/>
                    </a:lnTo>
                    <a:lnTo>
                      <a:pt x="27" y="86"/>
                    </a:lnTo>
                    <a:lnTo>
                      <a:pt x="22" y="85"/>
                    </a:lnTo>
                    <a:lnTo>
                      <a:pt x="16" y="83"/>
                    </a:lnTo>
                    <a:lnTo>
                      <a:pt x="12" y="80"/>
                    </a:lnTo>
                    <a:lnTo>
                      <a:pt x="8" y="77"/>
                    </a:lnTo>
                    <a:lnTo>
                      <a:pt x="5" y="73"/>
                    </a:lnTo>
                    <a:lnTo>
                      <a:pt x="2" y="68"/>
                    </a:lnTo>
                    <a:lnTo>
                      <a:pt x="1" y="63"/>
                    </a:lnTo>
                    <a:lnTo>
                      <a:pt x="0" y="57"/>
                    </a:lnTo>
                    <a:lnTo>
                      <a:pt x="0" y="53"/>
                    </a:lnTo>
                    <a:lnTo>
                      <a:pt x="1" y="48"/>
                    </a:lnTo>
                    <a:lnTo>
                      <a:pt x="3" y="43"/>
                    </a:lnTo>
                    <a:lnTo>
                      <a:pt x="6" y="39"/>
                    </a:lnTo>
                    <a:lnTo>
                      <a:pt x="9" y="35"/>
                    </a:lnTo>
                    <a:lnTo>
                      <a:pt x="13" y="32"/>
                    </a:lnTo>
                    <a:lnTo>
                      <a:pt x="18" y="29"/>
                    </a:lnTo>
                    <a:lnTo>
                      <a:pt x="24" y="28"/>
                    </a:lnTo>
                    <a:lnTo>
                      <a:pt x="139" y="1"/>
                    </a:lnTo>
                    <a:lnTo>
                      <a:pt x="144" y="0"/>
                    </a:lnTo>
                    <a:lnTo>
                      <a:pt x="148" y="0"/>
                    </a:lnTo>
                    <a:lnTo>
                      <a:pt x="153" y="1"/>
                    </a:lnTo>
                    <a:lnTo>
                      <a:pt x="159" y="3"/>
                    </a:lnTo>
                    <a:lnTo>
                      <a:pt x="163" y="6"/>
                    </a:lnTo>
                    <a:lnTo>
                      <a:pt x="167" y="9"/>
                    </a:lnTo>
                    <a:lnTo>
                      <a:pt x="170" y="13"/>
                    </a:lnTo>
                    <a:lnTo>
                      <a:pt x="173" y="18"/>
                    </a:lnTo>
                    <a:lnTo>
                      <a:pt x="174" y="23"/>
                    </a:lnTo>
                    <a:lnTo>
                      <a:pt x="175" y="28"/>
                    </a:lnTo>
                    <a:lnTo>
                      <a:pt x="175" y="32"/>
                    </a:lnTo>
                    <a:lnTo>
                      <a:pt x="174" y="37"/>
                    </a:lnTo>
                    <a:lnTo>
                      <a:pt x="172" y="42"/>
                    </a:lnTo>
                    <a:lnTo>
                      <a:pt x="169" y="46"/>
                    </a:lnTo>
                    <a:lnTo>
                      <a:pt x="166" y="50"/>
                    </a:lnTo>
                    <a:lnTo>
                      <a:pt x="162" y="53"/>
                    </a:lnTo>
                    <a:lnTo>
                      <a:pt x="156" y="56"/>
                    </a:lnTo>
                    <a:lnTo>
                      <a:pt x="151" y="57"/>
                    </a:lnTo>
                    <a:lnTo>
                      <a:pt x="36" y="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44" name="Freeform 31"/>
              <p:cNvSpPr>
                <a:spLocks/>
              </p:cNvSpPr>
              <p:nvPr/>
            </p:nvSpPr>
            <p:spPr bwMode="auto">
              <a:xfrm>
                <a:off x="1134" y="3187"/>
                <a:ext cx="47" cy="19"/>
              </a:xfrm>
              <a:custGeom>
                <a:avLst/>
                <a:gdLst>
                  <a:gd name="T0" fmla="*/ 0 w 186"/>
                  <a:gd name="T1" fmla="*/ 0 h 77"/>
                  <a:gd name="T2" fmla="*/ 0 w 186"/>
                  <a:gd name="T3" fmla="*/ 0 h 77"/>
                  <a:gd name="T4" fmla="*/ 0 w 186"/>
                  <a:gd name="T5" fmla="*/ 0 h 77"/>
                  <a:gd name="T6" fmla="*/ 0 w 186"/>
                  <a:gd name="T7" fmla="*/ 0 h 77"/>
                  <a:gd name="T8" fmla="*/ 0 w 186"/>
                  <a:gd name="T9" fmla="*/ 0 h 77"/>
                  <a:gd name="T10" fmla="*/ 0 w 186"/>
                  <a:gd name="T11" fmla="*/ 0 h 77"/>
                  <a:gd name="T12" fmla="*/ 0 w 186"/>
                  <a:gd name="T13" fmla="*/ 0 h 77"/>
                  <a:gd name="T14" fmla="*/ 0 w 186"/>
                  <a:gd name="T15" fmla="*/ 0 h 77"/>
                  <a:gd name="T16" fmla="*/ 0 w 186"/>
                  <a:gd name="T17" fmla="*/ 0 h 77"/>
                  <a:gd name="T18" fmla="*/ 0 w 186"/>
                  <a:gd name="T19" fmla="*/ 0 h 77"/>
                  <a:gd name="T20" fmla="*/ 0 w 186"/>
                  <a:gd name="T21" fmla="*/ 0 h 77"/>
                  <a:gd name="T22" fmla="*/ 0 w 186"/>
                  <a:gd name="T23" fmla="*/ 0 h 77"/>
                  <a:gd name="T24" fmla="*/ 0 w 186"/>
                  <a:gd name="T25" fmla="*/ 0 h 77"/>
                  <a:gd name="T26" fmla="*/ 0 w 186"/>
                  <a:gd name="T27" fmla="*/ 0 h 77"/>
                  <a:gd name="T28" fmla="*/ 0 w 186"/>
                  <a:gd name="T29" fmla="*/ 0 h 77"/>
                  <a:gd name="T30" fmla="*/ 0 w 186"/>
                  <a:gd name="T31" fmla="*/ 0 h 77"/>
                  <a:gd name="T32" fmla="*/ 0 w 186"/>
                  <a:gd name="T33" fmla="*/ 0 h 77"/>
                  <a:gd name="T34" fmla="*/ 0 w 186"/>
                  <a:gd name="T35" fmla="*/ 0 h 77"/>
                  <a:gd name="T36" fmla="*/ 0 w 186"/>
                  <a:gd name="T37" fmla="*/ 0 h 77"/>
                  <a:gd name="T38" fmla="*/ 0 w 186"/>
                  <a:gd name="T39" fmla="*/ 0 h 77"/>
                  <a:gd name="T40" fmla="*/ 0 w 186"/>
                  <a:gd name="T41" fmla="*/ 0 h 77"/>
                  <a:gd name="T42" fmla="*/ 0 w 186"/>
                  <a:gd name="T43" fmla="*/ 0 h 77"/>
                  <a:gd name="T44" fmla="*/ 0 w 186"/>
                  <a:gd name="T45" fmla="*/ 0 h 77"/>
                  <a:gd name="T46" fmla="*/ 0 w 186"/>
                  <a:gd name="T47" fmla="*/ 0 h 77"/>
                  <a:gd name="T48" fmla="*/ 0 w 186"/>
                  <a:gd name="T49" fmla="*/ 0 h 77"/>
                  <a:gd name="T50" fmla="*/ 0 w 186"/>
                  <a:gd name="T51" fmla="*/ 0 h 77"/>
                  <a:gd name="T52" fmla="*/ 0 w 186"/>
                  <a:gd name="T53" fmla="*/ 0 h 77"/>
                  <a:gd name="T54" fmla="*/ 0 w 186"/>
                  <a:gd name="T55" fmla="*/ 0 h 77"/>
                  <a:gd name="T56" fmla="*/ 0 w 186"/>
                  <a:gd name="T57" fmla="*/ 0 h 77"/>
                  <a:gd name="T58" fmla="*/ 0 w 186"/>
                  <a:gd name="T59" fmla="*/ 0 h 77"/>
                  <a:gd name="T60" fmla="*/ 0 w 186"/>
                  <a:gd name="T61" fmla="*/ 0 h 77"/>
                  <a:gd name="T62" fmla="*/ 0 w 186"/>
                  <a:gd name="T63" fmla="*/ 0 h 77"/>
                  <a:gd name="T64" fmla="*/ 0 w 186"/>
                  <a:gd name="T65" fmla="*/ 0 h 77"/>
                  <a:gd name="T66" fmla="*/ 0 w 186"/>
                  <a:gd name="T67" fmla="*/ 0 h 77"/>
                  <a:gd name="T68" fmla="*/ 0 w 186"/>
                  <a:gd name="T69" fmla="*/ 0 h 77"/>
                  <a:gd name="T70" fmla="*/ 0 w 186"/>
                  <a:gd name="T71" fmla="*/ 0 h 77"/>
                  <a:gd name="T72" fmla="*/ 0 w 186"/>
                  <a:gd name="T73" fmla="*/ 0 h 77"/>
                  <a:gd name="T74" fmla="*/ 0 w 186"/>
                  <a:gd name="T75" fmla="*/ 0 h 77"/>
                  <a:gd name="T76" fmla="*/ 0 w 186"/>
                  <a:gd name="T77" fmla="*/ 0 h 7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86"/>
                  <a:gd name="T118" fmla="*/ 0 h 77"/>
                  <a:gd name="T119" fmla="*/ 186 w 186"/>
                  <a:gd name="T120" fmla="*/ 77 h 7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86" h="77">
                    <a:moveTo>
                      <a:pt x="33" y="77"/>
                    </a:moveTo>
                    <a:lnTo>
                      <a:pt x="29" y="77"/>
                    </a:lnTo>
                    <a:lnTo>
                      <a:pt x="23" y="76"/>
                    </a:lnTo>
                    <a:lnTo>
                      <a:pt x="19" y="75"/>
                    </a:lnTo>
                    <a:lnTo>
                      <a:pt x="14" y="73"/>
                    </a:lnTo>
                    <a:lnTo>
                      <a:pt x="10" y="69"/>
                    </a:lnTo>
                    <a:lnTo>
                      <a:pt x="6" y="66"/>
                    </a:lnTo>
                    <a:lnTo>
                      <a:pt x="4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1" y="42"/>
                    </a:lnTo>
                    <a:lnTo>
                      <a:pt x="2" y="38"/>
                    </a:lnTo>
                    <a:lnTo>
                      <a:pt x="4" y="33"/>
                    </a:lnTo>
                    <a:lnTo>
                      <a:pt x="8" y="29"/>
                    </a:lnTo>
                    <a:lnTo>
                      <a:pt x="11" y="25"/>
                    </a:lnTo>
                    <a:lnTo>
                      <a:pt x="16" y="23"/>
                    </a:lnTo>
                    <a:lnTo>
                      <a:pt x="20" y="20"/>
                    </a:lnTo>
                    <a:lnTo>
                      <a:pt x="25" y="19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62" y="1"/>
                    </a:lnTo>
                    <a:lnTo>
                      <a:pt x="166" y="2"/>
                    </a:lnTo>
                    <a:lnTo>
                      <a:pt x="171" y="4"/>
                    </a:lnTo>
                    <a:lnTo>
                      <a:pt x="175" y="8"/>
                    </a:lnTo>
                    <a:lnTo>
                      <a:pt x="179" y="11"/>
                    </a:lnTo>
                    <a:lnTo>
                      <a:pt x="182" y="17"/>
                    </a:lnTo>
                    <a:lnTo>
                      <a:pt x="185" y="21"/>
                    </a:lnTo>
                    <a:lnTo>
                      <a:pt x="186" y="26"/>
                    </a:lnTo>
                    <a:lnTo>
                      <a:pt x="186" y="30"/>
                    </a:lnTo>
                    <a:lnTo>
                      <a:pt x="185" y="36"/>
                    </a:lnTo>
                    <a:lnTo>
                      <a:pt x="184" y="40"/>
                    </a:lnTo>
                    <a:lnTo>
                      <a:pt x="182" y="45"/>
                    </a:lnTo>
                    <a:lnTo>
                      <a:pt x="177" y="49"/>
                    </a:lnTo>
                    <a:lnTo>
                      <a:pt x="174" y="53"/>
                    </a:lnTo>
                    <a:lnTo>
                      <a:pt x="169" y="55"/>
                    </a:lnTo>
                    <a:lnTo>
                      <a:pt x="165" y="58"/>
                    </a:lnTo>
                    <a:lnTo>
                      <a:pt x="160" y="59"/>
                    </a:lnTo>
                    <a:lnTo>
                      <a:pt x="33" y="7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45" name="Freeform 32"/>
              <p:cNvSpPr>
                <a:spLocks/>
              </p:cNvSpPr>
              <p:nvPr/>
            </p:nvSpPr>
            <p:spPr bwMode="auto">
              <a:xfrm>
                <a:off x="1166" y="3185"/>
                <a:ext cx="38" cy="17"/>
              </a:xfrm>
              <a:custGeom>
                <a:avLst/>
                <a:gdLst>
                  <a:gd name="T0" fmla="*/ 0 w 150"/>
                  <a:gd name="T1" fmla="*/ 0 h 66"/>
                  <a:gd name="T2" fmla="*/ 0 w 150"/>
                  <a:gd name="T3" fmla="*/ 0 h 66"/>
                  <a:gd name="T4" fmla="*/ 0 w 150"/>
                  <a:gd name="T5" fmla="*/ 0 h 66"/>
                  <a:gd name="T6" fmla="*/ 0 w 150"/>
                  <a:gd name="T7" fmla="*/ 0 h 66"/>
                  <a:gd name="T8" fmla="*/ 0 w 150"/>
                  <a:gd name="T9" fmla="*/ 0 h 66"/>
                  <a:gd name="T10" fmla="*/ 0 w 150"/>
                  <a:gd name="T11" fmla="*/ 0 h 66"/>
                  <a:gd name="T12" fmla="*/ 0 w 150"/>
                  <a:gd name="T13" fmla="*/ 0 h 66"/>
                  <a:gd name="T14" fmla="*/ 0 w 150"/>
                  <a:gd name="T15" fmla="*/ 0 h 66"/>
                  <a:gd name="T16" fmla="*/ 0 w 150"/>
                  <a:gd name="T17" fmla="*/ 0 h 66"/>
                  <a:gd name="T18" fmla="*/ 0 w 150"/>
                  <a:gd name="T19" fmla="*/ 0 h 66"/>
                  <a:gd name="T20" fmla="*/ 0 w 150"/>
                  <a:gd name="T21" fmla="*/ 0 h 66"/>
                  <a:gd name="T22" fmla="*/ 0 w 150"/>
                  <a:gd name="T23" fmla="*/ 0 h 66"/>
                  <a:gd name="T24" fmla="*/ 0 w 150"/>
                  <a:gd name="T25" fmla="*/ 0 h 66"/>
                  <a:gd name="T26" fmla="*/ 0 w 150"/>
                  <a:gd name="T27" fmla="*/ 0 h 66"/>
                  <a:gd name="T28" fmla="*/ 0 w 150"/>
                  <a:gd name="T29" fmla="*/ 0 h 66"/>
                  <a:gd name="T30" fmla="*/ 0 w 150"/>
                  <a:gd name="T31" fmla="*/ 0 h 66"/>
                  <a:gd name="T32" fmla="*/ 0 w 150"/>
                  <a:gd name="T33" fmla="*/ 0 h 66"/>
                  <a:gd name="T34" fmla="*/ 0 w 150"/>
                  <a:gd name="T35" fmla="*/ 0 h 66"/>
                  <a:gd name="T36" fmla="*/ 0 w 150"/>
                  <a:gd name="T37" fmla="*/ 0 h 66"/>
                  <a:gd name="T38" fmla="*/ 0 w 150"/>
                  <a:gd name="T39" fmla="*/ 0 h 66"/>
                  <a:gd name="T40" fmla="*/ 0 w 150"/>
                  <a:gd name="T41" fmla="*/ 0 h 66"/>
                  <a:gd name="T42" fmla="*/ 0 w 150"/>
                  <a:gd name="T43" fmla="*/ 0 h 66"/>
                  <a:gd name="T44" fmla="*/ 0 w 150"/>
                  <a:gd name="T45" fmla="*/ 0 h 66"/>
                  <a:gd name="T46" fmla="*/ 0 w 150"/>
                  <a:gd name="T47" fmla="*/ 0 h 66"/>
                  <a:gd name="T48" fmla="*/ 0 w 150"/>
                  <a:gd name="T49" fmla="*/ 0 h 66"/>
                  <a:gd name="T50" fmla="*/ 0 w 150"/>
                  <a:gd name="T51" fmla="*/ 0 h 66"/>
                  <a:gd name="T52" fmla="*/ 0 w 150"/>
                  <a:gd name="T53" fmla="*/ 0 h 66"/>
                  <a:gd name="T54" fmla="*/ 0 w 150"/>
                  <a:gd name="T55" fmla="*/ 0 h 66"/>
                  <a:gd name="T56" fmla="*/ 0 w 150"/>
                  <a:gd name="T57" fmla="*/ 0 h 66"/>
                  <a:gd name="T58" fmla="*/ 0 w 150"/>
                  <a:gd name="T59" fmla="*/ 0 h 66"/>
                  <a:gd name="T60" fmla="*/ 0 w 150"/>
                  <a:gd name="T61" fmla="*/ 0 h 66"/>
                  <a:gd name="T62" fmla="*/ 0 w 150"/>
                  <a:gd name="T63" fmla="*/ 0 h 66"/>
                  <a:gd name="T64" fmla="*/ 0 w 150"/>
                  <a:gd name="T65" fmla="*/ 0 h 66"/>
                  <a:gd name="T66" fmla="*/ 0 w 150"/>
                  <a:gd name="T67" fmla="*/ 0 h 66"/>
                  <a:gd name="T68" fmla="*/ 0 w 150"/>
                  <a:gd name="T69" fmla="*/ 0 h 66"/>
                  <a:gd name="T70" fmla="*/ 0 w 150"/>
                  <a:gd name="T71" fmla="*/ 0 h 66"/>
                  <a:gd name="T72" fmla="*/ 0 w 150"/>
                  <a:gd name="T73" fmla="*/ 0 h 66"/>
                  <a:gd name="T74" fmla="*/ 0 w 150"/>
                  <a:gd name="T75" fmla="*/ 0 h 66"/>
                  <a:gd name="T76" fmla="*/ 0 w 150"/>
                  <a:gd name="T77" fmla="*/ 0 h 6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50"/>
                  <a:gd name="T118" fmla="*/ 0 h 66"/>
                  <a:gd name="T119" fmla="*/ 150 w 150"/>
                  <a:gd name="T120" fmla="*/ 66 h 6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50" h="66">
                    <a:moveTo>
                      <a:pt x="31" y="66"/>
                    </a:moveTo>
                    <a:lnTo>
                      <a:pt x="27" y="66"/>
                    </a:lnTo>
                    <a:lnTo>
                      <a:pt x="22" y="65"/>
                    </a:lnTo>
                    <a:lnTo>
                      <a:pt x="17" y="63"/>
                    </a:lnTo>
                    <a:lnTo>
                      <a:pt x="12" y="60"/>
                    </a:lnTo>
                    <a:lnTo>
                      <a:pt x="8" y="57"/>
                    </a:lnTo>
                    <a:lnTo>
                      <a:pt x="5" y="53"/>
                    </a:lnTo>
                    <a:lnTo>
                      <a:pt x="3" y="49"/>
                    </a:lnTo>
                    <a:lnTo>
                      <a:pt x="1" y="44"/>
                    </a:lnTo>
                    <a:lnTo>
                      <a:pt x="0" y="39"/>
                    </a:lnTo>
                    <a:lnTo>
                      <a:pt x="0" y="35"/>
                    </a:lnTo>
                    <a:lnTo>
                      <a:pt x="1" y="30"/>
                    </a:lnTo>
                    <a:lnTo>
                      <a:pt x="3" y="25"/>
                    </a:lnTo>
                    <a:lnTo>
                      <a:pt x="6" y="19"/>
                    </a:lnTo>
                    <a:lnTo>
                      <a:pt x="9" y="15"/>
                    </a:lnTo>
                    <a:lnTo>
                      <a:pt x="13" y="12"/>
                    </a:lnTo>
                    <a:lnTo>
                      <a:pt x="17" y="10"/>
                    </a:lnTo>
                    <a:lnTo>
                      <a:pt x="22" y="8"/>
                    </a:lnTo>
                    <a:lnTo>
                      <a:pt x="27" y="7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8" y="1"/>
                    </a:lnTo>
                    <a:lnTo>
                      <a:pt x="133" y="3"/>
                    </a:lnTo>
                    <a:lnTo>
                      <a:pt x="138" y="6"/>
                    </a:lnTo>
                    <a:lnTo>
                      <a:pt x="142" y="9"/>
                    </a:lnTo>
                    <a:lnTo>
                      <a:pt x="145" y="13"/>
                    </a:lnTo>
                    <a:lnTo>
                      <a:pt x="147" y="17"/>
                    </a:lnTo>
                    <a:lnTo>
                      <a:pt x="149" y="22"/>
                    </a:lnTo>
                    <a:lnTo>
                      <a:pt x="150" y="28"/>
                    </a:lnTo>
                    <a:lnTo>
                      <a:pt x="150" y="32"/>
                    </a:lnTo>
                    <a:lnTo>
                      <a:pt x="149" y="37"/>
                    </a:lnTo>
                    <a:lnTo>
                      <a:pt x="147" y="42"/>
                    </a:lnTo>
                    <a:lnTo>
                      <a:pt x="144" y="47"/>
                    </a:lnTo>
                    <a:lnTo>
                      <a:pt x="141" y="51"/>
                    </a:lnTo>
                    <a:lnTo>
                      <a:pt x="137" y="54"/>
                    </a:lnTo>
                    <a:lnTo>
                      <a:pt x="133" y="56"/>
                    </a:lnTo>
                    <a:lnTo>
                      <a:pt x="128" y="58"/>
                    </a:lnTo>
                    <a:lnTo>
                      <a:pt x="122" y="59"/>
                    </a:lnTo>
                    <a:lnTo>
                      <a:pt x="31" y="6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46" name="Freeform 33"/>
              <p:cNvSpPr>
                <a:spLocks/>
              </p:cNvSpPr>
              <p:nvPr/>
            </p:nvSpPr>
            <p:spPr bwMode="auto">
              <a:xfrm>
                <a:off x="1189" y="3185"/>
                <a:ext cx="39" cy="15"/>
              </a:xfrm>
              <a:custGeom>
                <a:avLst/>
                <a:gdLst>
                  <a:gd name="T0" fmla="*/ 0 w 156"/>
                  <a:gd name="T1" fmla="*/ 0 h 59"/>
                  <a:gd name="T2" fmla="*/ 0 w 156"/>
                  <a:gd name="T3" fmla="*/ 0 h 59"/>
                  <a:gd name="T4" fmla="*/ 0 w 156"/>
                  <a:gd name="T5" fmla="*/ 0 h 59"/>
                  <a:gd name="T6" fmla="*/ 0 w 156"/>
                  <a:gd name="T7" fmla="*/ 0 h 59"/>
                  <a:gd name="T8" fmla="*/ 0 w 156"/>
                  <a:gd name="T9" fmla="*/ 0 h 59"/>
                  <a:gd name="T10" fmla="*/ 0 w 156"/>
                  <a:gd name="T11" fmla="*/ 0 h 59"/>
                  <a:gd name="T12" fmla="*/ 0 w 156"/>
                  <a:gd name="T13" fmla="*/ 0 h 59"/>
                  <a:gd name="T14" fmla="*/ 0 w 156"/>
                  <a:gd name="T15" fmla="*/ 0 h 59"/>
                  <a:gd name="T16" fmla="*/ 0 w 156"/>
                  <a:gd name="T17" fmla="*/ 0 h 59"/>
                  <a:gd name="T18" fmla="*/ 0 w 156"/>
                  <a:gd name="T19" fmla="*/ 0 h 59"/>
                  <a:gd name="T20" fmla="*/ 0 w 156"/>
                  <a:gd name="T21" fmla="*/ 0 h 59"/>
                  <a:gd name="T22" fmla="*/ 0 w 156"/>
                  <a:gd name="T23" fmla="*/ 0 h 59"/>
                  <a:gd name="T24" fmla="*/ 0 w 156"/>
                  <a:gd name="T25" fmla="*/ 0 h 59"/>
                  <a:gd name="T26" fmla="*/ 0 w 156"/>
                  <a:gd name="T27" fmla="*/ 0 h 59"/>
                  <a:gd name="T28" fmla="*/ 0 w 156"/>
                  <a:gd name="T29" fmla="*/ 0 h 59"/>
                  <a:gd name="T30" fmla="*/ 0 w 156"/>
                  <a:gd name="T31" fmla="*/ 0 h 59"/>
                  <a:gd name="T32" fmla="*/ 0 w 156"/>
                  <a:gd name="T33" fmla="*/ 0 h 59"/>
                  <a:gd name="T34" fmla="*/ 0 w 156"/>
                  <a:gd name="T35" fmla="*/ 0 h 59"/>
                  <a:gd name="T36" fmla="*/ 0 w 156"/>
                  <a:gd name="T37" fmla="*/ 0 h 59"/>
                  <a:gd name="T38" fmla="*/ 0 w 156"/>
                  <a:gd name="T39" fmla="*/ 0 h 59"/>
                  <a:gd name="T40" fmla="*/ 0 w 156"/>
                  <a:gd name="T41" fmla="*/ 0 h 59"/>
                  <a:gd name="T42" fmla="*/ 0 w 156"/>
                  <a:gd name="T43" fmla="*/ 0 h 59"/>
                  <a:gd name="T44" fmla="*/ 0 w 156"/>
                  <a:gd name="T45" fmla="*/ 0 h 59"/>
                  <a:gd name="T46" fmla="*/ 0 w 156"/>
                  <a:gd name="T47" fmla="*/ 0 h 59"/>
                  <a:gd name="T48" fmla="*/ 0 w 156"/>
                  <a:gd name="T49" fmla="*/ 0 h 59"/>
                  <a:gd name="T50" fmla="*/ 0 w 156"/>
                  <a:gd name="T51" fmla="*/ 0 h 59"/>
                  <a:gd name="T52" fmla="*/ 0 w 156"/>
                  <a:gd name="T53" fmla="*/ 0 h 59"/>
                  <a:gd name="T54" fmla="*/ 0 w 156"/>
                  <a:gd name="T55" fmla="*/ 0 h 59"/>
                  <a:gd name="T56" fmla="*/ 0 w 156"/>
                  <a:gd name="T57" fmla="*/ 0 h 59"/>
                  <a:gd name="T58" fmla="*/ 0 w 156"/>
                  <a:gd name="T59" fmla="*/ 0 h 59"/>
                  <a:gd name="T60" fmla="*/ 0 w 156"/>
                  <a:gd name="T61" fmla="*/ 0 h 59"/>
                  <a:gd name="T62" fmla="*/ 0 w 156"/>
                  <a:gd name="T63" fmla="*/ 0 h 59"/>
                  <a:gd name="T64" fmla="*/ 0 w 156"/>
                  <a:gd name="T65" fmla="*/ 0 h 59"/>
                  <a:gd name="T66" fmla="*/ 0 w 156"/>
                  <a:gd name="T67" fmla="*/ 0 h 59"/>
                  <a:gd name="T68" fmla="*/ 0 w 156"/>
                  <a:gd name="T69" fmla="*/ 0 h 59"/>
                  <a:gd name="T70" fmla="*/ 0 w 156"/>
                  <a:gd name="T71" fmla="*/ 0 h 59"/>
                  <a:gd name="T72" fmla="*/ 0 w 156"/>
                  <a:gd name="T73" fmla="*/ 0 h 59"/>
                  <a:gd name="T74" fmla="*/ 0 w 156"/>
                  <a:gd name="T75" fmla="*/ 0 h 59"/>
                  <a:gd name="T76" fmla="*/ 0 w 156"/>
                  <a:gd name="T77" fmla="*/ 0 h 5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56"/>
                  <a:gd name="T118" fmla="*/ 0 h 59"/>
                  <a:gd name="T119" fmla="*/ 156 w 156"/>
                  <a:gd name="T120" fmla="*/ 59 h 5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56" h="59">
                    <a:moveTo>
                      <a:pt x="29" y="59"/>
                    </a:moveTo>
                    <a:lnTo>
                      <a:pt x="24" y="59"/>
                    </a:lnTo>
                    <a:lnTo>
                      <a:pt x="19" y="58"/>
                    </a:lnTo>
                    <a:lnTo>
                      <a:pt x="15" y="56"/>
                    </a:lnTo>
                    <a:lnTo>
                      <a:pt x="11" y="53"/>
                    </a:lnTo>
                    <a:lnTo>
                      <a:pt x="7" y="49"/>
                    </a:lnTo>
                    <a:lnTo>
                      <a:pt x="4" y="45"/>
                    </a:lnTo>
                    <a:lnTo>
                      <a:pt x="2" y="40"/>
                    </a:lnTo>
                    <a:lnTo>
                      <a:pt x="0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4" y="15"/>
                    </a:lnTo>
                    <a:lnTo>
                      <a:pt x="7" y="11"/>
                    </a:lnTo>
                    <a:lnTo>
                      <a:pt x="11" y="7"/>
                    </a:lnTo>
                    <a:lnTo>
                      <a:pt x="15" y="4"/>
                    </a:lnTo>
                    <a:lnTo>
                      <a:pt x="19" y="2"/>
                    </a:lnTo>
                    <a:lnTo>
                      <a:pt x="24" y="0"/>
                    </a:lnTo>
                    <a:lnTo>
                      <a:pt x="29" y="0"/>
                    </a:lnTo>
                    <a:lnTo>
                      <a:pt x="127" y="0"/>
                    </a:lnTo>
                    <a:lnTo>
                      <a:pt x="132" y="0"/>
                    </a:lnTo>
                    <a:lnTo>
                      <a:pt x="137" y="2"/>
                    </a:lnTo>
                    <a:lnTo>
                      <a:pt x="142" y="4"/>
                    </a:lnTo>
                    <a:lnTo>
                      <a:pt x="146" y="7"/>
                    </a:lnTo>
                    <a:lnTo>
                      <a:pt x="150" y="11"/>
                    </a:lnTo>
                    <a:lnTo>
                      <a:pt x="153" y="15"/>
                    </a:lnTo>
                    <a:lnTo>
                      <a:pt x="155" y="19"/>
                    </a:lnTo>
                    <a:lnTo>
                      <a:pt x="156" y="25"/>
                    </a:lnTo>
                    <a:lnTo>
                      <a:pt x="156" y="30"/>
                    </a:lnTo>
                    <a:lnTo>
                      <a:pt x="156" y="35"/>
                    </a:lnTo>
                    <a:lnTo>
                      <a:pt x="155" y="40"/>
                    </a:lnTo>
                    <a:lnTo>
                      <a:pt x="153" y="45"/>
                    </a:lnTo>
                    <a:lnTo>
                      <a:pt x="150" y="49"/>
                    </a:lnTo>
                    <a:lnTo>
                      <a:pt x="146" y="53"/>
                    </a:lnTo>
                    <a:lnTo>
                      <a:pt x="142" y="56"/>
                    </a:lnTo>
                    <a:lnTo>
                      <a:pt x="137" y="58"/>
                    </a:lnTo>
                    <a:lnTo>
                      <a:pt x="132" y="59"/>
                    </a:lnTo>
                    <a:lnTo>
                      <a:pt x="127" y="59"/>
                    </a:lnTo>
                    <a:lnTo>
                      <a:pt x="29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47" name="Freeform 34"/>
              <p:cNvSpPr>
                <a:spLocks/>
              </p:cNvSpPr>
              <p:nvPr/>
            </p:nvSpPr>
            <p:spPr bwMode="auto">
              <a:xfrm>
                <a:off x="1213" y="3185"/>
                <a:ext cx="41" cy="17"/>
              </a:xfrm>
              <a:custGeom>
                <a:avLst/>
                <a:gdLst>
                  <a:gd name="T0" fmla="*/ 0 w 163"/>
                  <a:gd name="T1" fmla="*/ 0 h 66"/>
                  <a:gd name="T2" fmla="*/ 0 w 163"/>
                  <a:gd name="T3" fmla="*/ 0 h 66"/>
                  <a:gd name="T4" fmla="*/ 0 w 163"/>
                  <a:gd name="T5" fmla="*/ 0 h 66"/>
                  <a:gd name="T6" fmla="*/ 0 w 163"/>
                  <a:gd name="T7" fmla="*/ 0 h 66"/>
                  <a:gd name="T8" fmla="*/ 0 w 163"/>
                  <a:gd name="T9" fmla="*/ 0 h 66"/>
                  <a:gd name="T10" fmla="*/ 0 w 163"/>
                  <a:gd name="T11" fmla="*/ 0 h 66"/>
                  <a:gd name="T12" fmla="*/ 0 w 163"/>
                  <a:gd name="T13" fmla="*/ 0 h 66"/>
                  <a:gd name="T14" fmla="*/ 0 w 163"/>
                  <a:gd name="T15" fmla="*/ 0 h 66"/>
                  <a:gd name="T16" fmla="*/ 0 w 163"/>
                  <a:gd name="T17" fmla="*/ 0 h 66"/>
                  <a:gd name="T18" fmla="*/ 0 w 163"/>
                  <a:gd name="T19" fmla="*/ 0 h 66"/>
                  <a:gd name="T20" fmla="*/ 0 w 163"/>
                  <a:gd name="T21" fmla="*/ 0 h 66"/>
                  <a:gd name="T22" fmla="*/ 0 w 163"/>
                  <a:gd name="T23" fmla="*/ 0 h 66"/>
                  <a:gd name="T24" fmla="*/ 0 w 163"/>
                  <a:gd name="T25" fmla="*/ 0 h 66"/>
                  <a:gd name="T26" fmla="*/ 0 w 163"/>
                  <a:gd name="T27" fmla="*/ 0 h 66"/>
                  <a:gd name="T28" fmla="*/ 0 w 163"/>
                  <a:gd name="T29" fmla="*/ 0 h 66"/>
                  <a:gd name="T30" fmla="*/ 0 w 163"/>
                  <a:gd name="T31" fmla="*/ 0 h 66"/>
                  <a:gd name="T32" fmla="*/ 0 w 163"/>
                  <a:gd name="T33" fmla="*/ 0 h 66"/>
                  <a:gd name="T34" fmla="*/ 0 w 163"/>
                  <a:gd name="T35" fmla="*/ 0 h 66"/>
                  <a:gd name="T36" fmla="*/ 0 w 163"/>
                  <a:gd name="T37" fmla="*/ 0 h 66"/>
                  <a:gd name="T38" fmla="*/ 0 w 163"/>
                  <a:gd name="T39" fmla="*/ 0 h 66"/>
                  <a:gd name="T40" fmla="*/ 0 w 163"/>
                  <a:gd name="T41" fmla="*/ 0 h 66"/>
                  <a:gd name="T42" fmla="*/ 0 w 163"/>
                  <a:gd name="T43" fmla="*/ 0 h 66"/>
                  <a:gd name="T44" fmla="*/ 0 w 163"/>
                  <a:gd name="T45" fmla="*/ 0 h 66"/>
                  <a:gd name="T46" fmla="*/ 0 w 163"/>
                  <a:gd name="T47" fmla="*/ 0 h 66"/>
                  <a:gd name="T48" fmla="*/ 0 w 163"/>
                  <a:gd name="T49" fmla="*/ 0 h 66"/>
                  <a:gd name="T50" fmla="*/ 0 w 163"/>
                  <a:gd name="T51" fmla="*/ 0 h 66"/>
                  <a:gd name="T52" fmla="*/ 0 w 163"/>
                  <a:gd name="T53" fmla="*/ 0 h 66"/>
                  <a:gd name="T54" fmla="*/ 0 w 163"/>
                  <a:gd name="T55" fmla="*/ 0 h 66"/>
                  <a:gd name="T56" fmla="*/ 0 w 163"/>
                  <a:gd name="T57" fmla="*/ 0 h 66"/>
                  <a:gd name="T58" fmla="*/ 0 w 163"/>
                  <a:gd name="T59" fmla="*/ 0 h 66"/>
                  <a:gd name="T60" fmla="*/ 0 w 163"/>
                  <a:gd name="T61" fmla="*/ 0 h 66"/>
                  <a:gd name="T62" fmla="*/ 0 w 163"/>
                  <a:gd name="T63" fmla="*/ 0 h 66"/>
                  <a:gd name="T64" fmla="*/ 0 w 163"/>
                  <a:gd name="T65" fmla="*/ 0 h 66"/>
                  <a:gd name="T66" fmla="*/ 0 w 163"/>
                  <a:gd name="T67" fmla="*/ 0 h 66"/>
                  <a:gd name="T68" fmla="*/ 0 w 163"/>
                  <a:gd name="T69" fmla="*/ 0 h 66"/>
                  <a:gd name="T70" fmla="*/ 0 w 163"/>
                  <a:gd name="T71" fmla="*/ 0 h 66"/>
                  <a:gd name="T72" fmla="*/ 0 w 163"/>
                  <a:gd name="T73" fmla="*/ 0 h 66"/>
                  <a:gd name="T74" fmla="*/ 0 w 163"/>
                  <a:gd name="T75" fmla="*/ 0 h 66"/>
                  <a:gd name="T76" fmla="*/ 0 w 163"/>
                  <a:gd name="T77" fmla="*/ 0 h 6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63"/>
                  <a:gd name="T118" fmla="*/ 0 h 66"/>
                  <a:gd name="T119" fmla="*/ 163 w 163"/>
                  <a:gd name="T120" fmla="*/ 66 h 6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63" h="66">
                    <a:moveTo>
                      <a:pt x="28" y="59"/>
                    </a:moveTo>
                    <a:lnTo>
                      <a:pt x="23" y="58"/>
                    </a:lnTo>
                    <a:lnTo>
                      <a:pt x="19" y="56"/>
                    </a:lnTo>
                    <a:lnTo>
                      <a:pt x="14" y="54"/>
                    </a:lnTo>
                    <a:lnTo>
                      <a:pt x="10" y="51"/>
                    </a:lnTo>
                    <a:lnTo>
                      <a:pt x="7" y="47"/>
                    </a:lnTo>
                    <a:lnTo>
                      <a:pt x="3" y="42"/>
                    </a:lnTo>
                    <a:lnTo>
                      <a:pt x="1" y="38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2"/>
                    </a:lnTo>
                    <a:lnTo>
                      <a:pt x="3" y="18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32" y="0"/>
                    </a:lnTo>
                    <a:lnTo>
                      <a:pt x="135" y="7"/>
                    </a:lnTo>
                    <a:lnTo>
                      <a:pt x="140" y="8"/>
                    </a:lnTo>
                    <a:lnTo>
                      <a:pt x="145" y="10"/>
                    </a:lnTo>
                    <a:lnTo>
                      <a:pt x="150" y="12"/>
                    </a:lnTo>
                    <a:lnTo>
                      <a:pt x="154" y="15"/>
                    </a:lnTo>
                    <a:lnTo>
                      <a:pt x="157" y="19"/>
                    </a:lnTo>
                    <a:lnTo>
                      <a:pt x="160" y="25"/>
                    </a:lnTo>
                    <a:lnTo>
                      <a:pt x="162" y="29"/>
                    </a:lnTo>
                    <a:lnTo>
                      <a:pt x="163" y="34"/>
                    </a:lnTo>
                    <a:lnTo>
                      <a:pt x="163" y="39"/>
                    </a:lnTo>
                    <a:lnTo>
                      <a:pt x="162" y="44"/>
                    </a:lnTo>
                    <a:lnTo>
                      <a:pt x="160" y="48"/>
                    </a:lnTo>
                    <a:lnTo>
                      <a:pt x="158" y="53"/>
                    </a:lnTo>
                    <a:lnTo>
                      <a:pt x="155" y="57"/>
                    </a:lnTo>
                    <a:lnTo>
                      <a:pt x="151" y="60"/>
                    </a:lnTo>
                    <a:lnTo>
                      <a:pt x="146" y="63"/>
                    </a:lnTo>
                    <a:lnTo>
                      <a:pt x="141" y="65"/>
                    </a:lnTo>
                    <a:lnTo>
                      <a:pt x="136" y="66"/>
                    </a:lnTo>
                    <a:lnTo>
                      <a:pt x="131" y="66"/>
                    </a:lnTo>
                    <a:lnTo>
                      <a:pt x="28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48" name="Freeform 35"/>
              <p:cNvSpPr>
                <a:spLocks/>
              </p:cNvSpPr>
              <p:nvPr/>
            </p:nvSpPr>
            <p:spPr bwMode="auto">
              <a:xfrm>
                <a:off x="1239" y="3187"/>
                <a:ext cx="43" cy="19"/>
              </a:xfrm>
              <a:custGeom>
                <a:avLst/>
                <a:gdLst>
                  <a:gd name="T0" fmla="*/ 0 w 169"/>
                  <a:gd name="T1" fmla="*/ 0 h 74"/>
                  <a:gd name="T2" fmla="*/ 0 w 169"/>
                  <a:gd name="T3" fmla="*/ 0 h 74"/>
                  <a:gd name="T4" fmla="*/ 0 w 169"/>
                  <a:gd name="T5" fmla="*/ 0 h 74"/>
                  <a:gd name="T6" fmla="*/ 0 w 169"/>
                  <a:gd name="T7" fmla="*/ 0 h 74"/>
                  <a:gd name="T8" fmla="*/ 0 w 169"/>
                  <a:gd name="T9" fmla="*/ 0 h 74"/>
                  <a:gd name="T10" fmla="*/ 0 w 169"/>
                  <a:gd name="T11" fmla="*/ 0 h 74"/>
                  <a:gd name="T12" fmla="*/ 0 w 169"/>
                  <a:gd name="T13" fmla="*/ 0 h 74"/>
                  <a:gd name="T14" fmla="*/ 0 w 169"/>
                  <a:gd name="T15" fmla="*/ 0 h 74"/>
                  <a:gd name="T16" fmla="*/ 0 w 169"/>
                  <a:gd name="T17" fmla="*/ 0 h 74"/>
                  <a:gd name="T18" fmla="*/ 0 w 169"/>
                  <a:gd name="T19" fmla="*/ 0 h 74"/>
                  <a:gd name="T20" fmla="*/ 0 w 169"/>
                  <a:gd name="T21" fmla="*/ 0 h 74"/>
                  <a:gd name="T22" fmla="*/ 0 w 169"/>
                  <a:gd name="T23" fmla="*/ 0 h 74"/>
                  <a:gd name="T24" fmla="*/ 0 w 169"/>
                  <a:gd name="T25" fmla="*/ 0 h 74"/>
                  <a:gd name="T26" fmla="*/ 0 w 169"/>
                  <a:gd name="T27" fmla="*/ 0 h 74"/>
                  <a:gd name="T28" fmla="*/ 0 w 169"/>
                  <a:gd name="T29" fmla="*/ 0 h 74"/>
                  <a:gd name="T30" fmla="*/ 0 w 169"/>
                  <a:gd name="T31" fmla="*/ 0 h 74"/>
                  <a:gd name="T32" fmla="*/ 0 w 169"/>
                  <a:gd name="T33" fmla="*/ 0 h 74"/>
                  <a:gd name="T34" fmla="*/ 0 w 169"/>
                  <a:gd name="T35" fmla="*/ 0 h 74"/>
                  <a:gd name="T36" fmla="*/ 0 w 169"/>
                  <a:gd name="T37" fmla="*/ 0 h 74"/>
                  <a:gd name="T38" fmla="*/ 0 w 169"/>
                  <a:gd name="T39" fmla="*/ 0 h 74"/>
                  <a:gd name="T40" fmla="*/ 0 w 169"/>
                  <a:gd name="T41" fmla="*/ 0 h 74"/>
                  <a:gd name="T42" fmla="*/ 0 w 169"/>
                  <a:gd name="T43" fmla="*/ 0 h 74"/>
                  <a:gd name="T44" fmla="*/ 0 w 169"/>
                  <a:gd name="T45" fmla="*/ 0 h 74"/>
                  <a:gd name="T46" fmla="*/ 0 w 169"/>
                  <a:gd name="T47" fmla="*/ 0 h 74"/>
                  <a:gd name="T48" fmla="*/ 0 w 169"/>
                  <a:gd name="T49" fmla="*/ 0 h 74"/>
                  <a:gd name="T50" fmla="*/ 0 w 169"/>
                  <a:gd name="T51" fmla="*/ 0 h 74"/>
                  <a:gd name="T52" fmla="*/ 0 w 169"/>
                  <a:gd name="T53" fmla="*/ 0 h 74"/>
                  <a:gd name="T54" fmla="*/ 0 w 169"/>
                  <a:gd name="T55" fmla="*/ 0 h 74"/>
                  <a:gd name="T56" fmla="*/ 0 w 169"/>
                  <a:gd name="T57" fmla="*/ 0 h 74"/>
                  <a:gd name="T58" fmla="*/ 0 w 169"/>
                  <a:gd name="T59" fmla="*/ 0 h 74"/>
                  <a:gd name="T60" fmla="*/ 0 w 169"/>
                  <a:gd name="T61" fmla="*/ 0 h 74"/>
                  <a:gd name="T62" fmla="*/ 0 w 169"/>
                  <a:gd name="T63" fmla="*/ 0 h 74"/>
                  <a:gd name="T64" fmla="*/ 0 w 169"/>
                  <a:gd name="T65" fmla="*/ 0 h 74"/>
                  <a:gd name="T66" fmla="*/ 0 w 169"/>
                  <a:gd name="T67" fmla="*/ 0 h 74"/>
                  <a:gd name="T68" fmla="*/ 0 w 169"/>
                  <a:gd name="T69" fmla="*/ 0 h 74"/>
                  <a:gd name="T70" fmla="*/ 0 w 169"/>
                  <a:gd name="T71" fmla="*/ 0 h 74"/>
                  <a:gd name="T72" fmla="*/ 0 w 169"/>
                  <a:gd name="T73" fmla="*/ 0 h 74"/>
                  <a:gd name="T74" fmla="*/ 0 w 169"/>
                  <a:gd name="T75" fmla="*/ 0 h 74"/>
                  <a:gd name="T76" fmla="*/ 0 w 169"/>
                  <a:gd name="T77" fmla="*/ 0 h 7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69"/>
                  <a:gd name="T118" fmla="*/ 0 h 74"/>
                  <a:gd name="T119" fmla="*/ 169 w 169"/>
                  <a:gd name="T120" fmla="*/ 74 h 7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69" h="74">
                    <a:moveTo>
                      <a:pt x="25" y="59"/>
                    </a:moveTo>
                    <a:lnTo>
                      <a:pt x="20" y="58"/>
                    </a:lnTo>
                    <a:lnTo>
                      <a:pt x="16" y="56"/>
                    </a:lnTo>
                    <a:lnTo>
                      <a:pt x="11" y="53"/>
                    </a:lnTo>
                    <a:lnTo>
                      <a:pt x="8" y="49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1" y="21"/>
                    </a:lnTo>
                    <a:lnTo>
                      <a:pt x="3" y="17"/>
                    </a:lnTo>
                    <a:lnTo>
                      <a:pt x="6" y="11"/>
                    </a:lnTo>
                    <a:lnTo>
                      <a:pt x="10" y="8"/>
                    </a:lnTo>
                    <a:lnTo>
                      <a:pt x="14" y="5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144" y="15"/>
                    </a:lnTo>
                    <a:lnTo>
                      <a:pt x="149" y="17"/>
                    </a:lnTo>
                    <a:lnTo>
                      <a:pt x="153" y="19"/>
                    </a:lnTo>
                    <a:lnTo>
                      <a:pt x="158" y="22"/>
                    </a:lnTo>
                    <a:lnTo>
                      <a:pt x="161" y="26"/>
                    </a:lnTo>
                    <a:lnTo>
                      <a:pt x="164" y="30"/>
                    </a:lnTo>
                    <a:lnTo>
                      <a:pt x="167" y="34"/>
                    </a:lnTo>
                    <a:lnTo>
                      <a:pt x="168" y="39"/>
                    </a:lnTo>
                    <a:lnTo>
                      <a:pt x="169" y="44"/>
                    </a:lnTo>
                    <a:lnTo>
                      <a:pt x="169" y="49"/>
                    </a:lnTo>
                    <a:lnTo>
                      <a:pt x="168" y="54"/>
                    </a:lnTo>
                    <a:lnTo>
                      <a:pt x="166" y="58"/>
                    </a:lnTo>
                    <a:lnTo>
                      <a:pt x="163" y="63"/>
                    </a:lnTo>
                    <a:lnTo>
                      <a:pt x="159" y="66"/>
                    </a:lnTo>
                    <a:lnTo>
                      <a:pt x="155" y="69"/>
                    </a:lnTo>
                    <a:lnTo>
                      <a:pt x="151" y="72"/>
                    </a:lnTo>
                    <a:lnTo>
                      <a:pt x="146" y="73"/>
                    </a:lnTo>
                    <a:lnTo>
                      <a:pt x="141" y="74"/>
                    </a:lnTo>
                    <a:lnTo>
                      <a:pt x="136" y="74"/>
                    </a:lnTo>
                    <a:lnTo>
                      <a:pt x="25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49" name="Freeform 36"/>
              <p:cNvSpPr>
                <a:spLocks/>
              </p:cNvSpPr>
              <p:nvPr/>
            </p:nvSpPr>
            <p:spPr bwMode="auto">
              <a:xfrm>
                <a:off x="1267" y="3191"/>
                <a:ext cx="60" cy="25"/>
              </a:xfrm>
              <a:custGeom>
                <a:avLst/>
                <a:gdLst>
                  <a:gd name="T0" fmla="*/ 0 w 240"/>
                  <a:gd name="T1" fmla="*/ 0 h 99"/>
                  <a:gd name="T2" fmla="*/ 0 w 240"/>
                  <a:gd name="T3" fmla="*/ 0 h 99"/>
                  <a:gd name="T4" fmla="*/ 0 w 240"/>
                  <a:gd name="T5" fmla="*/ 0 h 99"/>
                  <a:gd name="T6" fmla="*/ 0 w 240"/>
                  <a:gd name="T7" fmla="*/ 0 h 99"/>
                  <a:gd name="T8" fmla="*/ 0 w 240"/>
                  <a:gd name="T9" fmla="*/ 0 h 99"/>
                  <a:gd name="T10" fmla="*/ 0 w 240"/>
                  <a:gd name="T11" fmla="*/ 0 h 99"/>
                  <a:gd name="T12" fmla="*/ 0 w 240"/>
                  <a:gd name="T13" fmla="*/ 0 h 99"/>
                  <a:gd name="T14" fmla="*/ 0 w 240"/>
                  <a:gd name="T15" fmla="*/ 0 h 99"/>
                  <a:gd name="T16" fmla="*/ 0 w 240"/>
                  <a:gd name="T17" fmla="*/ 0 h 99"/>
                  <a:gd name="T18" fmla="*/ 0 w 240"/>
                  <a:gd name="T19" fmla="*/ 0 h 99"/>
                  <a:gd name="T20" fmla="*/ 0 w 240"/>
                  <a:gd name="T21" fmla="*/ 0 h 99"/>
                  <a:gd name="T22" fmla="*/ 0 w 240"/>
                  <a:gd name="T23" fmla="*/ 0 h 99"/>
                  <a:gd name="T24" fmla="*/ 0 w 240"/>
                  <a:gd name="T25" fmla="*/ 0 h 99"/>
                  <a:gd name="T26" fmla="*/ 0 w 240"/>
                  <a:gd name="T27" fmla="*/ 0 h 99"/>
                  <a:gd name="T28" fmla="*/ 0 w 240"/>
                  <a:gd name="T29" fmla="*/ 0 h 99"/>
                  <a:gd name="T30" fmla="*/ 0 w 240"/>
                  <a:gd name="T31" fmla="*/ 0 h 99"/>
                  <a:gd name="T32" fmla="*/ 0 w 240"/>
                  <a:gd name="T33" fmla="*/ 0 h 99"/>
                  <a:gd name="T34" fmla="*/ 0 w 240"/>
                  <a:gd name="T35" fmla="*/ 0 h 99"/>
                  <a:gd name="T36" fmla="*/ 0 w 240"/>
                  <a:gd name="T37" fmla="*/ 0 h 99"/>
                  <a:gd name="T38" fmla="*/ 0 w 240"/>
                  <a:gd name="T39" fmla="*/ 0 h 99"/>
                  <a:gd name="T40" fmla="*/ 0 w 240"/>
                  <a:gd name="T41" fmla="*/ 0 h 99"/>
                  <a:gd name="T42" fmla="*/ 0 w 240"/>
                  <a:gd name="T43" fmla="*/ 0 h 99"/>
                  <a:gd name="T44" fmla="*/ 0 w 240"/>
                  <a:gd name="T45" fmla="*/ 0 h 99"/>
                  <a:gd name="T46" fmla="*/ 0 w 240"/>
                  <a:gd name="T47" fmla="*/ 0 h 99"/>
                  <a:gd name="T48" fmla="*/ 0 w 240"/>
                  <a:gd name="T49" fmla="*/ 0 h 99"/>
                  <a:gd name="T50" fmla="*/ 0 w 240"/>
                  <a:gd name="T51" fmla="*/ 0 h 99"/>
                  <a:gd name="T52" fmla="*/ 0 w 240"/>
                  <a:gd name="T53" fmla="*/ 0 h 99"/>
                  <a:gd name="T54" fmla="*/ 0 w 240"/>
                  <a:gd name="T55" fmla="*/ 0 h 99"/>
                  <a:gd name="T56" fmla="*/ 0 w 240"/>
                  <a:gd name="T57" fmla="*/ 0 h 99"/>
                  <a:gd name="T58" fmla="*/ 0 w 240"/>
                  <a:gd name="T59" fmla="*/ 0 h 99"/>
                  <a:gd name="T60" fmla="*/ 0 w 240"/>
                  <a:gd name="T61" fmla="*/ 0 h 99"/>
                  <a:gd name="T62" fmla="*/ 0 w 240"/>
                  <a:gd name="T63" fmla="*/ 0 h 99"/>
                  <a:gd name="T64" fmla="*/ 0 w 240"/>
                  <a:gd name="T65" fmla="*/ 0 h 99"/>
                  <a:gd name="T66" fmla="*/ 0 w 240"/>
                  <a:gd name="T67" fmla="*/ 0 h 99"/>
                  <a:gd name="T68" fmla="*/ 0 w 240"/>
                  <a:gd name="T69" fmla="*/ 0 h 99"/>
                  <a:gd name="T70" fmla="*/ 0 w 240"/>
                  <a:gd name="T71" fmla="*/ 0 h 99"/>
                  <a:gd name="T72" fmla="*/ 0 w 240"/>
                  <a:gd name="T73" fmla="*/ 0 h 99"/>
                  <a:gd name="T74" fmla="*/ 0 w 240"/>
                  <a:gd name="T75" fmla="*/ 0 h 99"/>
                  <a:gd name="T76" fmla="*/ 0 w 240"/>
                  <a:gd name="T77" fmla="*/ 0 h 9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0"/>
                  <a:gd name="T118" fmla="*/ 0 h 99"/>
                  <a:gd name="T119" fmla="*/ 240 w 240"/>
                  <a:gd name="T120" fmla="*/ 99 h 9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0" h="99">
                    <a:moveTo>
                      <a:pt x="23" y="58"/>
                    </a:moveTo>
                    <a:lnTo>
                      <a:pt x="18" y="57"/>
                    </a:lnTo>
                    <a:lnTo>
                      <a:pt x="14" y="54"/>
                    </a:lnTo>
                    <a:lnTo>
                      <a:pt x="10" y="51"/>
                    </a:lnTo>
                    <a:lnTo>
                      <a:pt x="6" y="48"/>
                    </a:lnTo>
                    <a:lnTo>
                      <a:pt x="3" y="43"/>
                    </a:lnTo>
                    <a:lnTo>
                      <a:pt x="1" y="38"/>
                    </a:lnTo>
                    <a:lnTo>
                      <a:pt x="0" y="33"/>
                    </a:lnTo>
                    <a:lnTo>
                      <a:pt x="0" y="29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5"/>
                    </a:lnTo>
                    <a:lnTo>
                      <a:pt x="8" y="11"/>
                    </a:lnTo>
                    <a:lnTo>
                      <a:pt x="11" y="7"/>
                    </a:lnTo>
                    <a:lnTo>
                      <a:pt x="16" y="4"/>
                    </a:lnTo>
                    <a:lnTo>
                      <a:pt x="21" y="2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5" y="2"/>
                    </a:lnTo>
                    <a:lnTo>
                      <a:pt x="217" y="41"/>
                    </a:lnTo>
                    <a:lnTo>
                      <a:pt x="222" y="42"/>
                    </a:lnTo>
                    <a:lnTo>
                      <a:pt x="226" y="45"/>
                    </a:lnTo>
                    <a:lnTo>
                      <a:pt x="230" y="48"/>
                    </a:lnTo>
                    <a:lnTo>
                      <a:pt x="234" y="51"/>
                    </a:lnTo>
                    <a:lnTo>
                      <a:pt x="237" y="56"/>
                    </a:lnTo>
                    <a:lnTo>
                      <a:pt x="239" y="61"/>
                    </a:lnTo>
                    <a:lnTo>
                      <a:pt x="240" y="67"/>
                    </a:lnTo>
                    <a:lnTo>
                      <a:pt x="240" y="71"/>
                    </a:lnTo>
                    <a:lnTo>
                      <a:pt x="239" y="76"/>
                    </a:lnTo>
                    <a:lnTo>
                      <a:pt x="238" y="81"/>
                    </a:lnTo>
                    <a:lnTo>
                      <a:pt x="235" y="85"/>
                    </a:lnTo>
                    <a:lnTo>
                      <a:pt x="232" y="89"/>
                    </a:lnTo>
                    <a:lnTo>
                      <a:pt x="229" y="93"/>
                    </a:lnTo>
                    <a:lnTo>
                      <a:pt x="224" y="96"/>
                    </a:lnTo>
                    <a:lnTo>
                      <a:pt x="219" y="98"/>
                    </a:lnTo>
                    <a:lnTo>
                      <a:pt x="214" y="99"/>
                    </a:lnTo>
                    <a:lnTo>
                      <a:pt x="210" y="99"/>
                    </a:lnTo>
                    <a:lnTo>
                      <a:pt x="204" y="98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50" name="Freeform 37"/>
              <p:cNvSpPr>
                <a:spLocks/>
              </p:cNvSpPr>
              <p:nvPr/>
            </p:nvSpPr>
            <p:spPr bwMode="auto">
              <a:xfrm>
                <a:off x="1312" y="3201"/>
                <a:ext cx="65" cy="29"/>
              </a:xfrm>
              <a:custGeom>
                <a:avLst/>
                <a:gdLst>
                  <a:gd name="T0" fmla="*/ 0 w 258"/>
                  <a:gd name="T1" fmla="*/ 0 h 118"/>
                  <a:gd name="T2" fmla="*/ 0 w 258"/>
                  <a:gd name="T3" fmla="*/ 0 h 118"/>
                  <a:gd name="T4" fmla="*/ 0 w 258"/>
                  <a:gd name="T5" fmla="*/ 0 h 118"/>
                  <a:gd name="T6" fmla="*/ 0 w 258"/>
                  <a:gd name="T7" fmla="*/ 0 h 118"/>
                  <a:gd name="T8" fmla="*/ 0 w 258"/>
                  <a:gd name="T9" fmla="*/ 0 h 118"/>
                  <a:gd name="T10" fmla="*/ 0 w 258"/>
                  <a:gd name="T11" fmla="*/ 0 h 118"/>
                  <a:gd name="T12" fmla="*/ 0 w 258"/>
                  <a:gd name="T13" fmla="*/ 0 h 118"/>
                  <a:gd name="T14" fmla="*/ 0 w 258"/>
                  <a:gd name="T15" fmla="*/ 0 h 118"/>
                  <a:gd name="T16" fmla="*/ 0 w 258"/>
                  <a:gd name="T17" fmla="*/ 0 h 118"/>
                  <a:gd name="T18" fmla="*/ 0 w 258"/>
                  <a:gd name="T19" fmla="*/ 0 h 118"/>
                  <a:gd name="T20" fmla="*/ 0 w 258"/>
                  <a:gd name="T21" fmla="*/ 0 h 118"/>
                  <a:gd name="T22" fmla="*/ 0 w 258"/>
                  <a:gd name="T23" fmla="*/ 0 h 118"/>
                  <a:gd name="T24" fmla="*/ 0 w 258"/>
                  <a:gd name="T25" fmla="*/ 0 h 118"/>
                  <a:gd name="T26" fmla="*/ 0 w 258"/>
                  <a:gd name="T27" fmla="*/ 0 h 118"/>
                  <a:gd name="T28" fmla="*/ 0 w 258"/>
                  <a:gd name="T29" fmla="*/ 0 h 118"/>
                  <a:gd name="T30" fmla="*/ 0 w 258"/>
                  <a:gd name="T31" fmla="*/ 0 h 118"/>
                  <a:gd name="T32" fmla="*/ 0 w 258"/>
                  <a:gd name="T33" fmla="*/ 0 h 118"/>
                  <a:gd name="T34" fmla="*/ 0 w 258"/>
                  <a:gd name="T35" fmla="*/ 0 h 118"/>
                  <a:gd name="T36" fmla="*/ 0 w 258"/>
                  <a:gd name="T37" fmla="*/ 0 h 118"/>
                  <a:gd name="T38" fmla="*/ 0 w 258"/>
                  <a:gd name="T39" fmla="*/ 0 h 118"/>
                  <a:gd name="T40" fmla="*/ 0 w 258"/>
                  <a:gd name="T41" fmla="*/ 0 h 118"/>
                  <a:gd name="T42" fmla="*/ 0 w 258"/>
                  <a:gd name="T43" fmla="*/ 0 h 118"/>
                  <a:gd name="T44" fmla="*/ 0 w 258"/>
                  <a:gd name="T45" fmla="*/ 0 h 118"/>
                  <a:gd name="T46" fmla="*/ 0 w 258"/>
                  <a:gd name="T47" fmla="*/ 0 h 118"/>
                  <a:gd name="T48" fmla="*/ 0 w 258"/>
                  <a:gd name="T49" fmla="*/ 0 h 118"/>
                  <a:gd name="T50" fmla="*/ 0 w 258"/>
                  <a:gd name="T51" fmla="*/ 0 h 118"/>
                  <a:gd name="T52" fmla="*/ 0 w 258"/>
                  <a:gd name="T53" fmla="*/ 0 h 118"/>
                  <a:gd name="T54" fmla="*/ 0 w 258"/>
                  <a:gd name="T55" fmla="*/ 0 h 118"/>
                  <a:gd name="T56" fmla="*/ 0 w 258"/>
                  <a:gd name="T57" fmla="*/ 0 h 118"/>
                  <a:gd name="T58" fmla="*/ 0 w 258"/>
                  <a:gd name="T59" fmla="*/ 0 h 118"/>
                  <a:gd name="T60" fmla="*/ 0 w 258"/>
                  <a:gd name="T61" fmla="*/ 0 h 118"/>
                  <a:gd name="T62" fmla="*/ 0 w 258"/>
                  <a:gd name="T63" fmla="*/ 0 h 118"/>
                  <a:gd name="T64" fmla="*/ 0 w 258"/>
                  <a:gd name="T65" fmla="*/ 0 h 118"/>
                  <a:gd name="T66" fmla="*/ 0 w 258"/>
                  <a:gd name="T67" fmla="*/ 0 h 118"/>
                  <a:gd name="T68" fmla="*/ 0 w 258"/>
                  <a:gd name="T69" fmla="*/ 0 h 118"/>
                  <a:gd name="T70" fmla="*/ 0 w 258"/>
                  <a:gd name="T71" fmla="*/ 0 h 118"/>
                  <a:gd name="T72" fmla="*/ 0 w 258"/>
                  <a:gd name="T73" fmla="*/ 0 h 118"/>
                  <a:gd name="T74" fmla="*/ 0 w 258"/>
                  <a:gd name="T75" fmla="*/ 0 h 118"/>
                  <a:gd name="T76" fmla="*/ 0 w 258"/>
                  <a:gd name="T77" fmla="*/ 0 h 11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58"/>
                  <a:gd name="T118" fmla="*/ 0 h 118"/>
                  <a:gd name="T119" fmla="*/ 258 w 258"/>
                  <a:gd name="T120" fmla="*/ 118 h 11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58" h="118">
                    <a:moveTo>
                      <a:pt x="21" y="58"/>
                    </a:moveTo>
                    <a:lnTo>
                      <a:pt x="16" y="56"/>
                    </a:lnTo>
                    <a:lnTo>
                      <a:pt x="12" y="53"/>
                    </a:lnTo>
                    <a:lnTo>
                      <a:pt x="8" y="50"/>
                    </a:lnTo>
                    <a:lnTo>
                      <a:pt x="5" y="46"/>
                    </a:lnTo>
                    <a:lnTo>
                      <a:pt x="2" y="41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1" y="21"/>
                    </a:lnTo>
                    <a:lnTo>
                      <a:pt x="3" y="16"/>
                    </a:lnTo>
                    <a:lnTo>
                      <a:pt x="6" y="12"/>
                    </a:lnTo>
                    <a:lnTo>
                      <a:pt x="9" y="8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8" y="1"/>
                    </a:lnTo>
                    <a:lnTo>
                      <a:pt x="237" y="60"/>
                    </a:lnTo>
                    <a:lnTo>
                      <a:pt x="242" y="62"/>
                    </a:lnTo>
                    <a:lnTo>
                      <a:pt x="246" y="65"/>
                    </a:lnTo>
                    <a:lnTo>
                      <a:pt x="250" y="68"/>
                    </a:lnTo>
                    <a:lnTo>
                      <a:pt x="253" y="72"/>
                    </a:lnTo>
                    <a:lnTo>
                      <a:pt x="256" y="77"/>
                    </a:lnTo>
                    <a:lnTo>
                      <a:pt x="257" y="82"/>
                    </a:lnTo>
                    <a:lnTo>
                      <a:pt x="258" y="87"/>
                    </a:lnTo>
                    <a:lnTo>
                      <a:pt x="258" y="92"/>
                    </a:lnTo>
                    <a:lnTo>
                      <a:pt x="257" y="97"/>
                    </a:lnTo>
                    <a:lnTo>
                      <a:pt x="255" y="102"/>
                    </a:lnTo>
                    <a:lnTo>
                      <a:pt x="252" y="106"/>
                    </a:lnTo>
                    <a:lnTo>
                      <a:pt x="249" y="110"/>
                    </a:lnTo>
                    <a:lnTo>
                      <a:pt x="245" y="113"/>
                    </a:lnTo>
                    <a:lnTo>
                      <a:pt x="240" y="116"/>
                    </a:lnTo>
                    <a:lnTo>
                      <a:pt x="235" y="117"/>
                    </a:lnTo>
                    <a:lnTo>
                      <a:pt x="229" y="118"/>
                    </a:lnTo>
                    <a:lnTo>
                      <a:pt x="225" y="118"/>
                    </a:lnTo>
                    <a:lnTo>
                      <a:pt x="220" y="117"/>
                    </a:lnTo>
                    <a:lnTo>
                      <a:pt x="21" y="5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51" name="Freeform 38"/>
              <p:cNvSpPr>
                <a:spLocks/>
              </p:cNvSpPr>
              <p:nvPr/>
            </p:nvSpPr>
            <p:spPr bwMode="auto">
              <a:xfrm>
                <a:off x="1362" y="3216"/>
                <a:ext cx="70" cy="34"/>
              </a:xfrm>
              <a:custGeom>
                <a:avLst/>
                <a:gdLst>
                  <a:gd name="T0" fmla="*/ 0 w 279"/>
                  <a:gd name="T1" fmla="*/ 0 h 138"/>
                  <a:gd name="T2" fmla="*/ 0 w 279"/>
                  <a:gd name="T3" fmla="*/ 0 h 138"/>
                  <a:gd name="T4" fmla="*/ 0 w 279"/>
                  <a:gd name="T5" fmla="*/ 0 h 138"/>
                  <a:gd name="T6" fmla="*/ 0 w 279"/>
                  <a:gd name="T7" fmla="*/ 0 h 138"/>
                  <a:gd name="T8" fmla="*/ 0 w 279"/>
                  <a:gd name="T9" fmla="*/ 0 h 138"/>
                  <a:gd name="T10" fmla="*/ 0 w 279"/>
                  <a:gd name="T11" fmla="*/ 0 h 138"/>
                  <a:gd name="T12" fmla="*/ 0 w 279"/>
                  <a:gd name="T13" fmla="*/ 0 h 138"/>
                  <a:gd name="T14" fmla="*/ 0 w 279"/>
                  <a:gd name="T15" fmla="*/ 0 h 138"/>
                  <a:gd name="T16" fmla="*/ 0 w 279"/>
                  <a:gd name="T17" fmla="*/ 0 h 138"/>
                  <a:gd name="T18" fmla="*/ 0 w 279"/>
                  <a:gd name="T19" fmla="*/ 0 h 138"/>
                  <a:gd name="T20" fmla="*/ 0 w 279"/>
                  <a:gd name="T21" fmla="*/ 0 h 138"/>
                  <a:gd name="T22" fmla="*/ 0 w 279"/>
                  <a:gd name="T23" fmla="*/ 0 h 138"/>
                  <a:gd name="T24" fmla="*/ 0 w 279"/>
                  <a:gd name="T25" fmla="*/ 0 h 138"/>
                  <a:gd name="T26" fmla="*/ 0 w 279"/>
                  <a:gd name="T27" fmla="*/ 0 h 138"/>
                  <a:gd name="T28" fmla="*/ 0 w 279"/>
                  <a:gd name="T29" fmla="*/ 0 h 138"/>
                  <a:gd name="T30" fmla="*/ 0 w 279"/>
                  <a:gd name="T31" fmla="*/ 0 h 138"/>
                  <a:gd name="T32" fmla="*/ 0 w 279"/>
                  <a:gd name="T33" fmla="*/ 0 h 138"/>
                  <a:gd name="T34" fmla="*/ 0 w 279"/>
                  <a:gd name="T35" fmla="*/ 0 h 138"/>
                  <a:gd name="T36" fmla="*/ 0 w 279"/>
                  <a:gd name="T37" fmla="*/ 0 h 138"/>
                  <a:gd name="T38" fmla="*/ 0 w 279"/>
                  <a:gd name="T39" fmla="*/ 0 h 138"/>
                  <a:gd name="T40" fmla="*/ 0 w 279"/>
                  <a:gd name="T41" fmla="*/ 0 h 138"/>
                  <a:gd name="T42" fmla="*/ 0 w 279"/>
                  <a:gd name="T43" fmla="*/ 0 h 138"/>
                  <a:gd name="T44" fmla="*/ 0 w 279"/>
                  <a:gd name="T45" fmla="*/ 0 h 138"/>
                  <a:gd name="T46" fmla="*/ 0 w 279"/>
                  <a:gd name="T47" fmla="*/ 0 h 138"/>
                  <a:gd name="T48" fmla="*/ 0 w 279"/>
                  <a:gd name="T49" fmla="*/ 0 h 138"/>
                  <a:gd name="T50" fmla="*/ 0 w 279"/>
                  <a:gd name="T51" fmla="*/ 0 h 138"/>
                  <a:gd name="T52" fmla="*/ 0 w 279"/>
                  <a:gd name="T53" fmla="*/ 0 h 138"/>
                  <a:gd name="T54" fmla="*/ 0 w 279"/>
                  <a:gd name="T55" fmla="*/ 0 h 138"/>
                  <a:gd name="T56" fmla="*/ 0 w 279"/>
                  <a:gd name="T57" fmla="*/ 0 h 138"/>
                  <a:gd name="T58" fmla="*/ 0 w 279"/>
                  <a:gd name="T59" fmla="*/ 0 h 138"/>
                  <a:gd name="T60" fmla="*/ 0 w 279"/>
                  <a:gd name="T61" fmla="*/ 0 h 138"/>
                  <a:gd name="T62" fmla="*/ 0 w 279"/>
                  <a:gd name="T63" fmla="*/ 0 h 138"/>
                  <a:gd name="T64" fmla="*/ 0 w 279"/>
                  <a:gd name="T65" fmla="*/ 0 h 138"/>
                  <a:gd name="T66" fmla="*/ 0 w 279"/>
                  <a:gd name="T67" fmla="*/ 0 h 138"/>
                  <a:gd name="T68" fmla="*/ 0 w 279"/>
                  <a:gd name="T69" fmla="*/ 0 h 138"/>
                  <a:gd name="T70" fmla="*/ 0 w 279"/>
                  <a:gd name="T71" fmla="*/ 0 h 138"/>
                  <a:gd name="T72" fmla="*/ 0 w 279"/>
                  <a:gd name="T73" fmla="*/ 0 h 138"/>
                  <a:gd name="T74" fmla="*/ 0 w 279"/>
                  <a:gd name="T75" fmla="*/ 0 h 138"/>
                  <a:gd name="T76" fmla="*/ 0 w 279"/>
                  <a:gd name="T77" fmla="*/ 0 h 13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9"/>
                  <a:gd name="T118" fmla="*/ 0 h 138"/>
                  <a:gd name="T119" fmla="*/ 279 w 279"/>
                  <a:gd name="T120" fmla="*/ 138 h 13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9" h="138">
                    <a:moveTo>
                      <a:pt x="20" y="57"/>
                    </a:moveTo>
                    <a:lnTo>
                      <a:pt x="15" y="55"/>
                    </a:lnTo>
                    <a:lnTo>
                      <a:pt x="11" y="52"/>
                    </a:lnTo>
                    <a:lnTo>
                      <a:pt x="7" y="49"/>
                    </a:lnTo>
                    <a:lnTo>
                      <a:pt x="4" y="44"/>
                    </a:lnTo>
                    <a:lnTo>
                      <a:pt x="2" y="40"/>
                    </a:lnTo>
                    <a:lnTo>
                      <a:pt x="0" y="35"/>
                    </a:lnTo>
                    <a:lnTo>
                      <a:pt x="0" y="29"/>
                    </a:lnTo>
                    <a:lnTo>
                      <a:pt x="0" y="24"/>
                    </a:lnTo>
                    <a:lnTo>
                      <a:pt x="2" y="20"/>
                    </a:lnTo>
                    <a:lnTo>
                      <a:pt x="4" y="15"/>
                    </a:lnTo>
                    <a:lnTo>
                      <a:pt x="7" y="11"/>
                    </a:lnTo>
                    <a:lnTo>
                      <a:pt x="10" y="7"/>
                    </a:lnTo>
                    <a:lnTo>
                      <a:pt x="15" y="4"/>
                    </a:lnTo>
                    <a:lnTo>
                      <a:pt x="19" y="2"/>
                    </a:lnTo>
                    <a:lnTo>
                      <a:pt x="24" y="0"/>
                    </a:lnTo>
                    <a:lnTo>
                      <a:pt x="29" y="0"/>
                    </a:lnTo>
                    <a:lnTo>
                      <a:pt x="35" y="0"/>
                    </a:lnTo>
                    <a:lnTo>
                      <a:pt x="39" y="2"/>
                    </a:lnTo>
                    <a:lnTo>
                      <a:pt x="259" y="81"/>
                    </a:lnTo>
                    <a:lnTo>
                      <a:pt x="264" y="83"/>
                    </a:lnTo>
                    <a:lnTo>
                      <a:pt x="268" y="86"/>
                    </a:lnTo>
                    <a:lnTo>
                      <a:pt x="272" y="89"/>
                    </a:lnTo>
                    <a:lnTo>
                      <a:pt x="275" y="94"/>
                    </a:lnTo>
                    <a:lnTo>
                      <a:pt x="277" y="99"/>
                    </a:lnTo>
                    <a:lnTo>
                      <a:pt x="279" y="104"/>
                    </a:lnTo>
                    <a:lnTo>
                      <a:pt x="279" y="109"/>
                    </a:lnTo>
                    <a:lnTo>
                      <a:pt x="279" y="114"/>
                    </a:lnTo>
                    <a:lnTo>
                      <a:pt x="277" y="118"/>
                    </a:lnTo>
                    <a:lnTo>
                      <a:pt x="275" y="123"/>
                    </a:lnTo>
                    <a:lnTo>
                      <a:pt x="272" y="127"/>
                    </a:lnTo>
                    <a:lnTo>
                      <a:pt x="269" y="131"/>
                    </a:lnTo>
                    <a:lnTo>
                      <a:pt x="264" y="134"/>
                    </a:lnTo>
                    <a:lnTo>
                      <a:pt x="260" y="136"/>
                    </a:lnTo>
                    <a:lnTo>
                      <a:pt x="255" y="138"/>
                    </a:lnTo>
                    <a:lnTo>
                      <a:pt x="250" y="138"/>
                    </a:lnTo>
                    <a:lnTo>
                      <a:pt x="245" y="138"/>
                    </a:lnTo>
                    <a:lnTo>
                      <a:pt x="241" y="136"/>
                    </a:lnTo>
                    <a:lnTo>
                      <a:pt x="20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52" name="Freeform 39"/>
              <p:cNvSpPr>
                <a:spLocks/>
              </p:cNvSpPr>
              <p:nvPr/>
            </p:nvSpPr>
            <p:spPr bwMode="auto">
              <a:xfrm>
                <a:off x="1417" y="3235"/>
                <a:ext cx="75" cy="40"/>
              </a:xfrm>
              <a:custGeom>
                <a:avLst/>
                <a:gdLst>
                  <a:gd name="T0" fmla="*/ 0 w 301"/>
                  <a:gd name="T1" fmla="*/ 0 h 159"/>
                  <a:gd name="T2" fmla="*/ 0 w 301"/>
                  <a:gd name="T3" fmla="*/ 0 h 159"/>
                  <a:gd name="T4" fmla="*/ 0 w 301"/>
                  <a:gd name="T5" fmla="*/ 0 h 159"/>
                  <a:gd name="T6" fmla="*/ 0 w 301"/>
                  <a:gd name="T7" fmla="*/ 0 h 159"/>
                  <a:gd name="T8" fmla="*/ 0 w 301"/>
                  <a:gd name="T9" fmla="*/ 0 h 159"/>
                  <a:gd name="T10" fmla="*/ 0 w 301"/>
                  <a:gd name="T11" fmla="*/ 0 h 159"/>
                  <a:gd name="T12" fmla="*/ 0 w 301"/>
                  <a:gd name="T13" fmla="*/ 0 h 159"/>
                  <a:gd name="T14" fmla="*/ 0 w 301"/>
                  <a:gd name="T15" fmla="*/ 0 h 159"/>
                  <a:gd name="T16" fmla="*/ 0 w 301"/>
                  <a:gd name="T17" fmla="*/ 0 h 159"/>
                  <a:gd name="T18" fmla="*/ 0 w 301"/>
                  <a:gd name="T19" fmla="*/ 0 h 159"/>
                  <a:gd name="T20" fmla="*/ 0 w 301"/>
                  <a:gd name="T21" fmla="*/ 0 h 159"/>
                  <a:gd name="T22" fmla="*/ 0 w 301"/>
                  <a:gd name="T23" fmla="*/ 0 h 159"/>
                  <a:gd name="T24" fmla="*/ 0 w 301"/>
                  <a:gd name="T25" fmla="*/ 0 h 159"/>
                  <a:gd name="T26" fmla="*/ 0 w 301"/>
                  <a:gd name="T27" fmla="*/ 0 h 159"/>
                  <a:gd name="T28" fmla="*/ 0 w 301"/>
                  <a:gd name="T29" fmla="*/ 0 h 159"/>
                  <a:gd name="T30" fmla="*/ 0 w 301"/>
                  <a:gd name="T31" fmla="*/ 0 h 159"/>
                  <a:gd name="T32" fmla="*/ 0 w 301"/>
                  <a:gd name="T33" fmla="*/ 0 h 159"/>
                  <a:gd name="T34" fmla="*/ 0 w 301"/>
                  <a:gd name="T35" fmla="*/ 0 h 159"/>
                  <a:gd name="T36" fmla="*/ 0 w 301"/>
                  <a:gd name="T37" fmla="*/ 0 h 159"/>
                  <a:gd name="T38" fmla="*/ 0 w 301"/>
                  <a:gd name="T39" fmla="*/ 0 h 159"/>
                  <a:gd name="T40" fmla="*/ 0 w 301"/>
                  <a:gd name="T41" fmla="*/ 0 h 159"/>
                  <a:gd name="T42" fmla="*/ 0 w 301"/>
                  <a:gd name="T43" fmla="*/ 0 h 159"/>
                  <a:gd name="T44" fmla="*/ 0 w 301"/>
                  <a:gd name="T45" fmla="*/ 0 h 159"/>
                  <a:gd name="T46" fmla="*/ 0 w 301"/>
                  <a:gd name="T47" fmla="*/ 0 h 159"/>
                  <a:gd name="T48" fmla="*/ 0 w 301"/>
                  <a:gd name="T49" fmla="*/ 0 h 159"/>
                  <a:gd name="T50" fmla="*/ 0 w 301"/>
                  <a:gd name="T51" fmla="*/ 0 h 159"/>
                  <a:gd name="T52" fmla="*/ 0 w 301"/>
                  <a:gd name="T53" fmla="*/ 0 h 159"/>
                  <a:gd name="T54" fmla="*/ 0 w 301"/>
                  <a:gd name="T55" fmla="*/ 0 h 159"/>
                  <a:gd name="T56" fmla="*/ 0 w 301"/>
                  <a:gd name="T57" fmla="*/ 0 h 159"/>
                  <a:gd name="T58" fmla="*/ 0 w 301"/>
                  <a:gd name="T59" fmla="*/ 0 h 159"/>
                  <a:gd name="T60" fmla="*/ 0 w 301"/>
                  <a:gd name="T61" fmla="*/ 0 h 159"/>
                  <a:gd name="T62" fmla="*/ 0 w 301"/>
                  <a:gd name="T63" fmla="*/ 0 h 159"/>
                  <a:gd name="T64" fmla="*/ 0 w 301"/>
                  <a:gd name="T65" fmla="*/ 0 h 159"/>
                  <a:gd name="T66" fmla="*/ 0 w 301"/>
                  <a:gd name="T67" fmla="*/ 0 h 159"/>
                  <a:gd name="T68" fmla="*/ 0 w 301"/>
                  <a:gd name="T69" fmla="*/ 0 h 159"/>
                  <a:gd name="T70" fmla="*/ 0 w 301"/>
                  <a:gd name="T71" fmla="*/ 0 h 159"/>
                  <a:gd name="T72" fmla="*/ 0 w 301"/>
                  <a:gd name="T73" fmla="*/ 0 h 159"/>
                  <a:gd name="T74" fmla="*/ 0 w 301"/>
                  <a:gd name="T75" fmla="*/ 0 h 159"/>
                  <a:gd name="T76" fmla="*/ 0 w 301"/>
                  <a:gd name="T77" fmla="*/ 0 h 15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01"/>
                  <a:gd name="T118" fmla="*/ 0 h 159"/>
                  <a:gd name="T119" fmla="*/ 301 w 301"/>
                  <a:gd name="T120" fmla="*/ 159 h 15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01" h="159">
                    <a:moveTo>
                      <a:pt x="18" y="57"/>
                    </a:moveTo>
                    <a:lnTo>
                      <a:pt x="14" y="54"/>
                    </a:lnTo>
                    <a:lnTo>
                      <a:pt x="10" y="51"/>
                    </a:lnTo>
                    <a:lnTo>
                      <a:pt x="6" y="48"/>
                    </a:lnTo>
                    <a:lnTo>
                      <a:pt x="3" y="43"/>
                    </a:lnTo>
                    <a:lnTo>
                      <a:pt x="1" y="38"/>
                    </a:lnTo>
                    <a:lnTo>
                      <a:pt x="0" y="33"/>
                    </a:lnTo>
                    <a:lnTo>
                      <a:pt x="0" y="29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4"/>
                    </a:lnTo>
                    <a:lnTo>
                      <a:pt x="8" y="10"/>
                    </a:lnTo>
                    <a:lnTo>
                      <a:pt x="11" y="6"/>
                    </a:lnTo>
                    <a:lnTo>
                      <a:pt x="16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31" y="0"/>
                    </a:lnTo>
                    <a:lnTo>
                      <a:pt x="36" y="1"/>
                    </a:lnTo>
                    <a:lnTo>
                      <a:pt x="41" y="2"/>
                    </a:lnTo>
                    <a:lnTo>
                      <a:pt x="282" y="102"/>
                    </a:lnTo>
                    <a:lnTo>
                      <a:pt x="286" y="105"/>
                    </a:lnTo>
                    <a:lnTo>
                      <a:pt x="290" y="108"/>
                    </a:lnTo>
                    <a:lnTo>
                      <a:pt x="294" y="111"/>
                    </a:lnTo>
                    <a:lnTo>
                      <a:pt x="298" y="116"/>
                    </a:lnTo>
                    <a:lnTo>
                      <a:pt x="300" y="121"/>
                    </a:lnTo>
                    <a:lnTo>
                      <a:pt x="301" y="126"/>
                    </a:lnTo>
                    <a:lnTo>
                      <a:pt x="301" y="130"/>
                    </a:lnTo>
                    <a:lnTo>
                      <a:pt x="300" y="135"/>
                    </a:lnTo>
                    <a:lnTo>
                      <a:pt x="299" y="140"/>
                    </a:lnTo>
                    <a:lnTo>
                      <a:pt x="295" y="144"/>
                    </a:lnTo>
                    <a:lnTo>
                      <a:pt x="292" y="149"/>
                    </a:lnTo>
                    <a:lnTo>
                      <a:pt x="289" y="153"/>
                    </a:lnTo>
                    <a:lnTo>
                      <a:pt x="284" y="156"/>
                    </a:lnTo>
                    <a:lnTo>
                      <a:pt x="279" y="158"/>
                    </a:lnTo>
                    <a:lnTo>
                      <a:pt x="274" y="159"/>
                    </a:lnTo>
                    <a:lnTo>
                      <a:pt x="270" y="159"/>
                    </a:lnTo>
                    <a:lnTo>
                      <a:pt x="265" y="158"/>
                    </a:lnTo>
                    <a:lnTo>
                      <a:pt x="260" y="157"/>
                    </a:lnTo>
                    <a:lnTo>
                      <a:pt x="18" y="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53" name="Freeform 40"/>
              <p:cNvSpPr>
                <a:spLocks/>
              </p:cNvSpPr>
              <p:nvPr/>
            </p:nvSpPr>
            <p:spPr bwMode="auto">
              <a:xfrm>
                <a:off x="1477" y="3260"/>
                <a:ext cx="105" cy="56"/>
              </a:xfrm>
              <a:custGeom>
                <a:avLst/>
                <a:gdLst>
                  <a:gd name="T0" fmla="*/ 0 w 419"/>
                  <a:gd name="T1" fmla="*/ 0 h 224"/>
                  <a:gd name="T2" fmla="*/ 0 w 419"/>
                  <a:gd name="T3" fmla="*/ 0 h 224"/>
                  <a:gd name="T4" fmla="*/ 0 w 419"/>
                  <a:gd name="T5" fmla="*/ 0 h 224"/>
                  <a:gd name="T6" fmla="*/ 0 w 419"/>
                  <a:gd name="T7" fmla="*/ 0 h 224"/>
                  <a:gd name="T8" fmla="*/ 0 w 419"/>
                  <a:gd name="T9" fmla="*/ 0 h 224"/>
                  <a:gd name="T10" fmla="*/ 0 w 419"/>
                  <a:gd name="T11" fmla="*/ 0 h 224"/>
                  <a:gd name="T12" fmla="*/ 0 w 419"/>
                  <a:gd name="T13" fmla="*/ 0 h 224"/>
                  <a:gd name="T14" fmla="*/ 0 w 419"/>
                  <a:gd name="T15" fmla="*/ 0 h 224"/>
                  <a:gd name="T16" fmla="*/ 0 w 419"/>
                  <a:gd name="T17" fmla="*/ 0 h 224"/>
                  <a:gd name="T18" fmla="*/ 0 w 419"/>
                  <a:gd name="T19" fmla="*/ 0 h 224"/>
                  <a:gd name="T20" fmla="*/ 0 w 419"/>
                  <a:gd name="T21" fmla="*/ 0 h 224"/>
                  <a:gd name="T22" fmla="*/ 0 w 419"/>
                  <a:gd name="T23" fmla="*/ 0 h 224"/>
                  <a:gd name="T24" fmla="*/ 0 w 419"/>
                  <a:gd name="T25" fmla="*/ 0 h 224"/>
                  <a:gd name="T26" fmla="*/ 0 w 419"/>
                  <a:gd name="T27" fmla="*/ 0 h 224"/>
                  <a:gd name="T28" fmla="*/ 0 w 419"/>
                  <a:gd name="T29" fmla="*/ 0 h 224"/>
                  <a:gd name="T30" fmla="*/ 0 w 419"/>
                  <a:gd name="T31" fmla="*/ 0 h 224"/>
                  <a:gd name="T32" fmla="*/ 0 w 419"/>
                  <a:gd name="T33" fmla="*/ 0 h 224"/>
                  <a:gd name="T34" fmla="*/ 0 w 419"/>
                  <a:gd name="T35" fmla="*/ 0 h 224"/>
                  <a:gd name="T36" fmla="*/ 0 w 419"/>
                  <a:gd name="T37" fmla="*/ 0 h 224"/>
                  <a:gd name="T38" fmla="*/ 0 w 419"/>
                  <a:gd name="T39" fmla="*/ 0 h 224"/>
                  <a:gd name="T40" fmla="*/ 0 w 419"/>
                  <a:gd name="T41" fmla="*/ 0 h 224"/>
                  <a:gd name="T42" fmla="*/ 0 w 419"/>
                  <a:gd name="T43" fmla="*/ 0 h 224"/>
                  <a:gd name="T44" fmla="*/ 0 w 419"/>
                  <a:gd name="T45" fmla="*/ 0 h 224"/>
                  <a:gd name="T46" fmla="*/ 0 w 419"/>
                  <a:gd name="T47" fmla="*/ 0 h 224"/>
                  <a:gd name="T48" fmla="*/ 0 w 419"/>
                  <a:gd name="T49" fmla="*/ 0 h 224"/>
                  <a:gd name="T50" fmla="*/ 0 w 419"/>
                  <a:gd name="T51" fmla="*/ 0 h 224"/>
                  <a:gd name="T52" fmla="*/ 0 w 419"/>
                  <a:gd name="T53" fmla="*/ 0 h 224"/>
                  <a:gd name="T54" fmla="*/ 0 w 419"/>
                  <a:gd name="T55" fmla="*/ 0 h 224"/>
                  <a:gd name="T56" fmla="*/ 0 w 419"/>
                  <a:gd name="T57" fmla="*/ 0 h 224"/>
                  <a:gd name="T58" fmla="*/ 0 w 419"/>
                  <a:gd name="T59" fmla="*/ 0 h 224"/>
                  <a:gd name="T60" fmla="*/ 0 w 419"/>
                  <a:gd name="T61" fmla="*/ 0 h 224"/>
                  <a:gd name="T62" fmla="*/ 0 w 419"/>
                  <a:gd name="T63" fmla="*/ 0 h 224"/>
                  <a:gd name="T64" fmla="*/ 0 w 419"/>
                  <a:gd name="T65" fmla="*/ 0 h 224"/>
                  <a:gd name="T66" fmla="*/ 0 w 419"/>
                  <a:gd name="T67" fmla="*/ 0 h 224"/>
                  <a:gd name="T68" fmla="*/ 0 w 419"/>
                  <a:gd name="T69" fmla="*/ 0 h 224"/>
                  <a:gd name="T70" fmla="*/ 0 w 419"/>
                  <a:gd name="T71" fmla="*/ 0 h 224"/>
                  <a:gd name="T72" fmla="*/ 0 w 419"/>
                  <a:gd name="T73" fmla="*/ 0 h 224"/>
                  <a:gd name="T74" fmla="*/ 0 w 419"/>
                  <a:gd name="T75" fmla="*/ 0 h 224"/>
                  <a:gd name="T76" fmla="*/ 0 w 419"/>
                  <a:gd name="T77" fmla="*/ 0 h 2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419"/>
                  <a:gd name="T118" fmla="*/ 0 h 224"/>
                  <a:gd name="T119" fmla="*/ 419 w 419"/>
                  <a:gd name="T120" fmla="*/ 224 h 22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419" h="224">
                    <a:moveTo>
                      <a:pt x="17" y="56"/>
                    </a:moveTo>
                    <a:lnTo>
                      <a:pt x="13" y="54"/>
                    </a:lnTo>
                    <a:lnTo>
                      <a:pt x="9" y="50"/>
                    </a:lnTo>
                    <a:lnTo>
                      <a:pt x="5" y="47"/>
                    </a:lnTo>
                    <a:lnTo>
                      <a:pt x="3" y="41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3" y="17"/>
                    </a:lnTo>
                    <a:lnTo>
                      <a:pt x="5" y="13"/>
                    </a:lnTo>
                    <a:lnTo>
                      <a:pt x="9" y="9"/>
                    </a:lnTo>
                    <a:lnTo>
                      <a:pt x="12" y="5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31" y="0"/>
                    </a:lnTo>
                    <a:lnTo>
                      <a:pt x="36" y="1"/>
                    </a:lnTo>
                    <a:lnTo>
                      <a:pt x="41" y="3"/>
                    </a:lnTo>
                    <a:lnTo>
                      <a:pt x="401" y="168"/>
                    </a:lnTo>
                    <a:lnTo>
                      <a:pt x="406" y="170"/>
                    </a:lnTo>
                    <a:lnTo>
                      <a:pt x="410" y="175"/>
                    </a:lnTo>
                    <a:lnTo>
                      <a:pt x="414" y="178"/>
                    </a:lnTo>
                    <a:lnTo>
                      <a:pt x="416" y="183"/>
                    </a:lnTo>
                    <a:lnTo>
                      <a:pt x="418" y="188"/>
                    </a:lnTo>
                    <a:lnTo>
                      <a:pt x="419" y="193"/>
                    </a:lnTo>
                    <a:lnTo>
                      <a:pt x="419" y="197"/>
                    </a:lnTo>
                    <a:lnTo>
                      <a:pt x="418" y="202"/>
                    </a:lnTo>
                    <a:lnTo>
                      <a:pt x="416" y="207"/>
                    </a:lnTo>
                    <a:lnTo>
                      <a:pt x="414" y="211"/>
                    </a:lnTo>
                    <a:lnTo>
                      <a:pt x="410" y="215"/>
                    </a:lnTo>
                    <a:lnTo>
                      <a:pt x="407" y="219"/>
                    </a:lnTo>
                    <a:lnTo>
                      <a:pt x="401" y="221"/>
                    </a:lnTo>
                    <a:lnTo>
                      <a:pt x="396" y="223"/>
                    </a:lnTo>
                    <a:lnTo>
                      <a:pt x="391" y="224"/>
                    </a:lnTo>
                    <a:lnTo>
                      <a:pt x="387" y="224"/>
                    </a:lnTo>
                    <a:lnTo>
                      <a:pt x="382" y="223"/>
                    </a:lnTo>
                    <a:lnTo>
                      <a:pt x="377" y="221"/>
                    </a:lnTo>
                    <a:lnTo>
                      <a:pt x="17" y="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54" name="Freeform 41"/>
              <p:cNvSpPr>
                <a:spLocks/>
              </p:cNvSpPr>
              <p:nvPr/>
            </p:nvSpPr>
            <p:spPr bwMode="auto">
              <a:xfrm>
                <a:off x="1567" y="3302"/>
                <a:ext cx="114" cy="65"/>
              </a:xfrm>
              <a:custGeom>
                <a:avLst/>
                <a:gdLst>
                  <a:gd name="T0" fmla="*/ 0 w 454"/>
                  <a:gd name="T1" fmla="*/ 0 h 260"/>
                  <a:gd name="T2" fmla="*/ 0 w 454"/>
                  <a:gd name="T3" fmla="*/ 0 h 260"/>
                  <a:gd name="T4" fmla="*/ 0 w 454"/>
                  <a:gd name="T5" fmla="*/ 0 h 260"/>
                  <a:gd name="T6" fmla="*/ 0 w 454"/>
                  <a:gd name="T7" fmla="*/ 0 h 260"/>
                  <a:gd name="T8" fmla="*/ 0 w 454"/>
                  <a:gd name="T9" fmla="*/ 0 h 260"/>
                  <a:gd name="T10" fmla="*/ 0 w 454"/>
                  <a:gd name="T11" fmla="*/ 0 h 260"/>
                  <a:gd name="T12" fmla="*/ 0 w 454"/>
                  <a:gd name="T13" fmla="*/ 0 h 260"/>
                  <a:gd name="T14" fmla="*/ 0 w 454"/>
                  <a:gd name="T15" fmla="*/ 0 h 260"/>
                  <a:gd name="T16" fmla="*/ 0 w 454"/>
                  <a:gd name="T17" fmla="*/ 0 h 260"/>
                  <a:gd name="T18" fmla="*/ 0 w 454"/>
                  <a:gd name="T19" fmla="*/ 0 h 260"/>
                  <a:gd name="T20" fmla="*/ 0 w 454"/>
                  <a:gd name="T21" fmla="*/ 0 h 260"/>
                  <a:gd name="T22" fmla="*/ 0 w 454"/>
                  <a:gd name="T23" fmla="*/ 0 h 260"/>
                  <a:gd name="T24" fmla="*/ 0 w 454"/>
                  <a:gd name="T25" fmla="*/ 0 h 260"/>
                  <a:gd name="T26" fmla="*/ 0 w 454"/>
                  <a:gd name="T27" fmla="*/ 0 h 260"/>
                  <a:gd name="T28" fmla="*/ 0 w 454"/>
                  <a:gd name="T29" fmla="*/ 0 h 260"/>
                  <a:gd name="T30" fmla="*/ 0 w 454"/>
                  <a:gd name="T31" fmla="*/ 0 h 260"/>
                  <a:gd name="T32" fmla="*/ 0 w 454"/>
                  <a:gd name="T33" fmla="*/ 0 h 260"/>
                  <a:gd name="T34" fmla="*/ 0 w 454"/>
                  <a:gd name="T35" fmla="*/ 0 h 260"/>
                  <a:gd name="T36" fmla="*/ 0 w 454"/>
                  <a:gd name="T37" fmla="*/ 0 h 260"/>
                  <a:gd name="T38" fmla="*/ 0 w 454"/>
                  <a:gd name="T39" fmla="*/ 0 h 260"/>
                  <a:gd name="T40" fmla="*/ 0 w 454"/>
                  <a:gd name="T41" fmla="*/ 0 h 260"/>
                  <a:gd name="T42" fmla="*/ 0 w 454"/>
                  <a:gd name="T43" fmla="*/ 0 h 260"/>
                  <a:gd name="T44" fmla="*/ 0 w 454"/>
                  <a:gd name="T45" fmla="*/ 0 h 260"/>
                  <a:gd name="T46" fmla="*/ 0 w 454"/>
                  <a:gd name="T47" fmla="*/ 0 h 260"/>
                  <a:gd name="T48" fmla="*/ 0 w 454"/>
                  <a:gd name="T49" fmla="*/ 0 h 260"/>
                  <a:gd name="T50" fmla="*/ 0 w 454"/>
                  <a:gd name="T51" fmla="*/ 0 h 260"/>
                  <a:gd name="T52" fmla="*/ 0 w 454"/>
                  <a:gd name="T53" fmla="*/ 0 h 260"/>
                  <a:gd name="T54" fmla="*/ 0 w 454"/>
                  <a:gd name="T55" fmla="*/ 0 h 260"/>
                  <a:gd name="T56" fmla="*/ 0 w 454"/>
                  <a:gd name="T57" fmla="*/ 0 h 260"/>
                  <a:gd name="T58" fmla="*/ 0 w 454"/>
                  <a:gd name="T59" fmla="*/ 0 h 260"/>
                  <a:gd name="T60" fmla="*/ 0 w 454"/>
                  <a:gd name="T61" fmla="*/ 0 h 260"/>
                  <a:gd name="T62" fmla="*/ 0 w 454"/>
                  <a:gd name="T63" fmla="*/ 0 h 260"/>
                  <a:gd name="T64" fmla="*/ 0 w 454"/>
                  <a:gd name="T65" fmla="*/ 0 h 260"/>
                  <a:gd name="T66" fmla="*/ 0 w 454"/>
                  <a:gd name="T67" fmla="*/ 0 h 260"/>
                  <a:gd name="T68" fmla="*/ 0 w 454"/>
                  <a:gd name="T69" fmla="*/ 0 h 260"/>
                  <a:gd name="T70" fmla="*/ 0 w 454"/>
                  <a:gd name="T71" fmla="*/ 0 h 260"/>
                  <a:gd name="T72" fmla="*/ 0 w 454"/>
                  <a:gd name="T73" fmla="*/ 0 h 260"/>
                  <a:gd name="T74" fmla="*/ 0 w 454"/>
                  <a:gd name="T75" fmla="*/ 0 h 260"/>
                  <a:gd name="T76" fmla="*/ 0 w 454"/>
                  <a:gd name="T77" fmla="*/ 0 h 26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454"/>
                  <a:gd name="T118" fmla="*/ 0 h 260"/>
                  <a:gd name="T119" fmla="*/ 454 w 454"/>
                  <a:gd name="T120" fmla="*/ 260 h 26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454" h="260">
                    <a:moveTo>
                      <a:pt x="16" y="56"/>
                    </a:moveTo>
                    <a:lnTo>
                      <a:pt x="12" y="53"/>
                    </a:lnTo>
                    <a:lnTo>
                      <a:pt x="8" y="50"/>
                    </a:lnTo>
                    <a:lnTo>
                      <a:pt x="5" y="46"/>
                    </a:lnTo>
                    <a:lnTo>
                      <a:pt x="2" y="41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3" y="17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7" y="1"/>
                    </a:lnTo>
                    <a:lnTo>
                      <a:pt x="43" y="3"/>
                    </a:lnTo>
                    <a:lnTo>
                      <a:pt x="438" y="205"/>
                    </a:lnTo>
                    <a:lnTo>
                      <a:pt x="442" y="208"/>
                    </a:lnTo>
                    <a:lnTo>
                      <a:pt x="446" y="211"/>
                    </a:lnTo>
                    <a:lnTo>
                      <a:pt x="449" y="215"/>
                    </a:lnTo>
                    <a:lnTo>
                      <a:pt x="452" y="220"/>
                    </a:lnTo>
                    <a:lnTo>
                      <a:pt x="453" y="225"/>
                    </a:lnTo>
                    <a:lnTo>
                      <a:pt x="454" y="230"/>
                    </a:lnTo>
                    <a:lnTo>
                      <a:pt x="454" y="234"/>
                    </a:lnTo>
                    <a:lnTo>
                      <a:pt x="453" y="239"/>
                    </a:lnTo>
                    <a:lnTo>
                      <a:pt x="451" y="244"/>
                    </a:lnTo>
                    <a:lnTo>
                      <a:pt x="448" y="248"/>
                    </a:lnTo>
                    <a:lnTo>
                      <a:pt x="445" y="252"/>
                    </a:lnTo>
                    <a:lnTo>
                      <a:pt x="441" y="255"/>
                    </a:lnTo>
                    <a:lnTo>
                      <a:pt x="436" y="258"/>
                    </a:lnTo>
                    <a:lnTo>
                      <a:pt x="431" y="259"/>
                    </a:lnTo>
                    <a:lnTo>
                      <a:pt x="426" y="260"/>
                    </a:lnTo>
                    <a:lnTo>
                      <a:pt x="422" y="260"/>
                    </a:lnTo>
                    <a:lnTo>
                      <a:pt x="417" y="259"/>
                    </a:lnTo>
                    <a:lnTo>
                      <a:pt x="412" y="257"/>
                    </a:lnTo>
                    <a:lnTo>
                      <a:pt x="16" y="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55" name="Freeform 42"/>
              <p:cNvSpPr>
                <a:spLocks/>
              </p:cNvSpPr>
              <p:nvPr/>
            </p:nvSpPr>
            <p:spPr bwMode="auto">
              <a:xfrm>
                <a:off x="1666" y="3352"/>
                <a:ext cx="93" cy="57"/>
              </a:xfrm>
              <a:custGeom>
                <a:avLst/>
                <a:gdLst>
                  <a:gd name="T0" fmla="*/ 0 w 372"/>
                  <a:gd name="T1" fmla="*/ 0 h 229"/>
                  <a:gd name="T2" fmla="*/ 0 w 372"/>
                  <a:gd name="T3" fmla="*/ 0 h 229"/>
                  <a:gd name="T4" fmla="*/ 0 w 372"/>
                  <a:gd name="T5" fmla="*/ 0 h 229"/>
                  <a:gd name="T6" fmla="*/ 0 w 372"/>
                  <a:gd name="T7" fmla="*/ 0 h 229"/>
                  <a:gd name="T8" fmla="*/ 0 w 372"/>
                  <a:gd name="T9" fmla="*/ 0 h 229"/>
                  <a:gd name="T10" fmla="*/ 0 w 372"/>
                  <a:gd name="T11" fmla="*/ 0 h 229"/>
                  <a:gd name="T12" fmla="*/ 0 w 372"/>
                  <a:gd name="T13" fmla="*/ 0 h 229"/>
                  <a:gd name="T14" fmla="*/ 0 w 372"/>
                  <a:gd name="T15" fmla="*/ 0 h 229"/>
                  <a:gd name="T16" fmla="*/ 0 w 372"/>
                  <a:gd name="T17" fmla="*/ 0 h 229"/>
                  <a:gd name="T18" fmla="*/ 0 w 372"/>
                  <a:gd name="T19" fmla="*/ 0 h 229"/>
                  <a:gd name="T20" fmla="*/ 0 w 372"/>
                  <a:gd name="T21" fmla="*/ 0 h 229"/>
                  <a:gd name="T22" fmla="*/ 0 w 372"/>
                  <a:gd name="T23" fmla="*/ 0 h 229"/>
                  <a:gd name="T24" fmla="*/ 0 w 372"/>
                  <a:gd name="T25" fmla="*/ 0 h 229"/>
                  <a:gd name="T26" fmla="*/ 0 w 372"/>
                  <a:gd name="T27" fmla="*/ 0 h 229"/>
                  <a:gd name="T28" fmla="*/ 0 w 372"/>
                  <a:gd name="T29" fmla="*/ 0 h 229"/>
                  <a:gd name="T30" fmla="*/ 0 w 372"/>
                  <a:gd name="T31" fmla="*/ 0 h 229"/>
                  <a:gd name="T32" fmla="*/ 0 w 372"/>
                  <a:gd name="T33" fmla="*/ 0 h 229"/>
                  <a:gd name="T34" fmla="*/ 0 w 372"/>
                  <a:gd name="T35" fmla="*/ 0 h 229"/>
                  <a:gd name="T36" fmla="*/ 0 w 372"/>
                  <a:gd name="T37" fmla="*/ 0 h 229"/>
                  <a:gd name="T38" fmla="*/ 0 w 372"/>
                  <a:gd name="T39" fmla="*/ 0 h 229"/>
                  <a:gd name="T40" fmla="*/ 0 w 372"/>
                  <a:gd name="T41" fmla="*/ 0 h 229"/>
                  <a:gd name="T42" fmla="*/ 0 w 372"/>
                  <a:gd name="T43" fmla="*/ 0 h 229"/>
                  <a:gd name="T44" fmla="*/ 0 w 372"/>
                  <a:gd name="T45" fmla="*/ 0 h 229"/>
                  <a:gd name="T46" fmla="*/ 0 w 372"/>
                  <a:gd name="T47" fmla="*/ 0 h 229"/>
                  <a:gd name="T48" fmla="*/ 0 w 372"/>
                  <a:gd name="T49" fmla="*/ 0 h 229"/>
                  <a:gd name="T50" fmla="*/ 0 w 372"/>
                  <a:gd name="T51" fmla="*/ 0 h 229"/>
                  <a:gd name="T52" fmla="*/ 0 w 372"/>
                  <a:gd name="T53" fmla="*/ 0 h 229"/>
                  <a:gd name="T54" fmla="*/ 0 w 372"/>
                  <a:gd name="T55" fmla="*/ 0 h 229"/>
                  <a:gd name="T56" fmla="*/ 0 w 372"/>
                  <a:gd name="T57" fmla="*/ 0 h 229"/>
                  <a:gd name="T58" fmla="*/ 0 w 372"/>
                  <a:gd name="T59" fmla="*/ 0 h 229"/>
                  <a:gd name="T60" fmla="*/ 0 w 372"/>
                  <a:gd name="T61" fmla="*/ 0 h 229"/>
                  <a:gd name="T62" fmla="*/ 0 w 372"/>
                  <a:gd name="T63" fmla="*/ 0 h 229"/>
                  <a:gd name="T64" fmla="*/ 0 w 372"/>
                  <a:gd name="T65" fmla="*/ 0 h 229"/>
                  <a:gd name="T66" fmla="*/ 0 w 372"/>
                  <a:gd name="T67" fmla="*/ 0 h 229"/>
                  <a:gd name="T68" fmla="*/ 0 w 372"/>
                  <a:gd name="T69" fmla="*/ 0 h 229"/>
                  <a:gd name="T70" fmla="*/ 0 w 372"/>
                  <a:gd name="T71" fmla="*/ 0 h 229"/>
                  <a:gd name="T72" fmla="*/ 0 w 372"/>
                  <a:gd name="T73" fmla="*/ 0 h 229"/>
                  <a:gd name="T74" fmla="*/ 0 w 372"/>
                  <a:gd name="T75" fmla="*/ 0 h 229"/>
                  <a:gd name="T76" fmla="*/ 0 w 372"/>
                  <a:gd name="T77" fmla="*/ 0 h 22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72"/>
                  <a:gd name="T118" fmla="*/ 0 h 229"/>
                  <a:gd name="T119" fmla="*/ 372 w 372"/>
                  <a:gd name="T120" fmla="*/ 229 h 22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72" h="229">
                    <a:moveTo>
                      <a:pt x="15" y="54"/>
                    </a:moveTo>
                    <a:lnTo>
                      <a:pt x="11" y="52"/>
                    </a:lnTo>
                    <a:lnTo>
                      <a:pt x="7" y="48"/>
                    </a:lnTo>
                    <a:lnTo>
                      <a:pt x="4" y="44"/>
                    </a:lnTo>
                    <a:lnTo>
                      <a:pt x="2" y="39"/>
                    </a:lnTo>
                    <a:lnTo>
                      <a:pt x="1" y="34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4" y="15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8" y="2"/>
                    </a:lnTo>
                    <a:lnTo>
                      <a:pt x="43" y="4"/>
                    </a:lnTo>
                    <a:lnTo>
                      <a:pt x="357" y="174"/>
                    </a:lnTo>
                    <a:lnTo>
                      <a:pt x="361" y="176"/>
                    </a:lnTo>
                    <a:lnTo>
                      <a:pt x="365" y="180"/>
                    </a:lnTo>
                    <a:lnTo>
                      <a:pt x="368" y="184"/>
                    </a:lnTo>
                    <a:lnTo>
                      <a:pt x="370" y="189"/>
                    </a:lnTo>
                    <a:lnTo>
                      <a:pt x="371" y="195"/>
                    </a:lnTo>
                    <a:lnTo>
                      <a:pt x="372" y="200"/>
                    </a:lnTo>
                    <a:lnTo>
                      <a:pt x="372" y="204"/>
                    </a:lnTo>
                    <a:lnTo>
                      <a:pt x="370" y="209"/>
                    </a:lnTo>
                    <a:lnTo>
                      <a:pt x="368" y="214"/>
                    </a:lnTo>
                    <a:lnTo>
                      <a:pt x="366" y="218"/>
                    </a:lnTo>
                    <a:lnTo>
                      <a:pt x="362" y="222"/>
                    </a:lnTo>
                    <a:lnTo>
                      <a:pt x="358" y="225"/>
                    </a:lnTo>
                    <a:lnTo>
                      <a:pt x="353" y="227"/>
                    </a:lnTo>
                    <a:lnTo>
                      <a:pt x="348" y="228"/>
                    </a:lnTo>
                    <a:lnTo>
                      <a:pt x="343" y="229"/>
                    </a:lnTo>
                    <a:lnTo>
                      <a:pt x="339" y="229"/>
                    </a:lnTo>
                    <a:lnTo>
                      <a:pt x="333" y="227"/>
                    </a:lnTo>
                    <a:lnTo>
                      <a:pt x="328" y="225"/>
                    </a:lnTo>
                    <a:lnTo>
                      <a:pt x="15" y="5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56" name="Freeform 43"/>
              <p:cNvSpPr>
                <a:spLocks/>
              </p:cNvSpPr>
              <p:nvPr/>
            </p:nvSpPr>
            <p:spPr bwMode="auto">
              <a:xfrm>
                <a:off x="1745" y="3395"/>
                <a:ext cx="95" cy="61"/>
              </a:xfrm>
              <a:custGeom>
                <a:avLst/>
                <a:gdLst>
                  <a:gd name="T0" fmla="*/ 0 w 380"/>
                  <a:gd name="T1" fmla="*/ 0 h 246"/>
                  <a:gd name="T2" fmla="*/ 0 w 380"/>
                  <a:gd name="T3" fmla="*/ 0 h 246"/>
                  <a:gd name="T4" fmla="*/ 0 w 380"/>
                  <a:gd name="T5" fmla="*/ 0 h 246"/>
                  <a:gd name="T6" fmla="*/ 0 w 380"/>
                  <a:gd name="T7" fmla="*/ 0 h 246"/>
                  <a:gd name="T8" fmla="*/ 0 w 380"/>
                  <a:gd name="T9" fmla="*/ 0 h 246"/>
                  <a:gd name="T10" fmla="*/ 0 w 380"/>
                  <a:gd name="T11" fmla="*/ 0 h 246"/>
                  <a:gd name="T12" fmla="*/ 0 w 380"/>
                  <a:gd name="T13" fmla="*/ 0 h 246"/>
                  <a:gd name="T14" fmla="*/ 0 w 380"/>
                  <a:gd name="T15" fmla="*/ 0 h 246"/>
                  <a:gd name="T16" fmla="*/ 0 w 380"/>
                  <a:gd name="T17" fmla="*/ 0 h 246"/>
                  <a:gd name="T18" fmla="*/ 0 w 380"/>
                  <a:gd name="T19" fmla="*/ 0 h 246"/>
                  <a:gd name="T20" fmla="*/ 0 w 380"/>
                  <a:gd name="T21" fmla="*/ 0 h 246"/>
                  <a:gd name="T22" fmla="*/ 0 w 380"/>
                  <a:gd name="T23" fmla="*/ 0 h 246"/>
                  <a:gd name="T24" fmla="*/ 0 w 380"/>
                  <a:gd name="T25" fmla="*/ 0 h 246"/>
                  <a:gd name="T26" fmla="*/ 0 w 380"/>
                  <a:gd name="T27" fmla="*/ 0 h 246"/>
                  <a:gd name="T28" fmla="*/ 0 w 380"/>
                  <a:gd name="T29" fmla="*/ 0 h 246"/>
                  <a:gd name="T30" fmla="*/ 0 w 380"/>
                  <a:gd name="T31" fmla="*/ 0 h 246"/>
                  <a:gd name="T32" fmla="*/ 0 w 380"/>
                  <a:gd name="T33" fmla="*/ 0 h 246"/>
                  <a:gd name="T34" fmla="*/ 0 w 380"/>
                  <a:gd name="T35" fmla="*/ 0 h 246"/>
                  <a:gd name="T36" fmla="*/ 0 w 380"/>
                  <a:gd name="T37" fmla="*/ 0 h 246"/>
                  <a:gd name="T38" fmla="*/ 0 w 380"/>
                  <a:gd name="T39" fmla="*/ 0 h 246"/>
                  <a:gd name="T40" fmla="*/ 0 w 380"/>
                  <a:gd name="T41" fmla="*/ 0 h 246"/>
                  <a:gd name="T42" fmla="*/ 0 w 380"/>
                  <a:gd name="T43" fmla="*/ 0 h 246"/>
                  <a:gd name="T44" fmla="*/ 0 w 380"/>
                  <a:gd name="T45" fmla="*/ 0 h 246"/>
                  <a:gd name="T46" fmla="*/ 0 w 380"/>
                  <a:gd name="T47" fmla="*/ 0 h 246"/>
                  <a:gd name="T48" fmla="*/ 0 w 380"/>
                  <a:gd name="T49" fmla="*/ 0 h 246"/>
                  <a:gd name="T50" fmla="*/ 0 w 380"/>
                  <a:gd name="T51" fmla="*/ 0 h 246"/>
                  <a:gd name="T52" fmla="*/ 0 w 380"/>
                  <a:gd name="T53" fmla="*/ 0 h 246"/>
                  <a:gd name="T54" fmla="*/ 0 w 380"/>
                  <a:gd name="T55" fmla="*/ 0 h 246"/>
                  <a:gd name="T56" fmla="*/ 0 w 380"/>
                  <a:gd name="T57" fmla="*/ 0 h 246"/>
                  <a:gd name="T58" fmla="*/ 0 w 380"/>
                  <a:gd name="T59" fmla="*/ 0 h 246"/>
                  <a:gd name="T60" fmla="*/ 0 w 380"/>
                  <a:gd name="T61" fmla="*/ 0 h 246"/>
                  <a:gd name="T62" fmla="*/ 0 w 380"/>
                  <a:gd name="T63" fmla="*/ 0 h 246"/>
                  <a:gd name="T64" fmla="*/ 0 w 380"/>
                  <a:gd name="T65" fmla="*/ 0 h 246"/>
                  <a:gd name="T66" fmla="*/ 0 w 380"/>
                  <a:gd name="T67" fmla="*/ 0 h 246"/>
                  <a:gd name="T68" fmla="*/ 0 w 380"/>
                  <a:gd name="T69" fmla="*/ 0 h 246"/>
                  <a:gd name="T70" fmla="*/ 0 w 380"/>
                  <a:gd name="T71" fmla="*/ 0 h 246"/>
                  <a:gd name="T72" fmla="*/ 0 w 380"/>
                  <a:gd name="T73" fmla="*/ 0 h 246"/>
                  <a:gd name="T74" fmla="*/ 0 w 380"/>
                  <a:gd name="T75" fmla="*/ 0 h 246"/>
                  <a:gd name="T76" fmla="*/ 0 w 380"/>
                  <a:gd name="T77" fmla="*/ 0 h 24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80"/>
                  <a:gd name="T118" fmla="*/ 0 h 246"/>
                  <a:gd name="T119" fmla="*/ 380 w 380"/>
                  <a:gd name="T120" fmla="*/ 246 h 24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80" h="246">
                    <a:moveTo>
                      <a:pt x="15" y="55"/>
                    </a:moveTo>
                    <a:lnTo>
                      <a:pt x="10" y="52"/>
                    </a:lnTo>
                    <a:lnTo>
                      <a:pt x="7" y="48"/>
                    </a:lnTo>
                    <a:lnTo>
                      <a:pt x="4" y="44"/>
                    </a:lnTo>
                    <a:lnTo>
                      <a:pt x="2" y="39"/>
                    </a:lnTo>
                    <a:lnTo>
                      <a:pt x="0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4" y="15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0" y="2"/>
                    </a:lnTo>
                    <a:lnTo>
                      <a:pt x="44" y="4"/>
                    </a:lnTo>
                    <a:lnTo>
                      <a:pt x="364" y="191"/>
                    </a:lnTo>
                    <a:lnTo>
                      <a:pt x="369" y="194"/>
                    </a:lnTo>
                    <a:lnTo>
                      <a:pt x="373" y="198"/>
                    </a:lnTo>
                    <a:lnTo>
                      <a:pt x="376" y="202"/>
                    </a:lnTo>
                    <a:lnTo>
                      <a:pt x="378" y="207"/>
                    </a:lnTo>
                    <a:lnTo>
                      <a:pt x="380" y="211"/>
                    </a:lnTo>
                    <a:lnTo>
                      <a:pt x="380" y="217"/>
                    </a:lnTo>
                    <a:lnTo>
                      <a:pt x="380" y="222"/>
                    </a:lnTo>
                    <a:lnTo>
                      <a:pt x="378" y="227"/>
                    </a:lnTo>
                    <a:lnTo>
                      <a:pt x="376" y="231"/>
                    </a:lnTo>
                    <a:lnTo>
                      <a:pt x="373" y="236"/>
                    </a:lnTo>
                    <a:lnTo>
                      <a:pt x="368" y="239"/>
                    </a:lnTo>
                    <a:lnTo>
                      <a:pt x="364" y="242"/>
                    </a:lnTo>
                    <a:lnTo>
                      <a:pt x="359" y="244"/>
                    </a:lnTo>
                    <a:lnTo>
                      <a:pt x="355" y="246"/>
                    </a:lnTo>
                    <a:lnTo>
                      <a:pt x="350" y="246"/>
                    </a:lnTo>
                    <a:lnTo>
                      <a:pt x="345" y="246"/>
                    </a:lnTo>
                    <a:lnTo>
                      <a:pt x="340" y="244"/>
                    </a:lnTo>
                    <a:lnTo>
                      <a:pt x="336" y="242"/>
                    </a:lnTo>
                    <a:lnTo>
                      <a:pt x="15" y="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57" name="Freeform 44"/>
              <p:cNvSpPr>
                <a:spLocks/>
              </p:cNvSpPr>
              <p:nvPr/>
            </p:nvSpPr>
            <p:spPr bwMode="auto">
              <a:xfrm>
                <a:off x="1825" y="3441"/>
                <a:ext cx="95" cy="65"/>
              </a:xfrm>
              <a:custGeom>
                <a:avLst/>
                <a:gdLst>
                  <a:gd name="T0" fmla="*/ 0 w 379"/>
                  <a:gd name="T1" fmla="*/ 0 h 260"/>
                  <a:gd name="T2" fmla="*/ 0 w 379"/>
                  <a:gd name="T3" fmla="*/ 0 h 260"/>
                  <a:gd name="T4" fmla="*/ 0 w 379"/>
                  <a:gd name="T5" fmla="*/ 0 h 260"/>
                  <a:gd name="T6" fmla="*/ 0 w 379"/>
                  <a:gd name="T7" fmla="*/ 0 h 260"/>
                  <a:gd name="T8" fmla="*/ 0 w 379"/>
                  <a:gd name="T9" fmla="*/ 0 h 260"/>
                  <a:gd name="T10" fmla="*/ 0 w 379"/>
                  <a:gd name="T11" fmla="*/ 0 h 260"/>
                  <a:gd name="T12" fmla="*/ 0 w 379"/>
                  <a:gd name="T13" fmla="*/ 0 h 260"/>
                  <a:gd name="T14" fmla="*/ 0 w 379"/>
                  <a:gd name="T15" fmla="*/ 0 h 260"/>
                  <a:gd name="T16" fmla="*/ 0 w 379"/>
                  <a:gd name="T17" fmla="*/ 0 h 260"/>
                  <a:gd name="T18" fmla="*/ 0 w 379"/>
                  <a:gd name="T19" fmla="*/ 0 h 260"/>
                  <a:gd name="T20" fmla="*/ 0 w 379"/>
                  <a:gd name="T21" fmla="*/ 0 h 260"/>
                  <a:gd name="T22" fmla="*/ 0 w 379"/>
                  <a:gd name="T23" fmla="*/ 0 h 260"/>
                  <a:gd name="T24" fmla="*/ 0 w 379"/>
                  <a:gd name="T25" fmla="*/ 0 h 260"/>
                  <a:gd name="T26" fmla="*/ 0 w 379"/>
                  <a:gd name="T27" fmla="*/ 0 h 260"/>
                  <a:gd name="T28" fmla="*/ 0 w 379"/>
                  <a:gd name="T29" fmla="*/ 0 h 260"/>
                  <a:gd name="T30" fmla="*/ 0 w 379"/>
                  <a:gd name="T31" fmla="*/ 0 h 260"/>
                  <a:gd name="T32" fmla="*/ 0 w 379"/>
                  <a:gd name="T33" fmla="*/ 0 h 260"/>
                  <a:gd name="T34" fmla="*/ 0 w 379"/>
                  <a:gd name="T35" fmla="*/ 0 h 260"/>
                  <a:gd name="T36" fmla="*/ 0 w 379"/>
                  <a:gd name="T37" fmla="*/ 0 h 260"/>
                  <a:gd name="T38" fmla="*/ 0 w 379"/>
                  <a:gd name="T39" fmla="*/ 0 h 260"/>
                  <a:gd name="T40" fmla="*/ 0 w 379"/>
                  <a:gd name="T41" fmla="*/ 0 h 260"/>
                  <a:gd name="T42" fmla="*/ 0 w 379"/>
                  <a:gd name="T43" fmla="*/ 0 h 260"/>
                  <a:gd name="T44" fmla="*/ 0 w 379"/>
                  <a:gd name="T45" fmla="*/ 0 h 260"/>
                  <a:gd name="T46" fmla="*/ 0 w 379"/>
                  <a:gd name="T47" fmla="*/ 0 h 260"/>
                  <a:gd name="T48" fmla="*/ 0 w 379"/>
                  <a:gd name="T49" fmla="*/ 0 h 260"/>
                  <a:gd name="T50" fmla="*/ 0 w 379"/>
                  <a:gd name="T51" fmla="*/ 0 h 260"/>
                  <a:gd name="T52" fmla="*/ 0 w 379"/>
                  <a:gd name="T53" fmla="*/ 0 h 260"/>
                  <a:gd name="T54" fmla="*/ 0 w 379"/>
                  <a:gd name="T55" fmla="*/ 0 h 260"/>
                  <a:gd name="T56" fmla="*/ 0 w 379"/>
                  <a:gd name="T57" fmla="*/ 0 h 260"/>
                  <a:gd name="T58" fmla="*/ 0 w 379"/>
                  <a:gd name="T59" fmla="*/ 0 h 260"/>
                  <a:gd name="T60" fmla="*/ 0 w 379"/>
                  <a:gd name="T61" fmla="*/ 0 h 260"/>
                  <a:gd name="T62" fmla="*/ 0 w 379"/>
                  <a:gd name="T63" fmla="*/ 0 h 260"/>
                  <a:gd name="T64" fmla="*/ 0 w 379"/>
                  <a:gd name="T65" fmla="*/ 0 h 260"/>
                  <a:gd name="T66" fmla="*/ 0 w 379"/>
                  <a:gd name="T67" fmla="*/ 0 h 260"/>
                  <a:gd name="T68" fmla="*/ 0 w 379"/>
                  <a:gd name="T69" fmla="*/ 0 h 260"/>
                  <a:gd name="T70" fmla="*/ 0 w 379"/>
                  <a:gd name="T71" fmla="*/ 0 h 260"/>
                  <a:gd name="T72" fmla="*/ 0 w 379"/>
                  <a:gd name="T73" fmla="*/ 0 h 260"/>
                  <a:gd name="T74" fmla="*/ 0 w 379"/>
                  <a:gd name="T75" fmla="*/ 0 h 260"/>
                  <a:gd name="T76" fmla="*/ 0 w 379"/>
                  <a:gd name="T77" fmla="*/ 0 h 26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79"/>
                  <a:gd name="T118" fmla="*/ 0 h 260"/>
                  <a:gd name="T119" fmla="*/ 379 w 379"/>
                  <a:gd name="T120" fmla="*/ 260 h 26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79" h="260">
                    <a:moveTo>
                      <a:pt x="14" y="54"/>
                    </a:moveTo>
                    <a:lnTo>
                      <a:pt x="10" y="51"/>
                    </a:lnTo>
                    <a:lnTo>
                      <a:pt x="6" y="48"/>
                    </a:lnTo>
                    <a:lnTo>
                      <a:pt x="3" y="43"/>
                    </a:lnTo>
                    <a:lnTo>
                      <a:pt x="1" y="39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1" y="23"/>
                    </a:lnTo>
                    <a:lnTo>
                      <a:pt x="2" y="18"/>
                    </a:lnTo>
                    <a:lnTo>
                      <a:pt x="5" y="14"/>
                    </a:lnTo>
                    <a:lnTo>
                      <a:pt x="8" y="10"/>
                    </a:lnTo>
                    <a:lnTo>
                      <a:pt x="11" y="6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4" y="5"/>
                    </a:lnTo>
                    <a:lnTo>
                      <a:pt x="365" y="206"/>
                    </a:lnTo>
                    <a:lnTo>
                      <a:pt x="369" y="209"/>
                    </a:lnTo>
                    <a:lnTo>
                      <a:pt x="373" y="212"/>
                    </a:lnTo>
                    <a:lnTo>
                      <a:pt x="376" y="217"/>
                    </a:lnTo>
                    <a:lnTo>
                      <a:pt x="378" y="222"/>
                    </a:lnTo>
                    <a:lnTo>
                      <a:pt x="379" y="227"/>
                    </a:lnTo>
                    <a:lnTo>
                      <a:pt x="379" y="232"/>
                    </a:lnTo>
                    <a:lnTo>
                      <a:pt x="378" y="237"/>
                    </a:lnTo>
                    <a:lnTo>
                      <a:pt x="377" y="242"/>
                    </a:lnTo>
                    <a:lnTo>
                      <a:pt x="374" y="246"/>
                    </a:lnTo>
                    <a:lnTo>
                      <a:pt x="371" y="250"/>
                    </a:lnTo>
                    <a:lnTo>
                      <a:pt x="368" y="254"/>
                    </a:lnTo>
                    <a:lnTo>
                      <a:pt x="363" y="257"/>
                    </a:lnTo>
                    <a:lnTo>
                      <a:pt x="359" y="259"/>
                    </a:lnTo>
                    <a:lnTo>
                      <a:pt x="354" y="260"/>
                    </a:lnTo>
                    <a:lnTo>
                      <a:pt x="349" y="260"/>
                    </a:lnTo>
                    <a:lnTo>
                      <a:pt x="344" y="259"/>
                    </a:lnTo>
                    <a:lnTo>
                      <a:pt x="339" y="258"/>
                    </a:lnTo>
                    <a:lnTo>
                      <a:pt x="335" y="255"/>
                    </a:lnTo>
                    <a:lnTo>
                      <a:pt x="14" y="5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58" name="Freeform 45"/>
              <p:cNvSpPr>
                <a:spLocks/>
              </p:cNvSpPr>
              <p:nvPr/>
            </p:nvSpPr>
            <p:spPr bwMode="auto">
              <a:xfrm>
                <a:off x="1905" y="3492"/>
                <a:ext cx="94" cy="68"/>
              </a:xfrm>
              <a:custGeom>
                <a:avLst/>
                <a:gdLst>
                  <a:gd name="T0" fmla="*/ 0 w 376"/>
                  <a:gd name="T1" fmla="*/ 0 h 272"/>
                  <a:gd name="T2" fmla="*/ 0 w 376"/>
                  <a:gd name="T3" fmla="*/ 0 h 272"/>
                  <a:gd name="T4" fmla="*/ 0 w 376"/>
                  <a:gd name="T5" fmla="*/ 0 h 272"/>
                  <a:gd name="T6" fmla="*/ 0 w 376"/>
                  <a:gd name="T7" fmla="*/ 0 h 272"/>
                  <a:gd name="T8" fmla="*/ 0 w 376"/>
                  <a:gd name="T9" fmla="*/ 0 h 272"/>
                  <a:gd name="T10" fmla="*/ 0 w 376"/>
                  <a:gd name="T11" fmla="*/ 0 h 272"/>
                  <a:gd name="T12" fmla="*/ 0 w 376"/>
                  <a:gd name="T13" fmla="*/ 0 h 272"/>
                  <a:gd name="T14" fmla="*/ 0 w 376"/>
                  <a:gd name="T15" fmla="*/ 0 h 272"/>
                  <a:gd name="T16" fmla="*/ 0 w 376"/>
                  <a:gd name="T17" fmla="*/ 0 h 272"/>
                  <a:gd name="T18" fmla="*/ 0 w 376"/>
                  <a:gd name="T19" fmla="*/ 0 h 272"/>
                  <a:gd name="T20" fmla="*/ 0 w 376"/>
                  <a:gd name="T21" fmla="*/ 0 h 272"/>
                  <a:gd name="T22" fmla="*/ 0 w 376"/>
                  <a:gd name="T23" fmla="*/ 0 h 272"/>
                  <a:gd name="T24" fmla="*/ 0 w 376"/>
                  <a:gd name="T25" fmla="*/ 0 h 272"/>
                  <a:gd name="T26" fmla="*/ 0 w 376"/>
                  <a:gd name="T27" fmla="*/ 0 h 272"/>
                  <a:gd name="T28" fmla="*/ 0 w 376"/>
                  <a:gd name="T29" fmla="*/ 0 h 272"/>
                  <a:gd name="T30" fmla="*/ 0 w 376"/>
                  <a:gd name="T31" fmla="*/ 0 h 272"/>
                  <a:gd name="T32" fmla="*/ 0 w 376"/>
                  <a:gd name="T33" fmla="*/ 0 h 272"/>
                  <a:gd name="T34" fmla="*/ 0 w 376"/>
                  <a:gd name="T35" fmla="*/ 0 h 272"/>
                  <a:gd name="T36" fmla="*/ 0 w 376"/>
                  <a:gd name="T37" fmla="*/ 0 h 272"/>
                  <a:gd name="T38" fmla="*/ 0 w 376"/>
                  <a:gd name="T39" fmla="*/ 0 h 272"/>
                  <a:gd name="T40" fmla="*/ 0 w 376"/>
                  <a:gd name="T41" fmla="*/ 0 h 272"/>
                  <a:gd name="T42" fmla="*/ 0 w 376"/>
                  <a:gd name="T43" fmla="*/ 0 h 272"/>
                  <a:gd name="T44" fmla="*/ 0 w 376"/>
                  <a:gd name="T45" fmla="*/ 0 h 272"/>
                  <a:gd name="T46" fmla="*/ 0 w 376"/>
                  <a:gd name="T47" fmla="*/ 0 h 272"/>
                  <a:gd name="T48" fmla="*/ 0 w 376"/>
                  <a:gd name="T49" fmla="*/ 0 h 272"/>
                  <a:gd name="T50" fmla="*/ 0 w 376"/>
                  <a:gd name="T51" fmla="*/ 0 h 272"/>
                  <a:gd name="T52" fmla="*/ 0 w 376"/>
                  <a:gd name="T53" fmla="*/ 0 h 272"/>
                  <a:gd name="T54" fmla="*/ 0 w 376"/>
                  <a:gd name="T55" fmla="*/ 0 h 272"/>
                  <a:gd name="T56" fmla="*/ 0 w 376"/>
                  <a:gd name="T57" fmla="*/ 0 h 272"/>
                  <a:gd name="T58" fmla="*/ 0 w 376"/>
                  <a:gd name="T59" fmla="*/ 0 h 272"/>
                  <a:gd name="T60" fmla="*/ 0 w 376"/>
                  <a:gd name="T61" fmla="*/ 0 h 272"/>
                  <a:gd name="T62" fmla="*/ 0 w 376"/>
                  <a:gd name="T63" fmla="*/ 0 h 272"/>
                  <a:gd name="T64" fmla="*/ 0 w 376"/>
                  <a:gd name="T65" fmla="*/ 0 h 272"/>
                  <a:gd name="T66" fmla="*/ 0 w 376"/>
                  <a:gd name="T67" fmla="*/ 0 h 272"/>
                  <a:gd name="T68" fmla="*/ 0 w 376"/>
                  <a:gd name="T69" fmla="*/ 0 h 272"/>
                  <a:gd name="T70" fmla="*/ 0 w 376"/>
                  <a:gd name="T71" fmla="*/ 0 h 272"/>
                  <a:gd name="T72" fmla="*/ 0 w 376"/>
                  <a:gd name="T73" fmla="*/ 0 h 272"/>
                  <a:gd name="T74" fmla="*/ 0 w 376"/>
                  <a:gd name="T75" fmla="*/ 0 h 272"/>
                  <a:gd name="T76" fmla="*/ 0 w 376"/>
                  <a:gd name="T77" fmla="*/ 0 h 27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76"/>
                  <a:gd name="T118" fmla="*/ 0 h 272"/>
                  <a:gd name="T119" fmla="*/ 376 w 376"/>
                  <a:gd name="T120" fmla="*/ 272 h 27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76" h="272">
                    <a:moveTo>
                      <a:pt x="14" y="54"/>
                    </a:moveTo>
                    <a:lnTo>
                      <a:pt x="10" y="51"/>
                    </a:lnTo>
                    <a:lnTo>
                      <a:pt x="6" y="47"/>
                    </a:lnTo>
                    <a:lnTo>
                      <a:pt x="3" y="42"/>
                    </a:lnTo>
                    <a:lnTo>
                      <a:pt x="1" y="38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3" y="18"/>
                    </a:lnTo>
                    <a:lnTo>
                      <a:pt x="5" y="13"/>
                    </a:lnTo>
                    <a:lnTo>
                      <a:pt x="9" y="9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32" y="0"/>
                    </a:lnTo>
                    <a:lnTo>
                      <a:pt x="37" y="1"/>
                    </a:lnTo>
                    <a:lnTo>
                      <a:pt x="41" y="3"/>
                    </a:lnTo>
                    <a:lnTo>
                      <a:pt x="46" y="5"/>
                    </a:lnTo>
                    <a:lnTo>
                      <a:pt x="363" y="219"/>
                    </a:lnTo>
                    <a:lnTo>
                      <a:pt x="367" y="222"/>
                    </a:lnTo>
                    <a:lnTo>
                      <a:pt x="370" y="226"/>
                    </a:lnTo>
                    <a:lnTo>
                      <a:pt x="373" y="231"/>
                    </a:lnTo>
                    <a:lnTo>
                      <a:pt x="375" y="235"/>
                    </a:lnTo>
                    <a:lnTo>
                      <a:pt x="376" y="240"/>
                    </a:lnTo>
                    <a:lnTo>
                      <a:pt x="376" y="245"/>
                    </a:lnTo>
                    <a:lnTo>
                      <a:pt x="375" y="250"/>
                    </a:lnTo>
                    <a:lnTo>
                      <a:pt x="373" y="254"/>
                    </a:lnTo>
                    <a:lnTo>
                      <a:pt x="371" y="259"/>
                    </a:lnTo>
                    <a:lnTo>
                      <a:pt x="368" y="263"/>
                    </a:lnTo>
                    <a:lnTo>
                      <a:pt x="364" y="266"/>
                    </a:lnTo>
                    <a:lnTo>
                      <a:pt x="359" y="269"/>
                    </a:lnTo>
                    <a:lnTo>
                      <a:pt x="355" y="271"/>
                    </a:lnTo>
                    <a:lnTo>
                      <a:pt x="349" y="272"/>
                    </a:lnTo>
                    <a:lnTo>
                      <a:pt x="344" y="272"/>
                    </a:lnTo>
                    <a:lnTo>
                      <a:pt x="339" y="271"/>
                    </a:lnTo>
                    <a:lnTo>
                      <a:pt x="335" y="269"/>
                    </a:lnTo>
                    <a:lnTo>
                      <a:pt x="330" y="267"/>
                    </a:lnTo>
                    <a:lnTo>
                      <a:pt x="14" y="5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59" name="Freeform 46"/>
              <p:cNvSpPr>
                <a:spLocks/>
              </p:cNvSpPr>
              <p:nvPr/>
            </p:nvSpPr>
            <p:spPr bwMode="auto">
              <a:xfrm>
                <a:off x="1984" y="3545"/>
                <a:ext cx="67" cy="51"/>
              </a:xfrm>
              <a:custGeom>
                <a:avLst/>
                <a:gdLst>
                  <a:gd name="T0" fmla="*/ 0 w 266"/>
                  <a:gd name="T1" fmla="*/ 0 h 206"/>
                  <a:gd name="T2" fmla="*/ 0 w 266"/>
                  <a:gd name="T3" fmla="*/ 0 h 206"/>
                  <a:gd name="T4" fmla="*/ 0 w 266"/>
                  <a:gd name="T5" fmla="*/ 0 h 206"/>
                  <a:gd name="T6" fmla="*/ 0 w 266"/>
                  <a:gd name="T7" fmla="*/ 0 h 206"/>
                  <a:gd name="T8" fmla="*/ 0 w 266"/>
                  <a:gd name="T9" fmla="*/ 0 h 206"/>
                  <a:gd name="T10" fmla="*/ 0 w 266"/>
                  <a:gd name="T11" fmla="*/ 0 h 206"/>
                  <a:gd name="T12" fmla="*/ 0 w 266"/>
                  <a:gd name="T13" fmla="*/ 0 h 206"/>
                  <a:gd name="T14" fmla="*/ 0 w 266"/>
                  <a:gd name="T15" fmla="*/ 0 h 206"/>
                  <a:gd name="T16" fmla="*/ 0 w 266"/>
                  <a:gd name="T17" fmla="*/ 0 h 206"/>
                  <a:gd name="T18" fmla="*/ 0 w 266"/>
                  <a:gd name="T19" fmla="*/ 0 h 206"/>
                  <a:gd name="T20" fmla="*/ 0 w 266"/>
                  <a:gd name="T21" fmla="*/ 0 h 206"/>
                  <a:gd name="T22" fmla="*/ 0 w 266"/>
                  <a:gd name="T23" fmla="*/ 0 h 206"/>
                  <a:gd name="T24" fmla="*/ 0 w 266"/>
                  <a:gd name="T25" fmla="*/ 0 h 206"/>
                  <a:gd name="T26" fmla="*/ 0 w 266"/>
                  <a:gd name="T27" fmla="*/ 0 h 206"/>
                  <a:gd name="T28" fmla="*/ 0 w 266"/>
                  <a:gd name="T29" fmla="*/ 0 h 206"/>
                  <a:gd name="T30" fmla="*/ 0 w 266"/>
                  <a:gd name="T31" fmla="*/ 0 h 206"/>
                  <a:gd name="T32" fmla="*/ 0 w 266"/>
                  <a:gd name="T33" fmla="*/ 0 h 206"/>
                  <a:gd name="T34" fmla="*/ 0 w 266"/>
                  <a:gd name="T35" fmla="*/ 0 h 206"/>
                  <a:gd name="T36" fmla="*/ 0 w 266"/>
                  <a:gd name="T37" fmla="*/ 0 h 206"/>
                  <a:gd name="T38" fmla="*/ 0 w 266"/>
                  <a:gd name="T39" fmla="*/ 0 h 206"/>
                  <a:gd name="T40" fmla="*/ 0 w 266"/>
                  <a:gd name="T41" fmla="*/ 0 h 206"/>
                  <a:gd name="T42" fmla="*/ 0 w 266"/>
                  <a:gd name="T43" fmla="*/ 0 h 206"/>
                  <a:gd name="T44" fmla="*/ 0 w 266"/>
                  <a:gd name="T45" fmla="*/ 0 h 206"/>
                  <a:gd name="T46" fmla="*/ 0 w 266"/>
                  <a:gd name="T47" fmla="*/ 0 h 206"/>
                  <a:gd name="T48" fmla="*/ 0 w 266"/>
                  <a:gd name="T49" fmla="*/ 0 h 206"/>
                  <a:gd name="T50" fmla="*/ 0 w 266"/>
                  <a:gd name="T51" fmla="*/ 0 h 206"/>
                  <a:gd name="T52" fmla="*/ 0 w 266"/>
                  <a:gd name="T53" fmla="*/ 0 h 206"/>
                  <a:gd name="T54" fmla="*/ 0 w 266"/>
                  <a:gd name="T55" fmla="*/ 0 h 206"/>
                  <a:gd name="T56" fmla="*/ 0 w 266"/>
                  <a:gd name="T57" fmla="*/ 0 h 206"/>
                  <a:gd name="T58" fmla="*/ 0 w 266"/>
                  <a:gd name="T59" fmla="*/ 0 h 206"/>
                  <a:gd name="T60" fmla="*/ 0 w 266"/>
                  <a:gd name="T61" fmla="*/ 0 h 206"/>
                  <a:gd name="T62" fmla="*/ 0 w 266"/>
                  <a:gd name="T63" fmla="*/ 0 h 206"/>
                  <a:gd name="T64" fmla="*/ 0 w 266"/>
                  <a:gd name="T65" fmla="*/ 0 h 206"/>
                  <a:gd name="T66" fmla="*/ 0 w 266"/>
                  <a:gd name="T67" fmla="*/ 0 h 206"/>
                  <a:gd name="T68" fmla="*/ 0 w 266"/>
                  <a:gd name="T69" fmla="*/ 0 h 206"/>
                  <a:gd name="T70" fmla="*/ 0 w 266"/>
                  <a:gd name="T71" fmla="*/ 0 h 206"/>
                  <a:gd name="T72" fmla="*/ 0 w 266"/>
                  <a:gd name="T73" fmla="*/ 0 h 206"/>
                  <a:gd name="T74" fmla="*/ 0 w 266"/>
                  <a:gd name="T75" fmla="*/ 0 h 206"/>
                  <a:gd name="T76" fmla="*/ 0 w 266"/>
                  <a:gd name="T77" fmla="*/ 0 h 20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66"/>
                  <a:gd name="T118" fmla="*/ 0 h 206"/>
                  <a:gd name="T119" fmla="*/ 266 w 266"/>
                  <a:gd name="T120" fmla="*/ 206 h 20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66" h="206">
                    <a:moveTo>
                      <a:pt x="12" y="53"/>
                    </a:moveTo>
                    <a:lnTo>
                      <a:pt x="8" y="49"/>
                    </a:lnTo>
                    <a:lnTo>
                      <a:pt x="5" y="45"/>
                    </a:lnTo>
                    <a:lnTo>
                      <a:pt x="3" y="41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3" y="17"/>
                    </a:lnTo>
                    <a:lnTo>
                      <a:pt x="5" y="12"/>
                    </a:lnTo>
                    <a:lnTo>
                      <a:pt x="9" y="8"/>
                    </a:lnTo>
                    <a:lnTo>
                      <a:pt x="13" y="5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31" y="0"/>
                    </a:lnTo>
                    <a:lnTo>
                      <a:pt x="36" y="1"/>
                    </a:lnTo>
                    <a:lnTo>
                      <a:pt x="42" y="3"/>
                    </a:lnTo>
                    <a:lnTo>
                      <a:pt x="47" y="5"/>
                    </a:lnTo>
                    <a:lnTo>
                      <a:pt x="254" y="152"/>
                    </a:lnTo>
                    <a:lnTo>
                      <a:pt x="258" y="156"/>
                    </a:lnTo>
                    <a:lnTo>
                      <a:pt x="261" y="160"/>
                    </a:lnTo>
                    <a:lnTo>
                      <a:pt x="263" y="164"/>
                    </a:lnTo>
                    <a:lnTo>
                      <a:pt x="265" y="169"/>
                    </a:lnTo>
                    <a:lnTo>
                      <a:pt x="266" y="174"/>
                    </a:lnTo>
                    <a:lnTo>
                      <a:pt x="266" y="178"/>
                    </a:lnTo>
                    <a:lnTo>
                      <a:pt x="265" y="183"/>
                    </a:lnTo>
                    <a:lnTo>
                      <a:pt x="263" y="188"/>
                    </a:lnTo>
                    <a:lnTo>
                      <a:pt x="261" y="194"/>
                    </a:lnTo>
                    <a:lnTo>
                      <a:pt x="257" y="198"/>
                    </a:lnTo>
                    <a:lnTo>
                      <a:pt x="253" y="201"/>
                    </a:lnTo>
                    <a:lnTo>
                      <a:pt x="249" y="203"/>
                    </a:lnTo>
                    <a:lnTo>
                      <a:pt x="243" y="205"/>
                    </a:lnTo>
                    <a:lnTo>
                      <a:pt x="238" y="206"/>
                    </a:lnTo>
                    <a:lnTo>
                      <a:pt x="234" y="206"/>
                    </a:lnTo>
                    <a:lnTo>
                      <a:pt x="229" y="205"/>
                    </a:lnTo>
                    <a:lnTo>
                      <a:pt x="224" y="203"/>
                    </a:lnTo>
                    <a:lnTo>
                      <a:pt x="219" y="201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60" name="Freeform 47"/>
              <p:cNvSpPr>
                <a:spLocks/>
              </p:cNvSpPr>
              <p:nvPr/>
            </p:nvSpPr>
            <p:spPr bwMode="auto">
              <a:xfrm>
                <a:off x="2036" y="3582"/>
                <a:ext cx="90" cy="71"/>
              </a:xfrm>
              <a:custGeom>
                <a:avLst/>
                <a:gdLst>
                  <a:gd name="T0" fmla="*/ 0 w 359"/>
                  <a:gd name="T1" fmla="*/ 0 h 283"/>
                  <a:gd name="T2" fmla="*/ 0 w 359"/>
                  <a:gd name="T3" fmla="*/ 0 h 283"/>
                  <a:gd name="T4" fmla="*/ 0 w 359"/>
                  <a:gd name="T5" fmla="*/ 0 h 283"/>
                  <a:gd name="T6" fmla="*/ 0 w 359"/>
                  <a:gd name="T7" fmla="*/ 0 h 283"/>
                  <a:gd name="T8" fmla="*/ 0 w 359"/>
                  <a:gd name="T9" fmla="*/ 0 h 283"/>
                  <a:gd name="T10" fmla="*/ 0 w 359"/>
                  <a:gd name="T11" fmla="*/ 0 h 283"/>
                  <a:gd name="T12" fmla="*/ 0 w 359"/>
                  <a:gd name="T13" fmla="*/ 0 h 283"/>
                  <a:gd name="T14" fmla="*/ 0 w 359"/>
                  <a:gd name="T15" fmla="*/ 0 h 283"/>
                  <a:gd name="T16" fmla="*/ 0 w 359"/>
                  <a:gd name="T17" fmla="*/ 0 h 283"/>
                  <a:gd name="T18" fmla="*/ 0 w 359"/>
                  <a:gd name="T19" fmla="*/ 0 h 283"/>
                  <a:gd name="T20" fmla="*/ 0 w 359"/>
                  <a:gd name="T21" fmla="*/ 0 h 283"/>
                  <a:gd name="T22" fmla="*/ 0 w 359"/>
                  <a:gd name="T23" fmla="*/ 0 h 283"/>
                  <a:gd name="T24" fmla="*/ 0 w 359"/>
                  <a:gd name="T25" fmla="*/ 0 h 283"/>
                  <a:gd name="T26" fmla="*/ 0 w 359"/>
                  <a:gd name="T27" fmla="*/ 0 h 283"/>
                  <a:gd name="T28" fmla="*/ 0 w 359"/>
                  <a:gd name="T29" fmla="*/ 0 h 283"/>
                  <a:gd name="T30" fmla="*/ 0 w 359"/>
                  <a:gd name="T31" fmla="*/ 0 h 283"/>
                  <a:gd name="T32" fmla="*/ 0 w 359"/>
                  <a:gd name="T33" fmla="*/ 0 h 283"/>
                  <a:gd name="T34" fmla="*/ 0 w 359"/>
                  <a:gd name="T35" fmla="*/ 0 h 283"/>
                  <a:gd name="T36" fmla="*/ 0 w 359"/>
                  <a:gd name="T37" fmla="*/ 0 h 283"/>
                  <a:gd name="T38" fmla="*/ 0 w 359"/>
                  <a:gd name="T39" fmla="*/ 0 h 283"/>
                  <a:gd name="T40" fmla="*/ 0 w 359"/>
                  <a:gd name="T41" fmla="*/ 0 h 283"/>
                  <a:gd name="T42" fmla="*/ 0 w 359"/>
                  <a:gd name="T43" fmla="*/ 0 h 283"/>
                  <a:gd name="T44" fmla="*/ 0 w 359"/>
                  <a:gd name="T45" fmla="*/ 0 h 283"/>
                  <a:gd name="T46" fmla="*/ 0 w 359"/>
                  <a:gd name="T47" fmla="*/ 0 h 283"/>
                  <a:gd name="T48" fmla="*/ 0 w 359"/>
                  <a:gd name="T49" fmla="*/ 0 h 283"/>
                  <a:gd name="T50" fmla="*/ 0 w 359"/>
                  <a:gd name="T51" fmla="*/ 0 h 283"/>
                  <a:gd name="T52" fmla="*/ 0 w 359"/>
                  <a:gd name="T53" fmla="*/ 0 h 283"/>
                  <a:gd name="T54" fmla="*/ 0 w 359"/>
                  <a:gd name="T55" fmla="*/ 0 h 283"/>
                  <a:gd name="T56" fmla="*/ 0 w 359"/>
                  <a:gd name="T57" fmla="*/ 0 h 283"/>
                  <a:gd name="T58" fmla="*/ 0 w 359"/>
                  <a:gd name="T59" fmla="*/ 0 h 283"/>
                  <a:gd name="T60" fmla="*/ 0 w 359"/>
                  <a:gd name="T61" fmla="*/ 0 h 283"/>
                  <a:gd name="T62" fmla="*/ 0 w 359"/>
                  <a:gd name="T63" fmla="*/ 0 h 283"/>
                  <a:gd name="T64" fmla="*/ 0 w 359"/>
                  <a:gd name="T65" fmla="*/ 0 h 283"/>
                  <a:gd name="T66" fmla="*/ 0 w 359"/>
                  <a:gd name="T67" fmla="*/ 0 h 283"/>
                  <a:gd name="T68" fmla="*/ 0 w 359"/>
                  <a:gd name="T69" fmla="*/ 0 h 283"/>
                  <a:gd name="T70" fmla="*/ 0 w 359"/>
                  <a:gd name="T71" fmla="*/ 0 h 283"/>
                  <a:gd name="T72" fmla="*/ 0 w 359"/>
                  <a:gd name="T73" fmla="*/ 0 h 283"/>
                  <a:gd name="T74" fmla="*/ 0 w 359"/>
                  <a:gd name="T75" fmla="*/ 0 h 283"/>
                  <a:gd name="T76" fmla="*/ 0 w 359"/>
                  <a:gd name="T77" fmla="*/ 0 h 28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59"/>
                  <a:gd name="T118" fmla="*/ 0 h 283"/>
                  <a:gd name="T119" fmla="*/ 359 w 359"/>
                  <a:gd name="T120" fmla="*/ 283 h 28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59" h="283">
                    <a:moveTo>
                      <a:pt x="12" y="53"/>
                    </a:moveTo>
                    <a:lnTo>
                      <a:pt x="8" y="50"/>
                    </a:lnTo>
                    <a:lnTo>
                      <a:pt x="5" y="46"/>
                    </a:lnTo>
                    <a:lnTo>
                      <a:pt x="2" y="40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1" y="21"/>
                    </a:lnTo>
                    <a:lnTo>
                      <a:pt x="3" y="16"/>
                    </a:lnTo>
                    <a:lnTo>
                      <a:pt x="6" y="12"/>
                    </a:lnTo>
                    <a:lnTo>
                      <a:pt x="9" y="8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8" y="1"/>
                    </a:lnTo>
                    <a:lnTo>
                      <a:pt x="43" y="3"/>
                    </a:lnTo>
                    <a:lnTo>
                      <a:pt x="47" y="6"/>
                    </a:lnTo>
                    <a:lnTo>
                      <a:pt x="347" y="230"/>
                    </a:lnTo>
                    <a:lnTo>
                      <a:pt x="351" y="233"/>
                    </a:lnTo>
                    <a:lnTo>
                      <a:pt x="354" y="238"/>
                    </a:lnTo>
                    <a:lnTo>
                      <a:pt x="357" y="243"/>
                    </a:lnTo>
                    <a:lnTo>
                      <a:pt x="358" y="248"/>
                    </a:lnTo>
                    <a:lnTo>
                      <a:pt x="359" y="253"/>
                    </a:lnTo>
                    <a:lnTo>
                      <a:pt x="359" y="257"/>
                    </a:lnTo>
                    <a:lnTo>
                      <a:pt x="358" y="262"/>
                    </a:lnTo>
                    <a:lnTo>
                      <a:pt x="356" y="267"/>
                    </a:lnTo>
                    <a:lnTo>
                      <a:pt x="353" y="271"/>
                    </a:lnTo>
                    <a:lnTo>
                      <a:pt x="350" y="275"/>
                    </a:lnTo>
                    <a:lnTo>
                      <a:pt x="346" y="278"/>
                    </a:lnTo>
                    <a:lnTo>
                      <a:pt x="341" y="281"/>
                    </a:lnTo>
                    <a:lnTo>
                      <a:pt x="336" y="282"/>
                    </a:lnTo>
                    <a:lnTo>
                      <a:pt x="331" y="283"/>
                    </a:lnTo>
                    <a:lnTo>
                      <a:pt x="327" y="283"/>
                    </a:lnTo>
                    <a:lnTo>
                      <a:pt x="322" y="282"/>
                    </a:lnTo>
                    <a:lnTo>
                      <a:pt x="317" y="280"/>
                    </a:lnTo>
                    <a:lnTo>
                      <a:pt x="312" y="277"/>
                    </a:lnTo>
                    <a:lnTo>
                      <a:pt x="12" y="5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61" name="Freeform 48"/>
              <p:cNvSpPr>
                <a:spLocks/>
              </p:cNvSpPr>
              <p:nvPr/>
            </p:nvSpPr>
            <p:spPr bwMode="auto">
              <a:xfrm>
                <a:off x="2111" y="3638"/>
                <a:ext cx="110" cy="90"/>
              </a:xfrm>
              <a:custGeom>
                <a:avLst/>
                <a:gdLst>
                  <a:gd name="T0" fmla="*/ 0 w 439"/>
                  <a:gd name="T1" fmla="*/ 0 h 360"/>
                  <a:gd name="T2" fmla="*/ 0 w 439"/>
                  <a:gd name="T3" fmla="*/ 0 h 360"/>
                  <a:gd name="T4" fmla="*/ 0 w 439"/>
                  <a:gd name="T5" fmla="*/ 0 h 360"/>
                  <a:gd name="T6" fmla="*/ 0 w 439"/>
                  <a:gd name="T7" fmla="*/ 0 h 360"/>
                  <a:gd name="T8" fmla="*/ 0 w 439"/>
                  <a:gd name="T9" fmla="*/ 0 h 360"/>
                  <a:gd name="T10" fmla="*/ 0 w 439"/>
                  <a:gd name="T11" fmla="*/ 0 h 360"/>
                  <a:gd name="T12" fmla="*/ 0 w 439"/>
                  <a:gd name="T13" fmla="*/ 0 h 360"/>
                  <a:gd name="T14" fmla="*/ 0 w 439"/>
                  <a:gd name="T15" fmla="*/ 0 h 360"/>
                  <a:gd name="T16" fmla="*/ 0 w 439"/>
                  <a:gd name="T17" fmla="*/ 0 h 360"/>
                  <a:gd name="T18" fmla="*/ 0 w 439"/>
                  <a:gd name="T19" fmla="*/ 0 h 360"/>
                  <a:gd name="T20" fmla="*/ 0 w 439"/>
                  <a:gd name="T21" fmla="*/ 0 h 360"/>
                  <a:gd name="T22" fmla="*/ 0 w 439"/>
                  <a:gd name="T23" fmla="*/ 0 h 360"/>
                  <a:gd name="T24" fmla="*/ 0 w 439"/>
                  <a:gd name="T25" fmla="*/ 0 h 360"/>
                  <a:gd name="T26" fmla="*/ 0 w 439"/>
                  <a:gd name="T27" fmla="*/ 0 h 360"/>
                  <a:gd name="T28" fmla="*/ 0 w 439"/>
                  <a:gd name="T29" fmla="*/ 0 h 360"/>
                  <a:gd name="T30" fmla="*/ 0 w 439"/>
                  <a:gd name="T31" fmla="*/ 0 h 360"/>
                  <a:gd name="T32" fmla="*/ 0 w 439"/>
                  <a:gd name="T33" fmla="*/ 0 h 360"/>
                  <a:gd name="T34" fmla="*/ 0 w 439"/>
                  <a:gd name="T35" fmla="*/ 0 h 360"/>
                  <a:gd name="T36" fmla="*/ 0 w 439"/>
                  <a:gd name="T37" fmla="*/ 0 h 360"/>
                  <a:gd name="T38" fmla="*/ 0 w 439"/>
                  <a:gd name="T39" fmla="*/ 0 h 360"/>
                  <a:gd name="T40" fmla="*/ 0 w 439"/>
                  <a:gd name="T41" fmla="*/ 0 h 360"/>
                  <a:gd name="T42" fmla="*/ 0 w 439"/>
                  <a:gd name="T43" fmla="*/ 0 h 360"/>
                  <a:gd name="T44" fmla="*/ 0 w 439"/>
                  <a:gd name="T45" fmla="*/ 0 h 360"/>
                  <a:gd name="T46" fmla="*/ 0 w 439"/>
                  <a:gd name="T47" fmla="*/ 0 h 360"/>
                  <a:gd name="T48" fmla="*/ 0 w 439"/>
                  <a:gd name="T49" fmla="*/ 0 h 360"/>
                  <a:gd name="T50" fmla="*/ 0 w 439"/>
                  <a:gd name="T51" fmla="*/ 0 h 360"/>
                  <a:gd name="T52" fmla="*/ 0 w 439"/>
                  <a:gd name="T53" fmla="*/ 0 h 360"/>
                  <a:gd name="T54" fmla="*/ 0 w 439"/>
                  <a:gd name="T55" fmla="*/ 0 h 360"/>
                  <a:gd name="T56" fmla="*/ 0 w 439"/>
                  <a:gd name="T57" fmla="*/ 0 h 360"/>
                  <a:gd name="T58" fmla="*/ 0 w 439"/>
                  <a:gd name="T59" fmla="*/ 0 h 360"/>
                  <a:gd name="T60" fmla="*/ 0 w 439"/>
                  <a:gd name="T61" fmla="*/ 0 h 360"/>
                  <a:gd name="T62" fmla="*/ 0 w 439"/>
                  <a:gd name="T63" fmla="*/ 0 h 360"/>
                  <a:gd name="T64" fmla="*/ 0 w 439"/>
                  <a:gd name="T65" fmla="*/ 0 h 360"/>
                  <a:gd name="T66" fmla="*/ 0 w 439"/>
                  <a:gd name="T67" fmla="*/ 0 h 360"/>
                  <a:gd name="T68" fmla="*/ 0 w 439"/>
                  <a:gd name="T69" fmla="*/ 0 h 360"/>
                  <a:gd name="T70" fmla="*/ 0 w 439"/>
                  <a:gd name="T71" fmla="*/ 0 h 360"/>
                  <a:gd name="T72" fmla="*/ 0 w 439"/>
                  <a:gd name="T73" fmla="*/ 0 h 360"/>
                  <a:gd name="T74" fmla="*/ 0 w 439"/>
                  <a:gd name="T75" fmla="*/ 0 h 360"/>
                  <a:gd name="T76" fmla="*/ 0 w 439"/>
                  <a:gd name="T77" fmla="*/ 0 h 36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439"/>
                  <a:gd name="T118" fmla="*/ 0 h 360"/>
                  <a:gd name="T119" fmla="*/ 439 w 439"/>
                  <a:gd name="T120" fmla="*/ 360 h 36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439" h="360">
                    <a:moveTo>
                      <a:pt x="11" y="53"/>
                    </a:moveTo>
                    <a:lnTo>
                      <a:pt x="7" y="49"/>
                    </a:lnTo>
                    <a:lnTo>
                      <a:pt x="4" y="45"/>
                    </a:lnTo>
                    <a:lnTo>
                      <a:pt x="2" y="40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6" y="11"/>
                    </a:lnTo>
                    <a:lnTo>
                      <a:pt x="10" y="7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5" y="1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9" y="2"/>
                    </a:lnTo>
                    <a:lnTo>
                      <a:pt x="44" y="4"/>
                    </a:lnTo>
                    <a:lnTo>
                      <a:pt x="48" y="6"/>
                    </a:lnTo>
                    <a:lnTo>
                      <a:pt x="427" y="307"/>
                    </a:lnTo>
                    <a:lnTo>
                      <a:pt x="432" y="311"/>
                    </a:lnTo>
                    <a:lnTo>
                      <a:pt x="435" y="315"/>
                    </a:lnTo>
                    <a:lnTo>
                      <a:pt x="437" y="320"/>
                    </a:lnTo>
                    <a:lnTo>
                      <a:pt x="438" y="325"/>
                    </a:lnTo>
                    <a:lnTo>
                      <a:pt x="439" y="330"/>
                    </a:lnTo>
                    <a:lnTo>
                      <a:pt x="439" y="335"/>
                    </a:lnTo>
                    <a:lnTo>
                      <a:pt x="437" y="340"/>
                    </a:lnTo>
                    <a:lnTo>
                      <a:pt x="435" y="345"/>
                    </a:lnTo>
                    <a:lnTo>
                      <a:pt x="433" y="349"/>
                    </a:lnTo>
                    <a:lnTo>
                      <a:pt x="428" y="353"/>
                    </a:lnTo>
                    <a:lnTo>
                      <a:pt x="424" y="356"/>
                    </a:lnTo>
                    <a:lnTo>
                      <a:pt x="419" y="358"/>
                    </a:lnTo>
                    <a:lnTo>
                      <a:pt x="414" y="359"/>
                    </a:lnTo>
                    <a:lnTo>
                      <a:pt x="409" y="360"/>
                    </a:lnTo>
                    <a:lnTo>
                      <a:pt x="405" y="360"/>
                    </a:lnTo>
                    <a:lnTo>
                      <a:pt x="400" y="358"/>
                    </a:lnTo>
                    <a:lnTo>
                      <a:pt x="395" y="356"/>
                    </a:lnTo>
                    <a:lnTo>
                      <a:pt x="391" y="354"/>
                    </a:lnTo>
                    <a:lnTo>
                      <a:pt x="11" y="5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62" name="Freeform 49"/>
              <p:cNvSpPr>
                <a:spLocks/>
              </p:cNvSpPr>
              <p:nvPr/>
            </p:nvSpPr>
            <p:spPr bwMode="auto">
              <a:xfrm>
                <a:off x="2206" y="3713"/>
                <a:ext cx="102" cy="87"/>
              </a:xfrm>
              <a:custGeom>
                <a:avLst/>
                <a:gdLst>
                  <a:gd name="T0" fmla="*/ 0 w 407"/>
                  <a:gd name="T1" fmla="*/ 0 h 349"/>
                  <a:gd name="T2" fmla="*/ 0 w 407"/>
                  <a:gd name="T3" fmla="*/ 0 h 349"/>
                  <a:gd name="T4" fmla="*/ 0 w 407"/>
                  <a:gd name="T5" fmla="*/ 0 h 349"/>
                  <a:gd name="T6" fmla="*/ 0 w 407"/>
                  <a:gd name="T7" fmla="*/ 0 h 349"/>
                  <a:gd name="T8" fmla="*/ 0 w 407"/>
                  <a:gd name="T9" fmla="*/ 0 h 349"/>
                  <a:gd name="T10" fmla="*/ 0 w 407"/>
                  <a:gd name="T11" fmla="*/ 0 h 349"/>
                  <a:gd name="T12" fmla="*/ 0 w 407"/>
                  <a:gd name="T13" fmla="*/ 0 h 349"/>
                  <a:gd name="T14" fmla="*/ 0 w 407"/>
                  <a:gd name="T15" fmla="*/ 0 h 349"/>
                  <a:gd name="T16" fmla="*/ 0 w 407"/>
                  <a:gd name="T17" fmla="*/ 0 h 349"/>
                  <a:gd name="T18" fmla="*/ 0 w 407"/>
                  <a:gd name="T19" fmla="*/ 0 h 349"/>
                  <a:gd name="T20" fmla="*/ 0 w 407"/>
                  <a:gd name="T21" fmla="*/ 0 h 349"/>
                  <a:gd name="T22" fmla="*/ 0 w 407"/>
                  <a:gd name="T23" fmla="*/ 0 h 349"/>
                  <a:gd name="T24" fmla="*/ 0 w 407"/>
                  <a:gd name="T25" fmla="*/ 0 h 349"/>
                  <a:gd name="T26" fmla="*/ 0 w 407"/>
                  <a:gd name="T27" fmla="*/ 0 h 349"/>
                  <a:gd name="T28" fmla="*/ 0 w 407"/>
                  <a:gd name="T29" fmla="*/ 0 h 349"/>
                  <a:gd name="T30" fmla="*/ 0 w 407"/>
                  <a:gd name="T31" fmla="*/ 0 h 349"/>
                  <a:gd name="T32" fmla="*/ 0 w 407"/>
                  <a:gd name="T33" fmla="*/ 0 h 349"/>
                  <a:gd name="T34" fmla="*/ 0 w 407"/>
                  <a:gd name="T35" fmla="*/ 0 h 349"/>
                  <a:gd name="T36" fmla="*/ 0 w 407"/>
                  <a:gd name="T37" fmla="*/ 0 h 349"/>
                  <a:gd name="T38" fmla="*/ 0 w 407"/>
                  <a:gd name="T39" fmla="*/ 0 h 349"/>
                  <a:gd name="T40" fmla="*/ 0 w 407"/>
                  <a:gd name="T41" fmla="*/ 0 h 349"/>
                  <a:gd name="T42" fmla="*/ 0 w 407"/>
                  <a:gd name="T43" fmla="*/ 0 h 349"/>
                  <a:gd name="T44" fmla="*/ 0 w 407"/>
                  <a:gd name="T45" fmla="*/ 0 h 349"/>
                  <a:gd name="T46" fmla="*/ 0 w 407"/>
                  <a:gd name="T47" fmla="*/ 0 h 349"/>
                  <a:gd name="T48" fmla="*/ 0 w 407"/>
                  <a:gd name="T49" fmla="*/ 0 h 349"/>
                  <a:gd name="T50" fmla="*/ 0 w 407"/>
                  <a:gd name="T51" fmla="*/ 0 h 349"/>
                  <a:gd name="T52" fmla="*/ 0 w 407"/>
                  <a:gd name="T53" fmla="*/ 0 h 349"/>
                  <a:gd name="T54" fmla="*/ 0 w 407"/>
                  <a:gd name="T55" fmla="*/ 0 h 349"/>
                  <a:gd name="T56" fmla="*/ 0 w 407"/>
                  <a:gd name="T57" fmla="*/ 0 h 349"/>
                  <a:gd name="T58" fmla="*/ 0 w 407"/>
                  <a:gd name="T59" fmla="*/ 0 h 349"/>
                  <a:gd name="T60" fmla="*/ 0 w 407"/>
                  <a:gd name="T61" fmla="*/ 0 h 349"/>
                  <a:gd name="T62" fmla="*/ 0 w 407"/>
                  <a:gd name="T63" fmla="*/ 0 h 349"/>
                  <a:gd name="T64" fmla="*/ 0 w 407"/>
                  <a:gd name="T65" fmla="*/ 0 h 349"/>
                  <a:gd name="T66" fmla="*/ 0 w 407"/>
                  <a:gd name="T67" fmla="*/ 0 h 349"/>
                  <a:gd name="T68" fmla="*/ 0 w 407"/>
                  <a:gd name="T69" fmla="*/ 0 h 349"/>
                  <a:gd name="T70" fmla="*/ 0 w 407"/>
                  <a:gd name="T71" fmla="*/ 0 h 349"/>
                  <a:gd name="T72" fmla="*/ 0 w 407"/>
                  <a:gd name="T73" fmla="*/ 0 h 349"/>
                  <a:gd name="T74" fmla="*/ 0 w 407"/>
                  <a:gd name="T75" fmla="*/ 0 h 349"/>
                  <a:gd name="T76" fmla="*/ 0 w 407"/>
                  <a:gd name="T77" fmla="*/ 0 h 34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407"/>
                  <a:gd name="T118" fmla="*/ 0 h 349"/>
                  <a:gd name="T119" fmla="*/ 407 w 407"/>
                  <a:gd name="T120" fmla="*/ 349 h 34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407" h="349">
                    <a:moveTo>
                      <a:pt x="11" y="52"/>
                    </a:moveTo>
                    <a:lnTo>
                      <a:pt x="7" y="49"/>
                    </a:lnTo>
                    <a:lnTo>
                      <a:pt x="4" y="44"/>
                    </a:lnTo>
                    <a:lnTo>
                      <a:pt x="2" y="40"/>
                    </a:lnTo>
                    <a:lnTo>
                      <a:pt x="0" y="35"/>
                    </a:lnTo>
                    <a:lnTo>
                      <a:pt x="0" y="29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4" y="15"/>
                    </a:lnTo>
                    <a:lnTo>
                      <a:pt x="7" y="11"/>
                    </a:lnTo>
                    <a:lnTo>
                      <a:pt x="10" y="7"/>
                    </a:lnTo>
                    <a:lnTo>
                      <a:pt x="15" y="4"/>
                    </a:lnTo>
                    <a:lnTo>
                      <a:pt x="19" y="2"/>
                    </a:lnTo>
                    <a:lnTo>
                      <a:pt x="24" y="0"/>
                    </a:lnTo>
                    <a:lnTo>
                      <a:pt x="29" y="0"/>
                    </a:lnTo>
                    <a:lnTo>
                      <a:pt x="34" y="0"/>
                    </a:lnTo>
                    <a:lnTo>
                      <a:pt x="39" y="2"/>
                    </a:lnTo>
                    <a:lnTo>
                      <a:pt x="43" y="4"/>
                    </a:lnTo>
                    <a:lnTo>
                      <a:pt x="47" y="7"/>
                    </a:lnTo>
                    <a:lnTo>
                      <a:pt x="395" y="298"/>
                    </a:lnTo>
                    <a:lnTo>
                      <a:pt x="400" y="301"/>
                    </a:lnTo>
                    <a:lnTo>
                      <a:pt x="403" y="306"/>
                    </a:lnTo>
                    <a:lnTo>
                      <a:pt x="405" y="310"/>
                    </a:lnTo>
                    <a:lnTo>
                      <a:pt x="407" y="315"/>
                    </a:lnTo>
                    <a:lnTo>
                      <a:pt x="407" y="320"/>
                    </a:lnTo>
                    <a:lnTo>
                      <a:pt x="407" y="325"/>
                    </a:lnTo>
                    <a:lnTo>
                      <a:pt x="405" y="330"/>
                    </a:lnTo>
                    <a:lnTo>
                      <a:pt x="403" y="334"/>
                    </a:lnTo>
                    <a:lnTo>
                      <a:pt x="400" y="338"/>
                    </a:lnTo>
                    <a:lnTo>
                      <a:pt x="397" y="342"/>
                    </a:lnTo>
                    <a:lnTo>
                      <a:pt x="391" y="345"/>
                    </a:lnTo>
                    <a:lnTo>
                      <a:pt x="387" y="347"/>
                    </a:lnTo>
                    <a:lnTo>
                      <a:pt x="382" y="349"/>
                    </a:lnTo>
                    <a:lnTo>
                      <a:pt x="377" y="349"/>
                    </a:lnTo>
                    <a:lnTo>
                      <a:pt x="372" y="349"/>
                    </a:lnTo>
                    <a:lnTo>
                      <a:pt x="367" y="347"/>
                    </a:lnTo>
                    <a:lnTo>
                      <a:pt x="363" y="345"/>
                    </a:lnTo>
                    <a:lnTo>
                      <a:pt x="359" y="342"/>
                    </a:lnTo>
                    <a:lnTo>
                      <a:pt x="11" y="5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63" name="Freeform 50"/>
              <p:cNvSpPr>
                <a:spLocks/>
              </p:cNvSpPr>
              <p:nvPr/>
            </p:nvSpPr>
            <p:spPr bwMode="auto">
              <a:xfrm>
                <a:off x="2293" y="3786"/>
                <a:ext cx="129" cy="114"/>
              </a:xfrm>
              <a:custGeom>
                <a:avLst/>
                <a:gdLst>
                  <a:gd name="T0" fmla="*/ 0 w 516"/>
                  <a:gd name="T1" fmla="*/ 0 h 458"/>
                  <a:gd name="T2" fmla="*/ 0 w 516"/>
                  <a:gd name="T3" fmla="*/ 0 h 458"/>
                  <a:gd name="T4" fmla="*/ 0 w 516"/>
                  <a:gd name="T5" fmla="*/ 0 h 458"/>
                  <a:gd name="T6" fmla="*/ 0 w 516"/>
                  <a:gd name="T7" fmla="*/ 0 h 458"/>
                  <a:gd name="T8" fmla="*/ 0 w 516"/>
                  <a:gd name="T9" fmla="*/ 0 h 458"/>
                  <a:gd name="T10" fmla="*/ 0 w 516"/>
                  <a:gd name="T11" fmla="*/ 0 h 458"/>
                  <a:gd name="T12" fmla="*/ 0 w 516"/>
                  <a:gd name="T13" fmla="*/ 0 h 458"/>
                  <a:gd name="T14" fmla="*/ 0 w 516"/>
                  <a:gd name="T15" fmla="*/ 0 h 458"/>
                  <a:gd name="T16" fmla="*/ 0 w 516"/>
                  <a:gd name="T17" fmla="*/ 0 h 458"/>
                  <a:gd name="T18" fmla="*/ 0 w 516"/>
                  <a:gd name="T19" fmla="*/ 0 h 458"/>
                  <a:gd name="T20" fmla="*/ 0 w 516"/>
                  <a:gd name="T21" fmla="*/ 0 h 458"/>
                  <a:gd name="T22" fmla="*/ 0 w 516"/>
                  <a:gd name="T23" fmla="*/ 0 h 458"/>
                  <a:gd name="T24" fmla="*/ 0 w 516"/>
                  <a:gd name="T25" fmla="*/ 0 h 458"/>
                  <a:gd name="T26" fmla="*/ 0 w 516"/>
                  <a:gd name="T27" fmla="*/ 0 h 458"/>
                  <a:gd name="T28" fmla="*/ 0 w 516"/>
                  <a:gd name="T29" fmla="*/ 0 h 458"/>
                  <a:gd name="T30" fmla="*/ 0 w 516"/>
                  <a:gd name="T31" fmla="*/ 0 h 458"/>
                  <a:gd name="T32" fmla="*/ 0 w 516"/>
                  <a:gd name="T33" fmla="*/ 0 h 458"/>
                  <a:gd name="T34" fmla="*/ 0 w 516"/>
                  <a:gd name="T35" fmla="*/ 0 h 458"/>
                  <a:gd name="T36" fmla="*/ 0 w 516"/>
                  <a:gd name="T37" fmla="*/ 0 h 458"/>
                  <a:gd name="T38" fmla="*/ 0 w 516"/>
                  <a:gd name="T39" fmla="*/ 0 h 458"/>
                  <a:gd name="T40" fmla="*/ 0 w 516"/>
                  <a:gd name="T41" fmla="*/ 0 h 458"/>
                  <a:gd name="T42" fmla="*/ 0 w 516"/>
                  <a:gd name="T43" fmla="*/ 0 h 458"/>
                  <a:gd name="T44" fmla="*/ 0 w 516"/>
                  <a:gd name="T45" fmla="*/ 0 h 458"/>
                  <a:gd name="T46" fmla="*/ 0 w 516"/>
                  <a:gd name="T47" fmla="*/ 0 h 458"/>
                  <a:gd name="T48" fmla="*/ 0 w 516"/>
                  <a:gd name="T49" fmla="*/ 0 h 458"/>
                  <a:gd name="T50" fmla="*/ 0 w 516"/>
                  <a:gd name="T51" fmla="*/ 0 h 458"/>
                  <a:gd name="T52" fmla="*/ 0 w 516"/>
                  <a:gd name="T53" fmla="*/ 0 h 458"/>
                  <a:gd name="T54" fmla="*/ 0 w 516"/>
                  <a:gd name="T55" fmla="*/ 0 h 458"/>
                  <a:gd name="T56" fmla="*/ 0 w 516"/>
                  <a:gd name="T57" fmla="*/ 0 h 458"/>
                  <a:gd name="T58" fmla="*/ 0 w 516"/>
                  <a:gd name="T59" fmla="*/ 0 h 458"/>
                  <a:gd name="T60" fmla="*/ 0 w 516"/>
                  <a:gd name="T61" fmla="*/ 0 h 458"/>
                  <a:gd name="T62" fmla="*/ 0 w 516"/>
                  <a:gd name="T63" fmla="*/ 0 h 458"/>
                  <a:gd name="T64" fmla="*/ 0 w 516"/>
                  <a:gd name="T65" fmla="*/ 0 h 458"/>
                  <a:gd name="T66" fmla="*/ 0 w 516"/>
                  <a:gd name="T67" fmla="*/ 0 h 458"/>
                  <a:gd name="T68" fmla="*/ 0 w 516"/>
                  <a:gd name="T69" fmla="*/ 0 h 458"/>
                  <a:gd name="T70" fmla="*/ 0 w 516"/>
                  <a:gd name="T71" fmla="*/ 0 h 458"/>
                  <a:gd name="T72" fmla="*/ 0 w 516"/>
                  <a:gd name="T73" fmla="*/ 0 h 458"/>
                  <a:gd name="T74" fmla="*/ 0 w 516"/>
                  <a:gd name="T75" fmla="*/ 0 h 458"/>
                  <a:gd name="T76" fmla="*/ 0 w 516"/>
                  <a:gd name="T77" fmla="*/ 0 h 45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16"/>
                  <a:gd name="T118" fmla="*/ 0 h 458"/>
                  <a:gd name="T119" fmla="*/ 516 w 516"/>
                  <a:gd name="T120" fmla="*/ 458 h 45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16" h="458">
                    <a:moveTo>
                      <a:pt x="10" y="51"/>
                    </a:moveTo>
                    <a:lnTo>
                      <a:pt x="7" y="47"/>
                    </a:lnTo>
                    <a:lnTo>
                      <a:pt x="4" y="43"/>
                    </a:lnTo>
                    <a:lnTo>
                      <a:pt x="2" y="38"/>
                    </a:lnTo>
                    <a:lnTo>
                      <a:pt x="0" y="33"/>
                    </a:lnTo>
                    <a:lnTo>
                      <a:pt x="0" y="29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4" y="14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4" y="1"/>
                    </a:lnTo>
                    <a:lnTo>
                      <a:pt x="39" y="2"/>
                    </a:lnTo>
                    <a:lnTo>
                      <a:pt x="44" y="4"/>
                    </a:lnTo>
                    <a:lnTo>
                      <a:pt x="49" y="7"/>
                    </a:lnTo>
                    <a:lnTo>
                      <a:pt x="506" y="406"/>
                    </a:lnTo>
                    <a:lnTo>
                      <a:pt x="509" y="410"/>
                    </a:lnTo>
                    <a:lnTo>
                      <a:pt x="512" y="414"/>
                    </a:lnTo>
                    <a:lnTo>
                      <a:pt x="514" y="419"/>
                    </a:lnTo>
                    <a:lnTo>
                      <a:pt x="516" y="424"/>
                    </a:lnTo>
                    <a:lnTo>
                      <a:pt x="516" y="428"/>
                    </a:lnTo>
                    <a:lnTo>
                      <a:pt x="515" y="433"/>
                    </a:lnTo>
                    <a:lnTo>
                      <a:pt x="514" y="438"/>
                    </a:lnTo>
                    <a:lnTo>
                      <a:pt x="512" y="443"/>
                    </a:lnTo>
                    <a:lnTo>
                      <a:pt x="509" y="447"/>
                    </a:lnTo>
                    <a:lnTo>
                      <a:pt x="505" y="451"/>
                    </a:lnTo>
                    <a:lnTo>
                      <a:pt x="501" y="454"/>
                    </a:lnTo>
                    <a:lnTo>
                      <a:pt x="496" y="456"/>
                    </a:lnTo>
                    <a:lnTo>
                      <a:pt x="491" y="458"/>
                    </a:lnTo>
                    <a:lnTo>
                      <a:pt x="487" y="458"/>
                    </a:lnTo>
                    <a:lnTo>
                      <a:pt x="482" y="457"/>
                    </a:lnTo>
                    <a:lnTo>
                      <a:pt x="477" y="456"/>
                    </a:lnTo>
                    <a:lnTo>
                      <a:pt x="472" y="454"/>
                    </a:lnTo>
                    <a:lnTo>
                      <a:pt x="468" y="451"/>
                    </a:lnTo>
                    <a:lnTo>
                      <a:pt x="10" y="5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64" name="Freeform 51"/>
              <p:cNvSpPr>
                <a:spLocks/>
              </p:cNvSpPr>
              <p:nvPr/>
            </p:nvSpPr>
            <p:spPr bwMode="auto">
              <a:xfrm>
                <a:off x="2407" y="3885"/>
                <a:ext cx="130" cy="121"/>
              </a:xfrm>
              <a:custGeom>
                <a:avLst/>
                <a:gdLst>
                  <a:gd name="T0" fmla="*/ 0 w 519"/>
                  <a:gd name="T1" fmla="*/ 0 h 480"/>
                  <a:gd name="T2" fmla="*/ 0 w 519"/>
                  <a:gd name="T3" fmla="*/ 0 h 480"/>
                  <a:gd name="T4" fmla="*/ 0 w 519"/>
                  <a:gd name="T5" fmla="*/ 0 h 480"/>
                  <a:gd name="T6" fmla="*/ 0 w 519"/>
                  <a:gd name="T7" fmla="*/ 0 h 480"/>
                  <a:gd name="T8" fmla="*/ 0 w 519"/>
                  <a:gd name="T9" fmla="*/ 0 h 480"/>
                  <a:gd name="T10" fmla="*/ 0 w 519"/>
                  <a:gd name="T11" fmla="*/ 0 h 480"/>
                  <a:gd name="T12" fmla="*/ 0 w 519"/>
                  <a:gd name="T13" fmla="*/ 0 h 480"/>
                  <a:gd name="T14" fmla="*/ 0 w 519"/>
                  <a:gd name="T15" fmla="*/ 0 h 480"/>
                  <a:gd name="T16" fmla="*/ 0 w 519"/>
                  <a:gd name="T17" fmla="*/ 0 h 480"/>
                  <a:gd name="T18" fmla="*/ 0 w 519"/>
                  <a:gd name="T19" fmla="*/ 0 h 480"/>
                  <a:gd name="T20" fmla="*/ 0 w 519"/>
                  <a:gd name="T21" fmla="*/ 0 h 480"/>
                  <a:gd name="T22" fmla="*/ 0 w 519"/>
                  <a:gd name="T23" fmla="*/ 0 h 480"/>
                  <a:gd name="T24" fmla="*/ 0 w 519"/>
                  <a:gd name="T25" fmla="*/ 0 h 480"/>
                  <a:gd name="T26" fmla="*/ 0 w 519"/>
                  <a:gd name="T27" fmla="*/ 0 h 480"/>
                  <a:gd name="T28" fmla="*/ 0 w 519"/>
                  <a:gd name="T29" fmla="*/ 0 h 480"/>
                  <a:gd name="T30" fmla="*/ 0 w 519"/>
                  <a:gd name="T31" fmla="*/ 0 h 480"/>
                  <a:gd name="T32" fmla="*/ 0 w 519"/>
                  <a:gd name="T33" fmla="*/ 0 h 480"/>
                  <a:gd name="T34" fmla="*/ 0 w 519"/>
                  <a:gd name="T35" fmla="*/ 0 h 480"/>
                  <a:gd name="T36" fmla="*/ 0 w 519"/>
                  <a:gd name="T37" fmla="*/ 0 h 480"/>
                  <a:gd name="T38" fmla="*/ 0 w 519"/>
                  <a:gd name="T39" fmla="*/ 0 h 480"/>
                  <a:gd name="T40" fmla="*/ 0 w 519"/>
                  <a:gd name="T41" fmla="*/ 0 h 480"/>
                  <a:gd name="T42" fmla="*/ 0 w 519"/>
                  <a:gd name="T43" fmla="*/ 0 h 480"/>
                  <a:gd name="T44" fmla="*/ 0 w 519"/>
                  <a:gd name="T45" fmla="*/ 0 h 480"/>
                  <a:gd name="T46" fmla="*/ 0 w 519"/>
                  <a:gd name="T47" fmla="*/ 0 h 480"/>
                  <a:gd name="T48" fmla="*/ 0 w 519"/>
                  <a:gd name="T49" fmla="*/ 0 h 480"/>
                  <a:gd name="T50" fmla="*/ 0 w 519"/>
                  <a:gd name="T51" fmla="*/ 0 h 480"/>
                  <a:gd name="T52" fmla="*/ 0 w 519"/>
                  <a:gd name="T53" fmla="*/ 0 h 480"/>
                  <a:gd name="T54" fmla="*/ 0 w 519"/>
                  <a:gd name="T55" fmla="*/ 0 h 480"/>
                  <a:gd name="T56" fmla="*/ 0 w 519"/>
                  <a:gd name="T57" fmla="*/ 0 h 480"/>
                  <a:gd name="T58" fmla="*/ 0 w 519"/>
                  <a:gd name="T59" fmla="*/ 0 h 480"/>
                  <a:gd name="T60" fmla="*/ 0 w 519"/>
                  <a:gd name="T61" fmla="*/ 0 h 480"/>
                  <a:gd name="T62" fmla="*/ 0 w 519"/>
                  <a:gd name="T63" fmla="*/ 0 h 480"/>
                  <a:gd name="T64" fmla="*/ 0 w 519"/>
                  <a:gd name="T65" fmla="*/ 0 h 480"/>
                  <a:gd name="T66" fmla="*/ 0 w 519"/>
                  <a:gd name="T67" fmla="*/ 0 h 480"/>
                  <a:gd name="T68" fmla="*/ 0 w 519"/>
                  <a:gd name="T69" fmla="*/ 0 h 480"/>
                  <a:gd name="T70" fmla="*/ 0 w 519"/>
                  <a:gd name="T71" fmla="*/ 0 h 480"/>
                  <a:gd name="T72" fmla="*/ 0 w 519"/>
                  <a:gd name="T73" fmla="*/ 0 h 480"/>
                  <a:gd name="T74" fmla="*/ 0 w 519"/>
                  <a:gd name="T75" fmla="*/ 0 h 480"/>
                  <a:gd name="T76" fmla="*/ 0 w 519"/>
                  <a:gd name="T77" fmla="*/ 0 h 48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519"/>
                  <a:gd name="T118" fmla="*/ 0 h 480"/>
                  <a:gd name="T119" fmla="*/ 519 w 519"/>
                  <a:gd name="T120" fmla="*/ 480 h 48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519" h="480">
                    <a:moveTo>
                      <a:pt x="11" y="51"/>
                    </a:moveTo>
                    <a:lnTo>
                      <a:pt x="7" y="46"/>
                    </a:lnTo>
                    <a:lnTo>
                      <a:pt x="3" y="42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2" y="18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31" y="0"/>
                    </a:lnTo>
                    <a:lnTo>
                      <a:pt x="36" y="1"/>
                    </a:lnTo>
                    <a:lnTo>
                      <a:pt x="41" y="2"/>
                    </a:lnTo>
                    <a:lnTo>
                      <a:pt x="45" y="5"/>
                    </a:lnTo>
                    <a:lnTo>
                      <a:pt x="49" y="8"/>
                    </a:lnTo>
                    <a:lnTo>
                      <a:pt x="509" y="429"/>
                    </a:lnTo>
                    <a:lnTo>
                      <a:pt x="513" y="433"/>
                    </a:lnTo>
                    <a:lnTo>
                      <a:pt x="516" y="438"/>
                    </a:lnTo>
                    <a:lnTo>
                      <a:pt x="518" y="443"/>
                    </a:lnTo>
                    <a:lnTo>
                      <a:pt x="519" y="448"/>
                    </a:lnTo>
                    <a:lnTo>
                      <a:pt x="519" y="452"/>
                    </a:lnTo>
                    <a:lnTo>
                      <a:pt x="518" y="457"/>
                    </a:lnTo>
                    <a:lnTo>
                      <a:pt x="517" y="462"/>
                    </a:lnTo>
                    <a:lnTo>
                      <a:pt x="514" y="466"/>
                    </a:lnTo>
                    <a:lnTo>
                      <a:pt x="511" y="470"/>
                    </a:lnTo>
                    <a:lnTo>
                      <a:pt x="507" y="474"/>
                    </a:lnTo>
                    <a:lnTo>
                      <a:pt x="503" y="477"/>
                    </a:lnTo>
                    <a:lnTo>
                      <a:pt x="498" y="479"/>
                    </a:lnTo>
                    <a:lnTo>
                      <a:pt x="493" y="480"/>
                    </a:lnTo>
                    <a:lnTo>
                      <a:pt x="488" y="480"/>
                    </a:lnTo>
                    <a:lnTo>
                      <a:pt x="483" y="479"/>
                    </a:lnTo>
                    <a:lnTo>
                      <a:pt x="478" y="478"/>
                    </a:lnTo>
                    <a:lnTo>
                      <a:pt x="474" y="475"/>
                    </a:lnTo>
                    <a:lnTo>
                      <a:pt x="470" y="472"/>
                    </a:lnTo>
                    <a:lnTo>
                      <a:pt x="11" y="5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65" name="Freeform 52"/>
              <p:cNvSpPr>
                <a:spLocks/>
              </p:cNvSpPr>
              <p:nvPr/>
            </p:nvSpPr>
            <p:spPr bwMode="auto">
              <a:xfrm>
                <a:off x="2522" y="3991"/>
                <a:ext cx="76" cy="72"/>
              </a:xfrm>
              <a:custGeom>
                <a:avLst/>
                <a:gdLst>
                  <a:gd name="T0" fmla="*/ 0 w 304"/>
                  <a:gd name="T1" fmla="*/ 0 h 290"/>
                  <a:gd name="T2" fmla="*/ 0 w 304"/>
                  <a:gd name="T3" fmla="*/ 0 h 290"/>
                  <a:gd name="T4" fmla="*/ 0 w 304"/>
                  <a:gd name="T5" fmla="*/ 0 h 290"/>
                  <a:gd name="T6" fmla="*/ 0 w 304"/>
                  <a:gd name="T7" fmla="*/ 0 h 290"/>
                  <a:gd name="T8" fmla="*/ 0 w 304"/>
                  <a:gd name="T9" fmla="*/ 0 h 290"/>
                  <a:gd name="T10" fmla="*/ 0 w 304"/>
                  <a:gd name="T11" fmla="*/ 0 h 290"/>
                  <a:gd name="T12" fmla="*/ 0 w 304"/>
                  <a:gd name="T13" fmla="*/ 0 h 290"/>
                  <a:gd name="T14" fmla="*/ 0 w 304"/>
                  <a:gd name="T15" fmla="*/ 0 h 290"/>
                  <a:gd name="T16" fmla="*/ 0 w 304"/>
                  <a:gd name="T17" fmla="*/ 0 h 290"/>
                  <a:gd name="T18" fmla="*/ 0 w 304"/>
                  <a:gd name="T19" fmla="*/ 0 h 290"/>
                  <a:gd name="T20" fmla="*/ 0 w 304"/>
                  <a:gd name="T21" fmla="*/ 0 h 290"/>
                  <a:gd name="T22" fmla="*/ 0 w 304"/>
                  <a:gd name="T23" fmla="*/ 0 h 290"/>
                  <a:gd name="T24" fmla="*/ 0 w 304"/>
                  <a:gd name="T25" fmla="*/ 0 h 290"/>
                  <a:gd name="T26" fmla="*/ 0 w 304"/>
                  <a:gd name="T27" fmla="*/ 0 h 290"/>
                  <a:gd name="T28" fmla="*/ 0 w 304"/>
                  <a:gd name="T29" fmla="*/ 0 h 290"/>
                  <a:gd name="T30" fmla="*/ 0 w 304"/>
                  <a:gd name="T31" fmla="*/ 0 h 290"/>
                  <a:gd name="T32" fmla="*/ 0 w 304"/>
                  <a:gd name="T33" fmla="*/ 0 h 290"/>
                  <a:gd name="T34" fmla="*/ 0 w 304"/>
                  <a:gd name="T35" fmla="*/ 0 h 290"/>
                  <a:gd name="T36" fmla="*/ 0 w 304"/>
                  <a:gd name="T37" fmla="*/ 0 h 290"/>
                  <a:gd name="T38" fmla="*/ 0 w 304"/>
                  <a:gd name="T39" fmla="*/ 0 h 290"/>
                  <a:gd name="T40" fmla="*/ 0 w 304"/>
                  <a:gd name="T41" fmla="*/ 0 h 290"/>
                  <a:gd name="T42" fmla="*/ 0 w 304"/>
                  <a:gd name="T43" fmla="*/ 0 h 290"/>
                  <a:gd name="T44" fmla="*/ 0 w 304"/>
                  <a:gd name="T45" fmla="*/ 0 h 290"/>
                  <a:gd name="T46" fmla="*/ 0 w 304"/>
                  <a:gd name="T47" fmla="*/ 0 h 290"/>
                  <a:gd name="T48" fmla="*/ 0 w 304"/>
                  <a:gd name="T49" fmla="*/ 0 h 290"/>
                  <a:gd name="T50" fmla="*/ 0 w 304"/>
                  <a:gd name="T51" fmla="*/ 0 h 290"/>
                  <a:gd name="T52" fmla="*/ 0 w 304"/>
                  <a:gd name="T53" fmla="*/ 0 h 290"/>
                  <a:gd name="T54" fmla="*/ 0 w 304"/>
                  <a:gd name="T55" fmla="*/ 0 h 290"/>
                  <a:gd name="T56" fmla="*/ 0 w 304"/>
                  <a:gd name="T57" fmla="*/ 0 h 290"/>
                  <a:gd name="T58" fmla="*/ 0 w 304"/>
                  <a:gd name="T59" fmla="*/ 0 h 290"/>
                  <a:gd name="T60" fmla="*/ 0 w 304"/>
                  <a:gd name="T61" fmla="*/ 0 h 290"/>
                  <a:gd name="T62" fmla="*/ 0 w 304"/>
                  <a:gd name="T63" fmla="*/ 0 h 290"/>
                  <a:gd name="T64" fmla="*/ 0 w 304"/>
                  <a:gd name="T65" fmla="*/ 0 h 290"/>
                  <a:gd name="T66" fmla="*/ 0 w 304"/>
                  <a:gd name="T67" fmla="*/ 0 h 290"/>
                  <a:gd name="T68" fmla="*/ 0 w 304"/>
                  <a:gd name="T69" fmla="*/ 0 h 290"/>
                  <a:gd name="T70" fmla="*/ 0 w 304"/>
                  <a:gd name="T71" fmla="*/ 0 h 290"/>
                  <a:gd name="T72" fmla="*/ 0 w 304"/>
                  <a:gd name="T73" fmla="*/ 0 h 290"/>
                  <a:gd name="T74" fmla="*/ 0 w 304"/>
                  <a:gd name="T75" fmla="*/ 0 h 290"/>
                  <a:gd name="T76" fmla="*/ 0 w 304"/>
                  <a:gd name="T77" fmla="*/ 0 h 290"/>
                  <a:gd name="T78" fmla="*/ 0 w 304"/>
                  <a:gd name="T79" fmla="*/ 0 h 290"/>
                  <a:gd name="T80" fmla="*/ 0 w 304"/>
                  <a:gd name="T81" fmla="*/ 0 h 29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04"/>
                  <a:gd name="T124" fmla="*/ 0 h 290"/>
                  <a:gd name="T125" fmla="*/ 304 w 304"/>
                  <a:gd name="T126" fmla="*/ 290 h 29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04" h="290">
                    <a:moveTo>
                      <a:pt x="9" y="51"/>
                    </a:moveTo>
                    <a:lnTo>
                      <a:pt x="6" y="47"/>
                    </a:lnTo>
                    <a:lnTo>
                      <a:pt x="3" y="43"/>
                    </a:lnTo>
                    <a:lnTo>
                      <a:pt x="1" y="38"/>
                    </a:lnTo>
                    <a:lnTo>
                      <a:pt x="0" y="33"/>
                    </a:lnTo>
                    <a:lnTo>
                      <a:pt x="0" y="29"/>
                    </a:lnTo>
                    <a:lnTo>
                      <a:pt x="1" y="24"/>
                    </a:lnTo>
                    <a:lnTo>
                      <a:pt x="2" y="19"/>
                    </a:lnTo>
                    <a:lnTo>
                      <a:pt x="5" y="13"/>
                    </a:lnTo>
                    <a:lnTo>
                      <a:pt x="8" y="9"/>
                    </a:lnTo>
                    <a:lnTo>
                      <a:pt x="12" y="6"/>
                    </a:lnTo>
                    <a:lnTo>
                      <a:pt x="16" y="3"/>
                    </a:lnTo>
                    <a:lnTo>
                      <a:pt x="21" y="1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6" y="1"/>
                    </a:lnTo>
                    <a:lnTo>
                      <a:pt x="41" y="2"/>
                    </a:lnTo>
                    <a:lnTo>
                      <a:pt x="46" y="5"/>
                    </a:lnTo>
                    <a:lnTo>
                      <a:pt x="50" y="8"/>
                    </a:lnTo>
                    <a:lnTo>
                      <a:pt x="295" y="239"/>
                    </a:lnTo>
                    <a:lnTo>
                      <a:pt x="298" y="243"/>
                    </a:lnTo>
                    <a:lnTo>
                      <a:pt x="301" y="247"/>
                    </a:lnTo>
                    <a:lnTo>
                      <a:pt x="303" y="252"/>
                    </a:lnTo>
                    <a:lnTo>
                      <a:pt x="304" y="257"/>
                    </a:lnTo>
                    <a:lnTo>
                      <a:pt x="304" y="261"/>
                    </a:lnTo>
                    <a:lnTo>
                      <a:pt x="303" y="266"/>
                    </a:lnTo>
                    <a:lnTo>
                      <a:pt x="302" y="271"/>
                    </a:lnTo>
                    <a:lnTo>
                      <a:pt x="299" y="277"/>
                    </a:lnTo>
                    <a:lnTo>
                      <a:pt x="296" y="281"/>
                    </a:lnTo>
                    <a:lnTo>
                      <a:pt x="292" y="284"/>
                    </a:lnTo>
                    <a:lnTo>
                      <a:pt x="288" y="287"/>
                    </a:lnTo>
                    <a:lnTo>
                      <a:pt x="283" y="289"/>
                    </a:lnTo>
                    <a:lnTo>
                      <a:pt x="278" y="290"/>
                    </a:lnTo>
                    <a:lnTo>
                      <a:pt x="274" y="290"/>
                    </a:lnTo>
                    <a:lnTo>
                      <a:pt x="269" y="289"/>
                    </a:lnTo>
                    <a:lnTo>
                      <a:pt x="264" y="288"/>
                    </a:lnTo>
                    <a:lnTo>
                      <a:pt x="259" y="285"/>
                    </a:lnTo>
                    <a:lnTo>
                      <a:pt x="255" y="282"/>
                    </a:lnTo>
                    <a:lnTo>
                      <a:pt x="9" y="5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66" name="Freeform 53"/>
              <p:cNvSpPr>
                <a:spLocks/>
              </p:cNvSpPr>
              <p:nvPr/>
            </p:nvSpPr>
            <p:spPr bwMode="auto">
              <a:xfrm>
                <a:off x="716" y="3987"/>
                <a:ext cx="49" cy="18"/>
              </a:xfrm>
              <a:custGeom>
                <a:avLst/>
                <a:gdLst>
                  <a:gd name="T0" fmla="*/ 0 w 195"/>
                  <a:gd name="T1" fmla="*/ 0 h 73"/>
                  <a:gd name="T2" fmla="*/ 0 w 195"/>
                  <a:gd name="T3" fmla="*/ 0 h 73"/>
                  <a:gd name="T4" fmla="*/ 0 w 195"/>
                  <a:gd name="T5" fmla="*/ 0 h 73"/>
                  <a:gd name="T6" fmla="*/ 0 w 195"/>
                  <a:gd name="T7" fmla="*/ 0 h 73"/>
                  <a:gd name="T8" fmla="*/ 0 w 195"/>
                  <a:gd name="T9" fmla="*/ 0 h 73"/>
                  <a:gd name="T10" fmla="*/ 0 w 195"/>
                  <a:gd name="T11" fmla="*/ 0 h 73"/>
                  <a:gd name="T12" fmla="*/ 0 w 195"/>
                  <a:gd name="T13" fmla="*/ 0 h 73"/>
                  <a:gd name="T14" fmla="*/ 0 w 195"/>
                  <a:gd name="T15" fmla="*/ 0 h 73"/>
                  <a:gd name="T16" fmla="*/ 0 w 195"/>
                  <a:gd name="T17" fmla="*/ 0 h 73"/>
                  <a:gd name="T18" fmla="*/ 0 w 195"/>
                  <a:gd name="T19" fmla="*/ 0 h 73"/>
                  <a:gd name="T20" fmla="*/ 0 w 195"/>
                  <a:gd name="T21" fmla="*/ 0 h 73"/>
                  <a:gd name="T22" fmla="*/ 0 w 195"/>
                  <a:gd name="T23" fmla="*/ 0 h 73"/>
                  <a:gd name="T24" fmla="*/ 0 w 195"/>
                  <a:gd name="T25" fmla="*/ 0 h 73"/>
                  <a:gd name="T26" fmla="*/ 0 w 195"/>
                  <a:gd name="T27" fmla="*/ 0 h 73"/>
                  <a:gd name="T28" fmla="*/ 0 w 195"/>
                  <a:gd name="T29" fmla="*/ 0 h 73"/>
                  <a:gd name="T30" fmla="*/ 0 w 195"/>
                  <a:gd name="T31" fmla="*/ 0 h 73"/>
                  <a:gd name="T32" fmla="*/ 0 w 195"/>
                  <a:gd name="T33" fmla="*/ 0 h 73"/>
                  <a:gd name="T34" fmla="*/ 0 w 195"/>
                  <a:gd name="T35" fmla="*/ 0 h 73"/>
                  <a:gd name="T36" fmla="*/ 0 w 195"/>
                  <a:gd name="T37" fmla="*/ 0 h 73"/>
                  <a:gd name="T38" fmla="*/ 0 w 195"/>
                  <a:gd name="T39" fmla="*/ 0 h 73"/>
                  <a:gd name="T40" fmla="*/ 0 w 195"/>
                  <a:gd name="T41" fmla="*/ 0 h 73"/>
                  <a:gd name="T42" fmla="*/ 0 w 195"/>
                  <a:gd name="T43" fmla="*/ 0 h 73"/>
                  <a:gd name="T44" fmla="*/ 0 w 195"/>
                  <a:gd name="T45" fmla="*/ 0 h 73"/>
                  <a:gd name="T46" fmla="*/ 0 w 195"/>
                  <a:gd name="T47" fmla="*/ 0 h 73"/>
                  <a:gd name="T48" fmla="*/ 0 w 195"/>
                  <a:gd name="T49" fmla="*/ 0 h 73"/>
                  <a:gd name="T50" fmla="*/ 0 w 195"/>
                  <a:gd name="T51" fmla="*/ 0 h 73"/>
                  <a:gd name="T52" fmla="*/ 0 w 195"/>
                  <a:gd name="T53" fmla="*/ 0 h 73"/>
                  <a:gd name="T54" fmla="*/ 0 w 195"/>
                  <a:gd name="T55" fmla="*/ 0 h 73"/>
                  <a:gd name="T56" fmla="*/ 0 w 195"/>
                  <a:gd name="T57" fmla="*/ 0 h 73"/>
                  <a:gd name="T58" fmla="*/ 0 w 195"/>
                  <a:gd name="T59" fmla="*/ 0 h 73"/>
                  <a:gd name="T60" fmla="*/ 0 w 195"/>
                  <a:gd name="T61" fmla="*/ 0 h 73"/>
                  <a:gd name="T62" fmla="*/ 0 w 195"/>
                  <a:gd name="T63" fmla="*/ 0 h 73"/>
                  <a:gd name="T64" fmla="*/ 0 w 195"/>
                  <a:gd name="T65" fmla="*/ 0 h 73"/>
                  <a:gd name="T66" fmla="*/ 0 w 195"/>
                  <a:gd name="T67" fmla="*/ 0 h 73"/>
                  <a:gd name="T68" fmla="*/ 0 w 195"/>
                  <a:gd name="T69" fmla="*/ 0 h 73"/>
                  <a:gd name="T70" fmla="*/ 0 w 195"/>
                  <a:gd name="T71" fmla="*/ 0 h 73"/>
                  <a:gd name="T72" fmla="*/ 0 w 195"/>
                  <a:gd name="T73" fmla="*/ 0 h 73"/>
                  <a:gd name="T74" fmla="*/ 0 w 195"/>
                  <a:gd name="T75" fmla="*/ 0 h 73"/>
                  <a:gd name="T76" fmla="*/ 0 w 195"/>
                  <a:gd name="T77" fmla="*/ 0 h 73"/>
                  <a:gd name="T78" fmla="*/ 0 w 195"/>
                  <a:gd name="T79" fmla="*/ 0 h 73"/>
                  <a:gd name="T80" fmla="*/ 0 w 195"/>
                  <a:gd name="T81" fmla="*/ 0 h 7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95"/>
                  <a:gd name="T124" fmla="*/ 0 h 73"/>
                  <a:gd name="T125" fmla="*/ 195 w 195"/>
                  <a:gd name="T126" fmla="*/ 73 h 7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95" h="73">
                    <a:moveTo>
                      <a:pt x="32" y="73"/>
                    </a:moveTo>
                    <a:lnTo>
                      <a:pt x="32" y="73"/>
                    </a:lnTo>
                    <a:lnTo>
                      <a:pt x="27" y="73"/>
                    </a:lnTo>
                    <a:lnTo>
                      <a:pt x="22" y="72"/>
                    </a:lnTo>
                    <a:lnTo>
                      <a:pt x="17" y="70"/>
                    </a:lnTo>
                    <a:lnTo>
                      <a:pt x="13" y="68"/>
                    </a:lnTo>
                    <a:lnTo>
                      <a:pt x="9" y="65"/>
                    </a:lnTo>
                    <a:lnTo>
                      <a:pt x="6" y="61"/>
                    </a:lnTo>
                    <a:lnTo>
                      <a:pt x="3" y="56"/>
                    </a:lnTo>
                    <a:lnTo>
                      <a:pt x="1" y="52"/>
                    </a:lnTo>
                    <a:lnTo>
                      <a:pt x="0" y="47"/>
                    </a:lnTo>
                    <a:lnTo>
                      <a:pt x="0" y="42"/>
                    </a:lnTo>
                    <a:lnTo>
                      <a:pt x="1" y="37"/>
                    </a:lnTo>
                    <a:lnTo>
                      <a:pt x="3" y="32"/>
                    </a:lnTo>
                    <a:lnTo>
                      <a:pt x="5" y="27"/>
                    </a:lnTo>
                    <a:lnTo>
                      <a:pt x="8" y="23"/>
                    </a:lnTo>
                    <a:lnTo>
                      <a:pt x="12" y="20"/>
                    </a:lnTo>
                    <a:lnTo>
                      <a:pt x="17" y="17"/>
                    </a:lnTo>
                    <a:lnTo>
                      <a:pt x="21" y="15"/>
                    </a:lnTo>
                    <a:lnTo>
                      <a:pt x="26" y="14"/>
                    </a:lnTo>
                    <a:lnTo>
                      <a:pt x="162" y="0"/>
                    </a:lnTo>
                    <a:lnTo>
                      <a:pt x="167" y="0"/>
                    </a:lnTo>
                    <a:lnTo>
                      <a:pt x="172" y="1"/>
                    </a:lnTo>
                    <a:lnTo>
                      <a:pt x="177" y="3"/>
                    </a:lnTo>
                    <a:lnTo>
                      <a:pt x="181" y="5"/>
                    </a:lnTo>
                    <a:lnTo>
                      <a:pt x="185" y="8"/>
                    </a:lnTo>
                    <a:lnTo>
                      <a:pt x="188" y="12"/>
                    </a:lnTo>
                    <a:lnTo>
                      <a:pt x="191" y="17"/>
                    </a:lnTo>
                    <a:lnTo>
                      <a:pt x="194" y="21"/>
                    </a:lnTo>
                    <a:lnTo>
                      <a:pt x="195" y="26"/>
                    </a:lnTo>
                    <a:lnTo>
                      <a:pt x="195" y="32"/>
                    </a:lnTo>
                    <a:lnTo>
                      <a:pt x="194" y="37"/>
                    </a:lnTo>
                    <a:lnTo>
                      <a:pt x="191" y="42"/>
                    </a:lnTo>
                    <a:lnTo>
                      <a:pt x="189" y="46"/>
                    </a:lnTo>
                    <a:lnTo>
                      <a:pt x="186" y="50"/>
                    </a:lnTo>
                    <a:lnTo>
                      <a:pt x="182" y="53"/>
                    </a:lnTo>
                    <a:lnTo>
                      <a:pt x="177" y="56"/>
                    </a:lnTo>
                    <a:lnTo>
                      <a:pt x="173" y="58"/>
                    </a:lnTo>
                    <a:lnTo>
                      <a:pt x="168" y="59"/>
                    </a:lnTo>
                    <a:lnTo>
                      <a:pt x="32" y="7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67" name="Freeform 54"/>
              <p:cNvSpPr>
                <a:spLocks/>
              </p:cNvSpPr>
              <p:nvPr/>
            </p:nvSpPr>
            <p:spPr bwMode="auto">
              <a:xfrm>
                <a:off x="750" y="3983"/>
                <a:ext cx="32" cy="18"/>
              </a:xfrm>
              <a:custGeom>
                <a:avLst/>
                <a:gdLst>
                  <a:gd name="T0" fmla="*/ 0 w 130"/>
                  <a:gd name="T1" fmla="*/ 0 h 73"/>
                  <a:gd name="T2" fmla="*/ 0 w 130"/>
                  <a:gd name="T3" fmla="*/ 0 h 73"/>
                  <a:gd name="T4" fmla="*/ 0 w 130"/>
                  <a:gd name="T5" fmla="*/ 0 h 73"/>
                  <a:gd name="T6" fmla="*/ 0 w 130"/>
                  <a:gd name="T7" fmla="*/ 0 h 73"/>
                  <a:gd name="T8" fmla="*/ 0 w 130"/>
                  <a:gd name="T9" fmla="*/ 0 h 73"/>
                  <a:gd name="T10" fmla="*/ 0 w 130"/>
                  <a:gd name="T11" fmla="*/ 0 h 73"/>
                  <a:gd name="T12" fmla="*/ 0 w 130"/>
                  <a:gd name="T13" fmla="*/ 0 h 73"/>
                  <a:gd name="T14" fmla="*/ 0 w 130"/>
                  <a:gd name="T15" fmla="*/ 0 h 73"/>
                  <a:gd name="T16" fmla="*/ 0 w 130"/>
                  <a:gd name="T17" fmla="*/ 0 h 73"/>
                  <a:gd name="T18" fmla="*/ 0 w 130"/>
                  <a:gd name="T19" fmla="*/ 0 h 73"/>
                  <a:gd name="T20" fmla="*/ 0 w 130"/>
                  <a:gd name="T21" fmla="*/ 0 h 73"/>
                  <a:gd name="T22" fmla="*/ 0 w 130"/>
                  <a:gd name="T23" fmla="*/ 0 h 73"/>
                  <a:gd name="T24" fmla="*/ 0 w 130"/>
                  <a:gd name="T25" fmla="*/ 0 h 73"/>
                  <a:gd name="T26" fmla="*/ 0 w 130"/>
                  <a:gd name="T27" fmla="*/ 0 h 73"/>
                  <a:gd name="T28" fmla="*/ 0 w 130"/>
                  <a:gd name="T29" fmla="*/ 0 h 73"/>
                  <a:gd name="T30" fmla="*/ 0 w 130"/>
                  <a:gd name="T31" fmla="*/ 0 h 73"/>
                  <a:gd name="T32" fmla="*/ 0 w 130"/>
                  <a:gd name="T33" fmla="*/ 0 h 73"/>
                  <a:gd name="T34" fmla="*/ 0 w 130"/>
                  <a:gd name="T35" fmla="*/ 0 h 73"/>
                  <a:gd name="T36" fmla="*/ 0 w 130"/>
                  <a:gd name="T37" fmla="*/ 0 h 73"/>
                  <a:gd name="T38" fmla="*/ 0 w 130"/>
                  <a:gd name="T39" fmla="*/ 0 h 73"/>
                  <a:gd name="T40" fmla="*/ 0 w 130"/>
                  <a:gd name="T41" fmla="*/ 0 h 73"/>
                  <a:gd name="T42" fmla="*/ 0 w 130"/>
                  <a:gd name="T43" fmla="*/ 0 h 73"/>
                  <a:gd name="T44" fmla="*/ 0 w 130"/>
                  <a:gd name="T45" fmla="*/ 0 h 73"/>
                  <a:gd name="T46" fmla="*/ 0 w 130"/>
                  <a:gd name="T47" fmla="*/ 0 h 73"/>
                  <a:gd name="T48" fmla="*/ 0 w 130"/>
                  <a:gd name="T49" fmla="*/ 0 h 73"/>
                  <a:gd name="T50" fmla="*/ 0 w 130"/>
                  <a:gd name="T51" fmla="*/ 0 h 73"/>
                  <a:gd name="T52" fmla="*/ 0 w 130"/>
                  <a:gd name="T53" fmla="*/ 0 h 73"/>
                  <a:gd name="T54" fmla="*/ 0 w 130"/>
                  <a:gd name="T55" fmla="*/ 0 h 73"/>
                  <a:gd name="T56" fmla="*/ 0 w 130"/>
                  <a:gd name="T57" fmla="*/ 0 h 73"/>
                  <a:gd name="T58" fmla="*/ 0 w 130"/>
                  <a:gd name="T59" fmla="*/ 0 h 73"/>
                  <a:gd name="T60" fmla="*/ 0 w 130"/>
                  <a:gd name="T61" fmla="*/ 0 h 73"/>
                  <a:gd name="T62" fmla="*/ 0 w 130"/>
                  <a:gd name="T63" fmla="*/ 0 h 73"/>
                  <a:gd name="T64" fmla="*/ 0 w 130"/>
                  <a:gd name="T65" fmla="*/ 0 h 73"/>
                  <a:gd name="T66" fmla="*/ 0 w 130"/>
                  <a:gd name="T67" fmla="*/ 0 h 73"/>
                  <a:gd name="T68" fmla="*/ 0 w 130"/>
                  <a:gd name="T69" fmla="*/ 0 h 73"/>
                  <a:gd name="T70" fmla="*/ 0 w 130"/>
                  <a:gd name="T71" fmla="*/ 0 h 73"/>
                  <a:gd name="T72" fmla="*/ 0 w 130"/>
                  <a:gd name="T73" fmla="*/ 0 h 73"/>
                  <a:gd name="T74" fmla="*/ 0 w 130"/>
                  <a:gd name="T75" fmla="*/ 0 h 73"/>
                  <a:gd name="T76" fmla="*/ 0 w 130"/>
                  <a:gd name="T77" fmla="*/ 0 h 7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30"/>
                  <a:gd name="T118" fmla="*/ 0 h 73"/>
                  <a:gd name="T119" fmla="*/ 130 w 130"/>
                  <a:gd name="T120" fmla="*/ 73 h 7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30" h="73">
                    <a:moveTo>
                      <a:pt x="34" y="72"/>
                    </a:moveTo>
                    <a:lnTo>
                      <a:pt x="29" y="73"/>
                    </a:lnTo>
                    <a:lnTo>
                      <a:pt x="25" y="73"/>
                    </a:lnTo>
                    <a:lnTo>
                      <a:pt x="20" y="71"/>
                    </a:lnTo>
                    <a:lnTo>
                      <a:pt x="15" y="69"/>
                    </a:lnTo>
                    <a:lnTo>
                      <a:pt x="11" y="67"/>
                    </a:lnTo>
                    <a:lnTo>
                      <a:pt x="7" y="63"/>
                    </a:lnTo>
                    <a:lnTo>
                      <a:pt x="4" y="59"/>
                    </a:lnTo>
                    <a:lnTo>
                      <a:pt x="2" y="54"/>
                    </a:lnTo>
                    <a:lnTo>
                      <a:pt x="1" y="49"/>
                    </a:lnTo>
                    <a:lnTo>
                      <a:pt x="0" y="43"/>
                    </a:lnTo>
                    <a:lnTo>
                      <a:pt x="0" y="39"/>
                    </a:lnTo>
                    <a:lnTo>
                      <a:pt x="2" y="34"/>
                    </a:lnTo>
                    <a:lnTo>
                      <a:pt x="4" y="29"/>
                    </a:lnTo>
                    <a:lnTo>
                      <a:pt x="6" y="25"/>
                    </a:lnTo>
                    <a:lnTo>
                      <a:pt x="10" y="21"/>
                    </a:lnTo>
                    <a:lnTo>
                      <a:pt x="14" y="18"/>
                    </a:lnTo>
                    <a:lnTo>
                      <a:pt x="19" y="16"/>
                    </a:lnTo>
                    <a:lnTo>
                      <a:pt x="24" y="15"/>
                    </a:lnTo>
                    <a:lnTo>
                      <a:pt x="95" y="1"/>
                    </a:lnTo>
                    <a:lnTo>
                      <a:pt x="100" y="0"/>
                    </a:lnTo>
                    <a:lnTo>
                      <a:pt x="104" y="0"/>
                    </a:lnTo>
                    <a:lnTo>
                      <a:pt x="109" y="2"/>
                    </a:lnTo>
                    <a:lnTo>
                      <a:pt x="114" y="4"/>
                    </a:lnTo>
                    <a:lnTo>
                      <a:pt x="118" y="6"/>
                    </a:lnTo>
                    <a:lnTo>
                      <a:pt x="122" y="10"/>
                    </a:lnTo>
                    <a:lnTo>
                      <a:pt x="125" y="14"/>
                    </a:lnTo>
                    <a:lnTo>
                      <a:pt x="128" y="19"/>
                    </a:lnTo>
                    <a:lnTo>
                      <a:pt x="129" y="24"/>
                    </a:lnTo>
                    <a:lnTo>
                      <a:pt x="130" y="29"/>
                    </a:lnTo>
                    <a:lnTo>
                      <a:pt x="130" y="33"/>
                    </a:lnTo>
                    <a:lnTo>
                      <a:pt x="128" y="38"/>
                    </a:lnTo>
                    <a:lnTo>
                      <a:pt x="125" y="43"/>
                    </a:lnTo>
                    <a:lnTo>
                      <a:pt x="123" y="48"/>
                    </a:lnTo>
                    <a:lnTo>
                      <a:pt x="119" y="52"/>
                    </a:lnTo>
                    <a:lnTo>
                      <a:pt x="115" y="55"/>
                    </a:lnTo>
                    <a:lnTo>
                      <a:pt x="110" y="57"/>
                    </a:lnTo>
                    <a:lnTo>
                      <a:pt x="105" y="58"/>
                    </a:lnTo>
                    <a:lnTo>
                      <a:pt x="34" y="7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68" name="Freeform 55"/>
              <p:cNvSpPr>
                <a:spLocks/>
              </p:cNvSpPr>
              <p:nvPr/>
            </p:nvSpPr>
            <p:spPr bwMode="auto">
              <a:xfrm>
                <a:off x="768" y="3978"/>
                <a:ext cx="33" cy="20"/>
              </a:xfrm>
              <a:custGeom>
                <a:avLst/>
                <a:gdLst>
                  <a:gd name="T0" fmla="*/ 0 w 135"/>
                  <a:gd name="T1" fmla="*/ 0 h 82"/>
                  <a:gd name="T2" fmla="*/ 0 w 135"/>
                  <a:gd name="T3" fmla="*/ 0 h 82"/>
                  <a:gd name="T4" fmla="*/ 0 w 135"/>
                  <a:gd name="T5" fmla="*/ 0 h 82"/>
                  <a:gd name="T6" fmla="*/ 0 w 135"/>
                  <a:gd name="T7" fmla="*/ 0 h 82"/>
                  <a:gd name="T8" fmla="*/ 0 w 135"/>
                  <a:gd name="T9" fmla="*/ 0 h 82"/>
                  <a:gd name="T10" fmla="*/ 0 w 135"/>
                  <a:gd name="T11" fmla="*/ 0 h 82"/>
                  <a:gd name="T12" fmla="*/ 0 w 135"/>
                  <a:gd name="T13" fmla="*/ 0 h 82"/>
                  <a:gd name="T14" fmla="*/ 0 w 135"/>
                  <a:gd name="T15" fmla="*/ 0 h 82"/>
                  <a:gd name="T16" fmla="*/ 0 w 135"/>
                  <a:gd name="T17" fmla="*/ 0 h 82"/>
                  <a:gd name="T18" fmla="*/ 0 w 135"/>
                  <a:gd name="T19" fmla="*/ 0 h 82"/>
                  <a:gd name="T20" fmla="*/ 0 w 135"/>
                  <a:gd name="T21" fmla="*/ 0 h 82"/>
                  <a:gd name="T22" fmla="*/ 0 w 135"/>
                  <a:gd name="T23" fmla="*/ 0 h 82"/>
                  <a:gd name="T24" fmla="*/ 0 w 135"/>
                  <a:gd name="T25" fmla="*/ 0 h 82"/>
                  <a:gd name="T26" fmla="*/ 0 w 135"/>
                  <a:gd name="T27" fmla="*/ 0 h 82"/>
                  <a:gd name="T28" fmla="*/ 0 w 135"/>
                  <a:gd name="T29" fmla="*/ 0 h 82"/>
                  <a:gd name="T30" fmla="*/ 0 w 135"/>
                  <a:gd name="T31" fmla="*/ 0 h 82"/>
                  <a:gd name="T32" fmla="*/ 0 w 135"/>
                  <a:gd name="T33" fmla="*/ 0 h 82"/>
                  <a:gd name="T34" fmla="*/ 0 w 135"/>
                  <a:gd name="T35" fmla="*/ 0 h 82"/>
                  <a:gd name="T36" fmla="*/ 0 w 135"/>
                  <a:gd name="T37" fmla="*/ 0 h 82"/>
                  <a:gd name="T38" fmla="*/ 0 w 135"/>
                  <a:gd name="T39" fmla="*/ 0 h 82"/>
                  <a:gd name="T40" fmla="*/ 0 w 135"/>
                  <a:gd name="T41" fmla="*/ 0 h 82"/>
                  <a:gd name="T42" fmla="*/ 0 w 135"/>
                  <a:gd name="T43" fmla="*/ 0 h 82"/>
                  <a:gd name="T44" fmla="*/ 0 w 135"/>
                  <a:gd name="T45" fmla="*/ 0 h 82"/>
                  <a:gd name="T46" fmla="*/ 0 w 135"/>
                  <a:gd name="T47" fmla="*/ 0 h 82"/>
                  <a:gd name="T48" fmla="*/ 0 w 135"/>
                  <a:gd name="T49" fmla="*/ 0 h 82"/>
                  <a:gd name="T50" fmla="*/ 0 w 135"/>
                  <a:gd name="T51" fmla="*/ 0 h 82"/>
                  <a:gd name="T52" fmla="*/ 0 w 135"/>
                  <a:gd name="T53" fmla="*/ 0 h 82"/>
                  <a:gd name="T54" fmla="*/ 0 w 135"/>
                  <a:gd name="T55" fmla="*/ 0 h 82"/>
                  <a:gd name="T56" fmla="*/ 0 w 135"/>
                  <a:gd name="T57" fmla="*/ 0 h 82"/>
                  <a:gd name="T58" fmla="*/ 0 w 135"/>
                  <a:gd name="T59" fmla="*/ 0 h 82"/>
                  <a:gd name="T60" fmla="*/ 0 w 135"/>
                  <a:gd name="T61" fmla="*/ 0 h 82"/>
                  <a:gd name="T62" fmla="*/ 0 w 135"/>
                  <a:gd name="T63" fmla="*/ 0 h 82"/>
                  <a:gd name="T64" fmla="*/ 0 w 135"/>
                  <a:gd name="T65" fmla="*/ 0 h 82"/>
                  <a:gd name="T66" fmla="*/ 0 w 135"/>
                  <a:gd name="T67" fmla="*/ 0 h 82"/>
                  <a:gd name="T68" fmla="*/ 0 w 135"/>
                  <a:gd name="T69" fmla="*/ 0 h 82"/>
                  <a:gd name="T70" fmla="*/ 0 w 135"/>
                  <a:gd name="T71" fmla="*/ 0 h 82"/>
                  <a:gd name="T72" fmla="*/ 0 w 135"/>
                  <a:gd name="T73" fmla="*/ 0 h 82"/>
                  <a:gd name="T74" fmla="*/ 0 w 135"/>
                  <a:gd name="T75" fmla="*/ 0 h 82"/>
                  <a:gd name="T76" fmla="*/ 0 w 135"/>
                  <a:gd name="T77" fmla="*/ 0 h 8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35"/>
                  <a:gd name="T118" fmla="*/ 0 h 82"/>
                  <a:gd name="T119" fmla="*/ 135 w 135"/>
                  <a:gd name="T120" fmla="*/ 82 h 8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35" h="82">
                    <a:moveTo>
                      <a:pt x="37" y="81"/>
                    </a:moveTo>
                    <a:lnTo>
                      <a:pt x="32" y="82"/>
                    </a:lnTo>
                    <a:lnTo>
                      <a:pt x="28" y="82"/>
                    </a:lnTo>
                    <a:lnTo>
                      <a:pt x="23" y="81"/>
                    </a:lnTo>
                    <a:lnTo>
                      <a:pt x="18" y="80"/>
                    </a:lnTo>
                    <a:lnTo>
                      <a:pt x="13" y="77"/>
                    </a:lnTo>
                    <a:lnTo>
                      <a:pt x="9" y="74"/>
                    </a:lnTo>
                    <a:lnTo>
                      <a:pt x="6" y="70"/>
                    </a:lnTo>
                    <a:lnTo>
                      <a:pt x="3" y="65"/>
                    </a:lnTo>
                    <a:lnTo>
                      <a:pt x="1" y="60"/>
                    </a:lnTo>
                    <a:lnTo>
                      <a:pt x="0" y="55"/>
                    </a:lnTo>
                    <a:lnTo>
                      <a:pt x="0" y="51"/>
                    </a:lnTo>
                    <a:lnTo>
                      <a:pt x="1" y="46"/>
                    </a:lnTo>
                    <a:lnTo>
                      <a:pt x="2" y="41"/>
                    </a:lnTo>
                    <a:lnTo>
                      <a:pt x="5" y="36"/>
                    </a:lnTo>
                    <a:lnTo>
                      <a:pt x="8" y="32"/>
                    </a:lnTo>
                    <a:lnTo>
                      <a:pt x="12" y="29"/>
                    </a:lnTo>
                    <a:lnTo>
                      <a:pt x="16" y="26"/>
                    </a:lnTo>
                    <a:lnTo>
                      <a:pt x="21" y="24"/>
                    </a:lnTo>
                    <a:lnTo>
                      <a:pt x="97" y="1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11" y="1"/>
                    </a:lnTo>
                    <a:lnTo>
                      <a:pt x="116" y="2"/>
                    </a:lnTo>
                    <a:lnTo>
                      <a:pt x="121" y="6"/>
                    </a:lnTo>
                    <a:lnTo>
                      <a:pt x="126" y="9"/>
                    </a:lnTo>
                    <a:lnTo>
                      <a:pt x="129" y="13"/>
                    </a:lnTo>
                    <a:lnTo>
                      <a:pt x="132" y="17"/>
                    </a:lnTo>
                    <a:lnTo>
                      <a:pt x="134" y="22"/>
                    </a:lnTo>
                    <a:lnTo>
                      <a:pt x="135" y="27"/>
                    </a:lnTo>
                    <a:lnTo>
                      <a:pt x="135" y="31"/>
                    </a:lnTo>
                    <a:lnTo>
                      <a:pt x="134" y="36"/>
                    </a:lnTo>
                    <a:lnTo>
                      <a:pt x="133" y="41"/>
                    </a:lnTo>
                    <a:lnTo>
                      <a:pt x="130" y="46"/>
                    </a:lnTo>
                    <a:lnTo>
                      <a:pt x="127" y="50"/>
                    </a:lnTo>
                    <a:lnTo>
                      <a:pt x="122" y="53"/>
                    </a:lnTo>
                    <a:lnTo>
                      <a:pt x="118" y="56"/>
                    </a:lnTo>
                    <a:lnTo>
                      <a:pt x="113" y="58"/>
                    </a:lnTo>
                    <a:lnTo>
                      <a:pt x="37" y="8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69" name="Freeform 56"/>
              <p:cNvSpPr>
                <a:spLocks/>
              </p:cNvSpPr>
              <p:nvPr/>
            </p:nvSpPr>
            <p:spPr bwMode="auto">
              <a:xfrm>
                <a:off x="787" y="3969"/>
                <a:ext cx="35" cy="23"/>
              </a:xfrm>
              <a:custGeom>
                <a:avLst/>
                <a:gdLst>
                  <a:gd name="T0" fmla="*/ 0 w 141"/>
                  <a:gd name="T1" fmla="*/ 0 h 92"/>
                  <a:gd name="T2" fmla="*/ 0 w 141"/>
                  <a:gd name="T3" fmla="*/ 0 h 92"/>
                  <a:gd name="T4" fmla="*/ 0 w 141"/>
                  <a:gd name="T5" fmla="*/ 0 h 92"/>
                  <a:gd name="T6" fmla="*/ 0 w 141"/>
                  <a:gd name="T7" fmla="*/ 0 h 92"/>
                  <a:gd name="T8" fmla="*/ 0 w 141"/>
                  <a:gd name="T9" fmla="*/ 0 h 92"/>
                  <a:gd name="T10" fmla="*/ 0 w 141"/>
                  <a:gd name="T11" fmla="*/ 0 h 92"/>
                  <a:gd name="T12" fmla="*/ 0 w 141"/>
                  <a:gd name="T13" fmla="*/ 0 h 92"/>
                  <a:gd name="T14" fmla="*/ 0 w 141"/>
                  <a:gd name="T15" fmla="*/ 0 h 92"/>
                  <a:gd name="T16" fmla="*/ 0 w 141"/>
                  <a:gd name="T17" fmla="*/ 0 h 92"/>
                  <a:gd name="T18" fmla="*/ 0 w 141"/>
                  <a:gd name="T19" fmla="*/ 0 h 92"/>
                  <a:gd name="T20" fmla="*/ 0 w 141"/>
                  <a:gd name="T21" fmla="*/ 0 h 92"/>
                  <a:gd name="T22" fmla="*/ 0 w 141"/>
                  <a:gd name="T23" fmla="*/ 0 h 92"/>
                  <a:gd name="T24" fmla="*/ 0 w 141"/>
                  <a:gd name="T25" fmla="*/ 0 h 92"/>
                  <a:gd name="T26" fmla="*/ 0 w 141"/>
                  <a:gd name="T27" fmla="*/ 0 h 92"/>
                  <a:gd name="T28" fmla="*/ 0 w 141"/>
                  <a:gd name="T29" fmla="*/ 0 h 92"/>
                  <a:gd name="T30" fmla="*/ 0 w 141"/>
                  <a:gd name="T31" fmla="*/ 0 h 92"/>
                  <a:gd name="T32" fmla="*/ 0 w 141"/>
                  <a:gd name="T33" fmla="*/ 0 h 92"/>
                  <a:gd name="T34" fmla="*/ 0 w 141"/>
                  <a:gd name="T35" fmla="*/ 0 h 92"/>
                  <a:gd name="T36" fmla="*/ 0 w 141"/>
                  <a:gd name="T37" fmla="*/ 0 h 92"/>
                  <a:gd name="T38" fmla="*/ 0 w 141"/>
                  <a:gd name="T39" fmla="*/ 0 h 92"/>
                  <a:gd name="T40" fmla="*/ 0 w 141"/>
                  <a:gd name="T41" fmla="*/ 0 h 92"/>
                  <a:gd name="T42" fmla="*/ 0 w 141"/>
                  <a:gd name="T43" fmla="*/ 0 h 92"/>
                  <a:gd name="T44" fmla="*/ 0 w 141"/>
                  <a:gd name="T45" fmla="*/ 0 h 92"/>
                  <a:gd name="T46" fmla="*/ 0 w 141"/>
                  <a:gd name="T47" fmla="*/ 0 h 92"/>
                  <a:gd name="T48" fmla="*/ 0 w 141"/>
                  <a:gd name="T49" fmla="*/ 0 h 92"/>
                  <a:gd name="T50" fmla="*/ 0 w 141"/>
                  <a:gd name="T51" fmla="*/ 0 h 92"/>
                  <a:gd name="T52" fmla="*/ 0 w 141"/>
                  <a:gd name="T53" fmla="*/ 0 h 92"/>
                  <a:gd name="T54" fmla="*/ 0 w 141"/>
                  <a:gd name="T55" fmla="*/ 0 h 92"/>
                  <a:gd name="T56" fmla="*/ 0 w 141"/>
                  <a:gd name="T57" fmla="*/ 0 h 92"/>
                  <a:gd name="T58" fmla="*/ 0 w 141"/>
                  <a:gd name="T59" fmla="*/ 0 h 92"/>
                  <a:gd name="T60" fmla="*/ 0 w 141"/>
                  <a:gd name="T61" fmla="*/ 0 h 92"/>
                  <a:gd name="T62" fmla="*/ 0 w 141"/>
                  <a:gd name="T63" fmla="*/ 0 h 92"/>
                  <a:gd name="T64" fmla="*/ 0 w 141"/>
                  <a:gd name="T65" fmla="*/ 0 h 92"/>
                  <a:gd name="T66" fmla="*/ 0 w 141"/>
                  <a:gd name="T67" fmla="*/ 0 h 92"/>
                  <a:gd name="T68" fmla="*/ 0 w 141"/>
                  <a:gd name="T69" fmla="*/ 0 h 92"/>
                  <a:gd name="T70" fmla="*/ 0 w 141"/>
                  <a:gd name="T71" fmla="*/ 0 h 92"/>
                  <a:gd name="T72" fmla="*/ 0 w 141"/>
                  <a:gd name="T73" fmla="*/ 0 h 92"/>
                  <a:gd name="T74" fmla="*/ 0 w 141"/>
                  <a:gd name="T75" fmla="*/ 0 h 92"/>
                  <a:gd name="T76" fmla="*/ 0 w 141"/>
                  <a:gd name="T77" fmla="*/ 0 h 9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41"/>
                  <a:gd name="T118" fmla="*/ 0 h 92"/>
                  <a:gd name="T119" fmla="*/ 141 w 141"/>
                  <a:gd name="T120" fmla="*/ 92 h 9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41" h="92">
                    <a:moveTo>
                      <a:pt x="40" y="90"/>
                    </a:moveTo>
                    <a:lnTo>
                      <a:pt x="35" y="91"/>
                    </a:lnTo>
                    <a:lnTo>
                      <a:pt x="30" y="92"/>
                    </a:lnTo>
                    <a:lnTo>
                      <a:pt x="25" y="92"/>
                    </a:lnTo>
                    <a:lnTo>
                      <a:pt x="20" y="91"/>
                    </a:lnTo>
                    <a:lnTo>
                      <a:pt x="16" y="89"/>
                    </a:lnTo>
                    <a:lnTo>
                      <a:pt x="11" y="86"/>
                    </a:lnTo>
                    <a:lnTo>
                      <a:pt x="8" y="82"/>
                    </a:lnTo>
                    <a:lnTo>
                      <a:pt x="5" y="78"/>
                    </a:lnTo>
                    <a:lnTo>
                      <a:pt x="2" y="74"/>
                    </a:lnTo>
                    <a:lnTo>
                      <a:pt x="1" y="69"/>
                    </a:lnTo>
                    <a:lnTo>
                      <a:pt x="0" y="64"/>
                    </a:lnTo>
                    <a:lnTo>
                      <a:pt x="0" y="59"/>
                    </a:lnTo>
                    <a:lnTo>
                      <a:pt x="1" y="54"/>
                    </a:lnTo>
                    <a:lnTo>
                      <a:pt x="3" y="50"/>
                    </a:lnTo>
                    <a:lnTo>
                      <a:pt x="6" y="45"/>
                    </a:lnTo>
                    <a:lnTo>
                      <a:pt x="10" y="42"/>
                    </a:lnTo>
                    <a:lnTo>
                      <a:pt x="14" y="39"/>
                    </a:lnTo>
                    <a:lnTo>
                      <a:pt x="18" y="35"/>
                    </a:lnTo>
                    <a:lnTo>
                      <a:pt x="100" y="2"/>
                    </a:lnTo>
                    <a:lnTo>
                      <a:pt x="105" y="1"/>
                    </a:lnTo>
                    <a:lnTo>
                      <a:pt x="110" y="0"/>
                    </a:lnTo>
                    <a:lnTo>
                      <a:pt x="115" y="0"/>
                    </a:lnTo>
                    <a:lnTo>
                      <a:pt x="121" y="1"/>
                    </a:lnTo>
                    <a:lnTo>
                      <a:pt x="125" y="3"/>
                    </a:lnTo>
                    <a:lnTo>
                      <a:pt x="130" y="6"/>
                    </a:lnTo>
                    <a:lnTo>
                      <a:pt x="133" y="10"/>
                    </a:lnTo>
                    <a:lnTo>
                      <a:pt x="136" y="14"/>
                    </a:lnTo>
                    <a:lnTo>
                      <a:pt x="139" y="18"/>
                    </a:lnTo>
                    <a:lnTo>
                      <a:pt x="140" y="23"/>
                    </a:lnTo>
                    <a:lnTo>
                      <a:pt x="141" y="28"/>
                    </a:lnTo>
                    <a:lnTo>
                      <a:pt x="141" y="33"/>
                    </a:lnTo>
                    <a:lnTo>
                      <a:pt x="140" y="39"/>
                    </a:lnTo>
                    <a:lnTo>
                      <a:pt x="138" y="43"/>
                    </a:lnTo>
                    <a:lnTo>
                      <a:pt x="135" y="48"/>
                    </a:lnTo>
                    <a:lnTo>
                      <a:pt x="131" y="51"/>
                    </a:lnTo>
                    <a:lnTo>
                      <a:pt x="127" y="54"/>
                    </a:lnTo>
                    <a:lnTo>
                      <a:pt x="123" y="57"/>
                    </a:lnTo>
                    <a:lnTo>
                      <a:pt x="40" y="9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70" name="Freeform 57"/>
              <p:cNvSpPr>
                <a:spLocks/>
              </p:cNvSpPr>
              <p:nvPr/>
            </p:nvSpPr>
            <p:spPr bwMode="auto">
              <a:xfrm>
                <a:off x="807" y="3953"/>
                <a:ext cx="45" cy="31"/>
              </a:xfrm>
              <a:custGeom>
                <a:avLst/>
                <a:gdLst>
                  <a:gd name="T0" fmla="*/ 0 w 179"/>
                  <a:gd name="T1" fmla="*/ 0 h 124"/>
                  <a:gd name="T2" fmla="*/ 0 w 179"/>
                  <a:gd name="T3" fmla="*/ 0 h 124"/>
                  <a:gd name="T4" fmla="*/ 0 w 179"/>
                  <a:gd name="T5" fmla="*/ 0 h 124"/>
                  <a:gd name="T6" fmla="*/ 0 w 179"/>
                  <a:gd name="T7" fmla="*/ 0 h 124"/>
                  <a:gd name="T8" fmla="*/ 0 w 179"/>
                  <a:gd name="T9" fmla="*/ 0 h 124"/>
                  <a:gd name="T10" fmla="*/ 0 w 179"/>
                  <a:gd name="T11" fmla="*/ 0 h 124"/>
                  <a:gd name="T12" fmla="*/ 0 w 179"/>
                  <a:gd name="T13" fmla="*/ 0 h 124"/>
                  <a:gd name="T14" fmla="*/ 0 w 179"/>
                  <a:gd name="T15" fmla="*/ 0 h 124"/>
                  <a:gd name="T16" fmla="*/ 0 w 179"/>
                  <a:gd name="T17" fmla="*/ 0 h 124"/>
                  <a:gd name="T18" fmla="*/ 0 w 179"/>
                  <a:gd name="T19" fmla="*/ 0 h 124"/>
                  <a:gd name="T20" fmla="*/ 0 w 179"/>
                  <a:gd name="T21" fmla="*/ 0 h 124"/>
                  <a:gd name="T22" fmla="*/ 0 w 179"/>
                  <a:gd name="T23" fmla="*/ 0 h 124"/>
                  <a:gd name="T24" fmla="*/ 0 w 179"/>
                  <a:gd name="T25" fmla="*/ 0 h 124"/>
                  <a:gd name="T26" fmla="*/ 0 w 179"/>
                  <a:gd name="T27" fmla="*/ 0 h 124"/>
                  <a:gd name="T28" fmla="*/ 0 w 179"/>
                  <a:gd name="T29" fmla="*/ 0 h 124"/>
                  <a:gd name="T30" fmla="*/ 0 w 179"/>
                  <a:gd name="T31" fmla="*/ 0 h 124"/>
                  <a:gd name="T32" fmla="*/ 0 w 179"/>
                  <a:gd name="T33" fmla="*/ 0 h 124"/>
                  <a:gd name="T34" fmla="*/ 0 w 179"/>
                  <a:gd name="T35" fmla="*/ 0 h 124"/>
                  <a:gd name="T36" fmla="*/ 0 w 179"/>
                  <a:gd name="T37" fmla="*/ 0 h 124"/>
                  <a:gd name="T38" fmla="*/ 0 w 179"/>
                  <a:gd name="T39" fmla="*/ 0 h 124"/>
                  <a:gd name="T40" fmla="*/ 0 w 179"/>
                  <a:gd name="T41" fmla="*/ 0 h 124"/>
                  <a:gd name="T42" fmla="*/ 0 w 179"/>
                  <a:gd name="T43" fmla="*/ 0 h 124"/>
                  <a:gd name="T44" fmla="*/ 0 w 179"/>
                  <a:gd name="T45" fmla="*/ 0 h 124"/>
                  <a:gd name="T46" fmla="*/ 0 w 179"/>
                  <a:gd name="T47" fmla="*/ 0 h 124"/>
                  <a:gd name="T48" fmla="*/ 0 w 179"/>
                  <a:gd name="T49" fmla="*/ 0 h 124"/>
                  <a:gd name="T50" fmla="*/ 0 w 179"/>
                  <a:gd name="T51" fmla="*/ 0 h 124"/>
                  <a:gd name="T52" fmla="*/ 0 w 179"/>
                  <a:gd name="T53" fmla="*/ 0 h 124"/>
                  <a:gd name="T54" fmla="*/ 0 w 179"/>
                  <a:gd name="T55" fmla="*/ 0 h 124"/>
                  <a:gd name="T56" fmla="*/ 0 w 179"/>
                  <a:gd name="T57" fmla="*/ 0 h 124"/>
                  <a:gd name="T58" fmla="*/ 0 w 179"/>
                  <a:gd name="T59" fmla="*/ 0 h 124"/>
                  <a:gd name="T60" fmla="*/ 0 w 179"/>
                  <a:gd name="T61" fmla="*/ 0 h 124"/>
                  <a:gd name="T62" fmla="*/ 0 w 179"/>
                  <a:gd name="T63" fmla="*/ 0 h 124"/>
                  <a:gd name="T64" fmla="*/ 0 w 179"/>
                  <a:gd name="T65" fmla="*/ 0 h 124"/>
                  <a:gd name="T66" fmla="*/ 0 w 179"/>
                  <a:gd name="T67" fmla="*/ 0 h 124"/>
                  <a:gd name="T68" fmla="*/ 0 w 179"/>
                  <a:gd name="T69" fmla="*/ 0 h 124"/>
                  <a:gd name="T70" fmla="*/ 0 w 179"/>
                  <a:gd name="T71" fmla="*/ 0 h 124"/>
                  <a:gd name="T72" fmla="*/ 0 w 179"/>
                  <a:gd name="T73" fmla="*/ 0 h 124"/>
                  <a:gd name="T74" fmla="*/ 0 w 179"/>
                  <a:gd name="T75" fmla="*/ 0 h 124"/>
                  <a:gd name="T76" fmla="*/ 0 w 179"/>
                  <a:gd name="T77" fmla="*/ 0 h 12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79"/>
                  <a:gd name="T118" fmla="*/ 0 h 124"/>
                  <a:gd name="T119" fmla="*/ 179 w 179"/>
                  <a:gd name="T120" fmla="*/ 124 h 12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79" h="124">
                    <a:moveTo>
                      <a:pt x="44" y="120"/>
                    </a:moveTo>
                    <a:lnTo>
                      <a:pt x="39" y="122"/>
                    </a:lnTo>
                    <a:lnTo>
                      <a:pt x="33" y="124"/>
                    </a:lnTo>
                    <a:lnTo>
                      <a:pt x="29" y="124"/>
                    </a:lnTo>
                    <a:lnTo>
                      <a:pt x="24" y="123"/>
                    </a:lnTo>
                    <a:lnTo>
                      <a:pt x="19" y="122"/>
                    </a:lnTo>
                    <a:lnTo>
                      <a:pt x="14" y="120"/>
                    </a:lnTo>
                    <a:lnTo>
                      <a:pt x="10" y="117"/>
                    </a:lnTo>
                    <a:lnTo>
                      <a:pt x="6" y="113"/>
                    </a:lnTo>
                    <a:lnTo>
                      <a:pt x="4" y="109"/>
                    </a:lnTo>
                    <a:lnTo>
                      <a:pt x="2" y="104"/>
                    </a:lnTo>
                    <a:lnTo>
                      <a:pt x="0" y="98"/>
                    </a:lnTo>
                    <a:lnTo>
                      <a:pt x="0" y="94"/>
                    </a:lnTo>
                    <a:lnTo>
                      <a:pt x="1" y="89"/>
                    </a:lnTo>
                    <a:lnTo>
                      <a:pt x="2" y="84"/>
                    </a:lnTo>
                    <a:lnTo>
                      <a:pt x="4" y="79"/>
                    </a:lnTo>
                    <a:lnTo>
                      <a:pt x="7" y="75"/>
                    </a:lnTo>
                    <a:lnTo>
                      <a:pt x="11" y="71"/>
                    </a:lnTo>
                    <a:lnTo>
                      <a:pt x="15" y="69"/>
                    </a:lnTo>
                    <a:lnTo>
                      <a:pt x="135" y="4"/>
                    </a:lnTo>
                    <a:lnTo>
                      <a:pt x="140" y="2"/>
                    </a:lnTo>
                    <a:lnTo>
                      <a:pt x="145" y="0"/>
                    </a:lnTo>
                    <a:lnTo>
                      <a:pt x="149" y="0"/>
                    </a:lnTo>
                    <a:lnTo>
                      <a:pt x="154" y="1"/>
                    </a:lnTo>
                    <a:lnTo>
                      <a:pt x="159" y="2"/>
                    </a:lnTo>
                    <a:lnTo>
                      <a:pt x="164" y="4"/>
                    </a:lnTo>
                    <a:lnTo>
                      <a:pt x="168" y="7"/>
                    </a:lnTo>
                    <a:lnTo>
                      <a:pt x="172" y="11"/>
                    </a:lnTo>
                    <a:lnTo>
                      <a:pt x="175" y="15"/>
                    </a:lnTo>
                    <a:lnTo>
                      <a:pt x="177" y="20"/>
                    </a:lnTo>
                    <a:lnTo>
                      <a:pt x="179" y="25"/>
                    </a:lnTo>
                    <a:lnTo>
                      <a:pt x="179" y="29"/>
                    </a:lnTo>
                    <a:lnTo>
                      <a:pt x="178" y="34"/>
                    </a:lnTo>
                    <a:lnTo>
                      <a:pt x="177" y="40"/>
                    </a:lnTo>
                    <a:lnTo>
                      <a:pt x="175" y="45"/>
                    </a:lnTo>
                    <a:lnTo>
                      <a:pt x="171" y="49"/>
                    </a:lnTo>
                    <a:lnTo>
                      <a:pt x="167" y="53"/>
                    </a:lnTo>
                    <a:lnTo>
                      <a:pt x="163" y="55"/>
                    </a:lnTo>
                    <a:lnTo>
                      <a:pt x="44" y="12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71" name="Freeform 58"/>
              <p:cNvSpPr>
                <a:spLocks/>
              </p:cNvSpPr>
              <p:nvPr/>
            </p:nvSpPr>
            <p:spPr bwMode="auto">
              <a:xfrm>
                <a:off x="837" y="3929"/>
                <a:ext cx="52" cy="39"/>
              </a:xfrm>
              <a:custGeom>
                <a:avLst/>
                <a:gdLst>
                  <a:gd name="T0" fmla="*/ 0 w 208"/>
                  <a:gd name="T1" fmla="*/ 0 h 157"/>
                  <a:gd name="T2" fmla="*/ 0 w 208"/>
                  <a:gd name="T3" fmla="*/ 0 h 157"/>
                  <a:gd name="T4" fmla="*/ 0 w 208"/>
                  <a:gd name="T5" fmla="*/ 0 h 157"/>
                  <a:gd name="T6" fmla="*/ 0 w 208"/>
                  <a:gd name="T7" fmla="*/ 0 h 157"/>
                  <a:gd name="T8" fmla="*/ 0 w 208"/>
                  <a:gd name="T9" fmla="*/ 0 h 157"/>
                  <a:gd name="T10" fmla="*/ 0 w 208"/>
                  <a:gd name="T11" fmla="*/ 0 h 157"/>
                  <a:gd name="T12" fmla="*/ 0 w 208"/>
                  <a:gd name="T13" fmla="*/ 0 h 157"/>
                  <a:gd name="T14" fmla="*/ 0 w 208"/>
                  <a:gd name="T15" fmla="*/ 0 h 157"/>
                  <a:gd name="T16" fmla="*/ 0 w 208"/>
                  <a:gd name="T17" fmla="*/ 0 h 157"/>
                  <a:gd name="T18" fmla="*/ 0 w 208"/>
                  <a:gd name="T19" fmla="*/ 0 h 157"/>
                  <a:gd name="T20" fmla="*/ 0 w 208"/>
                  <a:gd name="T21" fmla="*/ 0 h 157"/>
                  <a:gd name="T22" fmla="*/ 0 w 208"/>
                  <a:gd name="T23" fmla="*/ 0 h 157"/>
                  <a:gd name="T24" fmla="*/ 0 w 208"/>
                  <a:gd name="T25" fmla="*/ 0 h 157"/>
                  <a:gd name="T26" fmla="*/ 0 w 208"/>
                  <a:gd name="T27" fmla="*/ 0 h 157"/>
                  <a:gd name="T28" fmla="*/ 0 w 208"/>
                  <a:gd name="T29" fmla="*/ 0 h 157"/>
                  <a:gd name="T30" fmla="*/ 0 w 208"/>
                  <a:gd name="T31" fmla="*/ 0 h 157"/>
                  <a:gd name="T32" fmla="*/ 0 w 208"/>
                  <a:gd name="T33" fmla="*/ 0 h 157"/>
                  <a:gd name="T34" fmla="*/ 0 w 208"/>
                  <a:gd name="T35" fmla="*/ 0 h 157"/>
                  <a:gd name="T36" fmla="*/ 0 w 208"/>
                  <a:gd name="T37" fmla="*/ 0 h 157"/>
                  <a:gd name="T38" fmla="*/ 0 w 208"/>
                  <a:gd name="T39" fmla="*/ 0 h 157"/>
                  <a:gd name="T40" fmla="*/ 0 w 208"/>
                  <a:gd name="T41" fmla="*/ 0 h 157"/>
                  <a:gd name="T42" fmla="*/ 0 w 208"/>
                  <a:gd name="T43" fmla="*/ 0 h 157"/>
                  <a:gd name="T44" fmla="*/ 0 w 208"/>
                  <a:gd name="T45" fmla="*/ 0 h 157"/>
                  <a:gd name="T46" fmla="*/ 0 w 208"/>
                  <a:gd name="T47" fmla="*/ 0 h 157"/>
                  <a:gd name="T48" fmla="*/ 0 w 208"/>
                  <a:gd name="T49" fmla="*/ 0 h 157"/>
                  <a:gd name="T50" fmla="*/ 0 w 208"/>
                  <a:gd name="T51" fmla="*/ 0 h 157"/>
                  <a:gd name="T52" fmla="*/ 0 w 208"/>
                  <a:gd name="T53" fmla="*/ 0 h 157"/>
                  <a:gd name="T54" fmla="*/ 0 w 208"/>
                  <a:gd name="T55" fmla="*/ 0 h 157"/>
                  <a:gd name="T56" fmla="*/ 0 w 208"/>
                  <a:gd name="T57" fmla="*/ 0 h 157"/>
                  <a:gd name="T58" fmla="*/ 0 w 208"/>
                  <a:gd name="T59" fmla="*/ 0 h 157"/>
                  <a:gd name="T60" fmla="*/ 0 w 208"/>
                  <a:gd name="T61" fmla="*/ 0 h 157"/>
                  <a:gd name="T62" fmla="*/ 0 w 208"/>
                  <a:gd name="T63" fmla="*/ 0 h 157"/>
                  <a:gd name="T64" fmla="*/ 0 w 208"/>
                  <a:gd name="T65" fmla="*/ 0 h 157"/>
                  <a:gd name="T66" fmla="*/ 0 w 208"/>
                  <a:gd name="T67" fmla="*/ 0 h 157"/>
                  <a:gd name="T68" fmla="*/ 0 w 208"/>
                  <a:gd name="T69" fmla="*/ 0 h 157"/>
                  <a:gd name="T70" fmla="*/ 0 w 208"/>
                  <a:gd name="T71" fmla="*/ 0 h 157"/>
                  <a:gd name="T72" fmla="*/ 0 w 208"/>
                  <a:gd name="T73" fmla="*/ 0 h 157"/>
                  <a:gd name="T74" fmla="*/ 0 w 208"/>
                  <a:gd name="T75" fmla="*/ 0 h 157"/>
                  <a:gd name="T76" fmla="*/ 0 w 208"/>
                  <a:gd name="T77" fmla="*/ 0 h 15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08"/>
                  <a:gd name="T118" fmla="*/ 0 h 157"/>
                  <a:gd name="T119" fmla="*/ 208 w 208"/>
                  <a:gd name="T120" fmla="*/ 157 h 15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08" h="157">
                    <a:moveTo>
                      <a:pt x="45" y="152"/>
                    </a:moveTo>
                    <a:lnTo>
                      <a:pt x="40" y="155"/>
                    </a:lnTo>
                    <a:lnTo>
                      <a:pt x="35" y="156"/>
                    </a:lnTo>
                    <a:lnTo>
                      <a:pt x="30" y="157"/>
                    </a:lnTo>
                    <a:lnTo>
                      <a:pt x="26" y="157"/>
                    </a:lnTo>
                    <a:lnTo>
                      <a:pt x="21" y="156"/>
                    </a:lnTo>
                    <a:lnTo>
                      <a:pt x="16" y="154"/>
                    </a:lnTo>
                    <a:lnTo>
                      <a:pt x="12" y="151"/>
                    </a:lnTo>
                    <a:lnTo>
                      <a:pt x="8" y="148"/>
                    </a:lnTo>
                    <a:lnTo>
                      <a:pt x="5" y="144"/>
                    </a:lnTo>
                    <a:lnTo>
                      <a:pt x="2" y="139"/>
                    </a:lnTo>
                    <a:lnTo>
                      <a:pt x="1" y="133"/>
                    </a:lnTo>
                    <a:lnTo>
                      <a:pt x="0" y="128"/>
                    </a:lnTo>
                    <a:lnTo>
                      <a:pt x="0" y="124"/>
                    </a:lnTo>
                    <a:lnTo>
                      <a:pt x="1" y="119"/>
                    </a:lnTo>
                    <a:lnTo>
                      <a:pt x="3" y="114"/>
                    </a:lnTo>
                    <a:lnTo>
                      <a:pt x="6" y="110"/>
                    </a:lnTo>
                    <a:lnTo>
                      <a:pt x="9" y="106"/>
                    </a:lnTo>
                    <a:lnTo>
                      <a:pt x="13" y="103"/>
                    </a:lnTo>
                    <a:lnTo>
                      <a:pt x="162" y="5"/>
                    </a:lnTo>
                    <a:lnTo>
                      <a:pt x="167" y="2"/>
                    </a:lnTo>
                    <a:lnTo>
                      <a:pt x="172" y="1"/>
                    </a:lnTo>
                    <a:lnTo>
                      <a:pt x="177" y="0"/>
                    </a:lnTo>
                    <a:lnTo>
                      <a:pt x="181" y="0"/>
                    </a:lnTo>
                    <a:lnTo>
                      <a:pt x="186" y="1"/>
                    </a:lnTo>
                    <a:lnTo>
                      <a:pt x="191" y="3"/>
                    </a:lnTo>
                    <a:lnTo>
                      <a:pt x="196" y="6"/>
                    </a:lnTo>
                    <a:lnTo>
                      <a:pt x="200" y="10"/>
                    </a:lnTo>
                    <a:lnTo>
                      <a:pt x="203" y="14"/>
                    </a:lnTo>
                    <a:lnTo>
                      <a:pt x="206" y="19"/>
                    </a:lnTo>
                    <a:lnTo>
                      <a:pt x="207" y="24"/>
                    </a:lnTo>
                    <a:lnTo>
                      <a:pt x="208" y="29"/>
                    </a:lnTo>
                    <a:lnTo>
                      <a:pt x="208" y="33"/>
                    </a:lnTo>
                    <a:lnTo>
                      <a:pt x="207" y="38"/>
                    </a:lnTo>
                    <a:lnTo>
                      <a:pt x="205" y="43"/>
                    </a:lnTo>
                    <a:lnTo>
                      <a:pt x="202" y="47"/>
                    </a:lnTo>
                    <a:lnTo>
                      <a:pt x="199" y="51"/>
                    </a:lnTo>
                    <a:lnTo>
                      <a:pt x="195" y="54"/>
                    </a:lnTo>
                    <a:lnTo>
                      <a:pt x="45" y="15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72" name="Freeform 59"/>
              <p:cNvSpPr>
                <a:spLocks/>
              </p:cNvSpPr>
              <p:nvPr/>
            </p:nvSpPr>
            <p:spPr bwMode="auto">
              <a:xfrm>
                <a:off x="874" y="3885"/>
                <a:ext cx="73" cy="58"/>
              </a:xfrm>
              <a:custGeom>
                <a:avLst/>
                <a:gdLst>
                  <a:gd name="T0" fmla="*/ 0 w 291"/>
                  <a:gd name="T1" fmla="*/ 0 h 232"/>
                  <a:gd name="T2" fmla="*/ 0 w 291"/>
                  <a:gd name="T3" fmla="*/ 0 h 232"/>
                  <a:gd name="T4" fmla="*/ 0 w 291"/>
                  <a:gd name="T5" fmla="*/ 0 h 232"/>
                  <a:gd name="T6" fmla="*/ 0 w 291"/>
                  <a:gd name="T7" fmla="*/ 0 h 232"/>
                  <a:gd name="T8" fmla="*/ 0 w 291"/>
                  <a:gd name="T9" fmla="*/ 0 h 232"/>
                  <a:gd name="T10" fmla="*/ 0 w 291"/>
                  <a:gd name="T11" fmla="*/ 0 h 232"/>
                  <a:gd name="T12" fmla="*/ 0 w 291"/>
                  <a:gd name="T13" fmla="*/ 0 h 232"/>
                  <a:gd name="T14" fmla="*/ 0 w 291"/>
                  <a:gd name="T15" fmla="*/ 0 h 232"/>
                  <a:gd name="T16" fmla="*/ 0 w 291"/>
                  <a:gd name="T17" fmla="*/ 0 h 232"/>
                  <a:gd name="T18" fmla="*/ 0 w 291"/>
                  <a:gd name="T19" fmla="*/ 0 h 232"/>
                  <a:gd name="T20" fmla="*/ 0 w 291"/>
                  <a:gd name="T21" fmla="*/ 0 h 232"/>
                  <a:gd name="T22" fmla="*/ 0 w 291"/>
                  <a:gd name="T23" fmla="*/ 0 h 232"/>
                  <a:gd name="T24" fmla="*/ 0 w 291"/>
                  <a:gd name="T25" fmla="*/ 0 h 232"/>
                  <a:gd name="T26" fmla="*/ 0 w 291"/>
                  <a:gd name="T27" fmla="*/ 0 h 232"/>
                  <a:gd name="T28" fmla="*/ 0 w 291"/>
                  <a:gd name="T29" fmla="*/ 0 h 232"/>
                  <a:gd name="T30" fmla="*/ 0 w 291"/>
                  <a:gd name="T31" fmla="*/ 0 h 232"/>
                  <a:gd name="T32" fmla="*/ 0 w 291"/>
                  <a:gd name="T33" fmla="*/ 0 h 232"/>
                  <a:gd name="T34" fmla="*/ 0 w 291"/>
                  <a:gd name="T35" fmla="*/ 0 h 232"/>
                  <a:gd name="T36" fmla="*/ 0 w 291"/>
                  <a:gd name="T37" fmla="*/ 0 h 232"/>
                  <a:gd name="T38" fmla="*/ 0 w 291"/>
                  <a:gd name="T39" fmla="*/ 0 h 232"/>
                  <a:gd name="T40" fmla="*/ 0 w 291"/>
                  <a:gd name="T41" fmla="*/ 0 h 232"/>
                  <a:gd name="T42" fmla="*/ 0 w 291"/>
                  <a:gd name="T43" fmla="*/ 0 h 232"/>
                  <a:gd name="T44" fmla="*/ 0 w 291"/>
                  <a:gd name="T45" fmla="*/ 0 h 232"/>
                  <a:gd name="T46" fmla="*/ 0 w 291"/>
                  <a:gd name="T47" fmla="*/ 0 h 232"/>
                  <a:gd name="T48" fmla="*/ 0 w 291"/>
                  <a:gd name="T49" fmla="*/ 0 h 232"/>
                  <a:gd name="T50" fmla="*/ 0 w 291"/>
                  <a:gd name="T51" fmla="*/ 0 h 232"/>
                  <a:gd name="T52" fmla="*/ 0 w 291"/>
                  <a:gd name="T53" fmla="*/ 0 h 232"/>
                  <a:gd name="T54" fmla="*/ 0 w 291"/>
                  <a:gd name="T55" fmla="*/ 0 h 232"/>
                  <a:gd name="T56" fmla="*/ 0 w 291"/>
                  <a:gd name="T57" fmla="*/ 0 h 232"/>
                  <a:gd name="T58" fmla="*/ 0 w 291"/>
                  <a:gd name="T59" fmla="*/ 0 h 232"/>
                  <a:gd name="T60" fmla="*/ 0 w 291"/>
                  <a:gd name="T61" fmla="*/ 0 h 232"/>
                  <a:gd name="T62" fmla="*/ 0 w 291"/>
                  <a:gd name="T63" fmla="*/ 0 h 232"/>
                  <a:gd name="T64" fmla="*/ 0 w 291"/>
                  <a:gd name="T65" fmla="*/ 0 h 232"/>
                  <a:gd name="T66" fmla="*/ 0 w 291"/>
                  <a:gd name="T67" fmla="*/ 0 h 232"/>
                  <a:gd name="T68" fmla="*/ 0 w 291"/>
                  <a:gd name="T69" fmla="*/ 0 h 232"/>
                  <a:gd name="T70" fmla="*/ 0 w 291"/>
                  <a:gd name="T71" fmla="*/ 0 h 232"/>
                  <a:gd name="T72" fmla="*/ 0 w 291"/>
                  <a:gd name="T73" fmla="*/ 0 h 232"/>
                  <a:gd name="T74" fmla="*/ 0 w 291"/>
                  <a:gd name="T75" fmla="*/ 0 h 232"/>
                  <a:gd name="T76" fmla="*/ 0 w 291"/>
                  <a:gd name="T77" fmla="*/ 0 h 23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91"/>
                  <a:gd name="T118" fmla="*/ 0 h 232"/>
                  <a:gd name="T119" fmla="*/ 291 w 291"/>
                  <a:gd name="T120" fmla="*/ 232 h 23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91" h="232">
                    <a:moveTo>
                      <a:pt x="47" y="226"/>
                    </a:moveTo>
                    <a:lnTo>
                      <a:pt x="42" y="229"/>
                    </a:lnTo>
                    <a:lnTo>
                      <a:pt x="37" y="231"/>
                    </a:lnTo>
                    <a:lnTo>
                      <a:pt x="32" y="232"/>
                    </a:lnTo>
                    <a:lnTo>
                      <a:pt x="28" y="232"/>
                    </a:lnTo>
                    <a:lnTo>
                      <a:pt x="23" y="231"/>
                    </a:lnTo>
                    <a:lnTo>
                      <a:pt x="18" y="230"/>
                    </a:lnTo>
                    <a:lnTo>
                      <a:pt x="13" y="227"/>
                    </a:lnTo>
                    <a:lnTo>
                      <a:pt x="9" y="224"/>
                    </a:lnTo>
                    <a:lnTo>
                      <a:pt x="6" y="220"/>
                    </a:lnTo>
                    <a:lnTo>
                      <a:pt x="3" y="216"/>
                    </a:lnTo>
                    <a:lnTo>
                      <a:pt x="1" y="211"/>
                    </a:lnTo>
                    <a:lnTo>
                      <a:pt x="0" y="206"/>
                    </a:lnTo>
                    <a:lnTo>
                      <a:pt x="0" y="202"/>
                    </a:lnTo>
                    <a:lnTo>
                      <a:pt x="1" y="197"/>
                    </a:lnTo>
                    <a:lnTo>
                      <a:pt x="2" y="192"/>
                    </a:lnTo>
                    <a:lnTo>
                      <a:pt x="5" y="187"/>
                    </a:lnTo>
                    <a:lnTo>
                      <a:pt x="8" y="183"/>
                    </a:lnTo>
                    <a:lnTo>
                      <a:pt x="12" y="179"/>
                    </a:lnTo>
                    <a:lnTo>
                      <a:pt x="244" y="6"/>
                    </a:lnTo>
                    <a:lnTo>
                      <a:pt x="248" y="3"/>
                    </a:lnTo>
                    <a:lnTo>
                      <a:pt x="254" y="1"/>
                    </a:lnTo>
                    <a:lnTo>
                      <a:pt x="259" y="0"/>
                    </a:lnTo>
                    <a:lnTo>
                      <a:pt x="263" y="0"/>
                    </a:lnTo>
                    <a:lnTo>
                      <a:pt x="268" y="1"/>
                    </a:lnTo>
                    <a:lnTo>
                      <a:pt x="273" y="2"/>
                    </a:lnTo>
                    <a:lnTo>
                      <a:pt x="278" y="5"/>
                    </a:lnTo>
                    <a:lnTo>
                      <a:pt x="282" y="8"/>
                    </a:lnTo>
                    <a:lnTo>
                      <a:pt x="285" y="12"/>
                    </a:lnTo>
                    <a:lnTo>
                      <a:pt x="288" y="16"/>
                    </a:lnTo>
                    <a:lnTo>
                      <a:pt x="290" y="21"/>
                    </a:lnTo>
                    <a:lnTo>
                      <a:pt x="291" y="26"/>
                    </a:lnTo>
                    <a:lnTo>
                      <a:pt x="291" y="30"/>
                    </a:lnTo>
                    <a:lnTo>
                      <a:pt x="290" y="35"/>
                    </a:lnTo>
                    <a:lnTo>
                      <a:pt x="289" y="40"/>
                    </a:lnTo>
                    <a:lnTo>
                      <a:pt x="286" y="45"/>
                    </a:lnTo>
                    <a:lnTo>
                      <a:pt x="283" y="49"/>
                    </a:lnTo>
                    <a:lnTo>
                      <a:pt x="279" y="53"/>
                    </a:lnTo>
                    <a:lnTo>
                      <a:pt x="47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73" name="Freeform 60"/>
              <p:cNvSpPr>
                <a:spLocks/>
              </p:cNvSpPr>
              <p:nvPr/>
            </p:nvSpPr>
            <p:spPr bwMode="auto">
              <a:xfrm>
                <a:off x="933" y="3837"/>
                <a:ext cx="73" cy="63"/>
              </a:xfrm>
              <a:custGeom>
                <a:avLst/>
                <a:gdLst>
                  <a:gd name="T0" fmla="*/ 0 w 294"/>
                  <a:gd name="T1" fmla="*/ 0 h 250"/>
                  <a:gd name="T2" fmla="*/ 0 w 294"/>
                  <a:gd name="T3" fmla="*/ 0 h 250"/>
                  <a:gd name="T4" fmla="*/ 0 w 294"/>
                  <a:gd name="T5" fmla="*/ 0 h 250"/>
                  <a:gd name="T6" fmla="*/ 0 w 294"/>
                  <a:gd name="T7" fmla="*/ 0 h 250"/>
                  <a:gd name="T8" fmla="*/ 0 w 294"/>
                  <a:gd name="T9" fmla="*/ 0 h 250"/>
                  <a:gd name="T10" fmla="*/ 0 w 294"/>
                  <a:gd name="T11" fmla="*/ 0 h 250"/>
                  <a:gd name="T12" fmla="*/ 0 w 294"/>
                  <a:gd name="T13" fmla="*/ 0 h 250"/>
                  <a:gd name="T14" fmla="*/ 0 w 294"/>
                  <a:gd name="T15" fmla="*/ 0 h 250"/>
                  <a:gd name="T16" fmla="*/ 0 w 294"/>
                  <a:gd name="T17" fmla="*/ 0 h 250"/>
                  <a:gd name="T18" fmla="*/ 0 w 294"/>
                  <a:gd name="T19" fmla="*/ 0 h 250"/>
                  <a:gd name="T20" fmla="*/ 0 w 294"/>
                  <a:gd name="T21" fmla="*/ 0 h 250"/>
                  <a:gd name="T22" fmla="*/ 0 w 294"/>
                  <a:gd name="T23" fmla="*/ 0 h 250"/>
                  <a:gd name="T24" fmla="*/ 0 w 294"/>
                  <a:gd name="T25" fmla="*/ 0 h 250"/>
                  <a:gd name="T26" fmla="*/ 0 w 294"/>
                  <a:gd name="T27" fmla="*/ 0 h 250"/>
                  <a:gd name="T28" fmla="*/ 0 w 294"/>
                  <a:gd name="T29" fmla="*/ 0 h 250"/>
                  <a:gd name="T30" fmla="*/ 0 w 294"/>
                  <a:gd name="T31" fmla="*/ 0 h 250"/>
                  <a:gd name="T32" fmla="*/ 0 w 294"/>
                  <a:gd name="T33" fmla="*/ 0 h 250"/>
                  <a:gd name="T34" fmla="*/ 0 w 294"/>
                  <a:gd name="T35" fmla="*/ 0 h 250"/>
                  <a:gd name="T36" fmla="*/ 0 w 294"/>
                  <a:gd name="T37" fmla="*/ 0 h 250"/>
                  <a:gd name="T38" fmla="*/ 0 w 294"/>
                  <a:gd name="T39" fmla="*/ 0 h 250"/>
                  <a:gd name="T40" fmla="*/ 0 w 294"/>
                  <a:gd name="T41" fmla="*/ 0 h 250"/>
                  <a:gd name="T42" fmla="*/ 0 w 294"/>
                  <a:gd name="T43" fmla="*/ 0 h 250"/>
                  <a:gd name="T44" fmla="*/ 0 w 294"/>
                  <a:gd name="T45" fmla="*/ 0 h 250"/>
                  <a:gd name="T46" fmla="*/ 0 w 294"/>
                  <a:gd name="T47" fmla="*/ 0 h 250"/>
                  <a:gd name="T48" fmla="*/ 0 w 294"/>
                  <a:gd name="T49" fmla="*/ 0 h 250"/>
                  <a:gd name="T50" fmla="*/ 0 w 294"/>
                  <a:gd name="T51" fmla="*/ 0 h 250"/>
                  <a:gd name="T52" fmla="*/ 0 w 294"/>
                  <a:gd name="T53" fmla="*/ 0 h 250"/>
                  <a:gd name="T54" fmla="*/ 0 w 294"/>
                  <a:gd name="T55" fmla="*/ 0 h 250"/>
                  <a:gd name="T56" fmla="*/ 0 w 294"/>
                  <a:gd name="T57" fmla="*/ 0 h 250"/>
                  <a:gd name="T58" fmla="*/ 0 w 294"/>
                  <a:gd name="T59" fmla="*/ 0 h 250"/>
                  <a:gd name="T60" fmla="*/ 0 w 294"/>
                  <a:gd name="T61" fmla="*/ 0 h 250"/>
                  <a:gd name="T62" fmla="*/ 0 w 294"/>
                  <a:gd name="T63" fmla="*/ 0 h 250"/>
                  <a:gd name="T64" fmla="*/ 0 w 294"/>
                  <a:gd name="T65" fmla="*/ 0 h 250"/>
                  <a:gd name="T66" fmla="*/ 0 w 294"/>
                  <a:gd name="T67" fmla="*/ 0 h 250"/>
                  <a:gd name="T68" fmla="*/ 0 w 294"/>
                  <a:gd name="T69" fmla="*/ 0 h 250"/>
                  <a:gd name="T70" fmla="*/ 0 w 294"/>
                  <a:gd name="T71" fmla="*/ 0 h 250"/>
                  <a:gd name="T72" fmla="*/ 0 w 294"/>
                  <a:gd name="T73" fmla="*/ 0 h 250"/>
                  <a:gd name="T74" fmla="*/ 0 w 294"/>
                  <a:gd name="T75" fmla="*/ 0 h 250"/>
                  <a:gd name="T76" fmla="*/ 0 w 294"/>
                  <a:gd name="T77" fmla="*/ 0 h 25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94"/>
                  <a:gd name="T118" fmla="*/ 0 h 250"/>
                  <a:gd name="T119" fmla="*/ 294 w 294"/>
                  <a:gd name="T120" fmla="*/ 250 h 25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94" h="250">
                    <a:moveTo>
                      <a:pt x="48" y="243"/>
                    </a:moveTo>
                    <a:lnTo>
                      <a:pt x="44" y="246"/>
                    </a:lnTo>
                    <a:lnTo>
                      <a:pt x="39" y="248"/>
                    </a:lnTo>
                    <a:lnTo>
                      <a:pt x="34" y="250"/>
                    </a:lnTo>
                    <a:lnTo>
                      <a:pt x="30" y="250"/>
                    </a:lnTo>
                    <a:lnTo>
                      <a:pt x="25" y="249"/>
                    </a:lnTo>
                    <a:lnTo>
                      <a:pt x="20" y="248"/>
                    </a:lnTo>
                    <a:lnTo>
                      <a:pt x="14" y="246"/>
                    </a:lnTo>
                    <a:lnTo>
                      <a:pt x="10" y="243"/>
                    </a:lnTo>
                    <a:lnTo>
                      <a:pt x="7" y="238"/>
                    </a:lnTo>
                    <a:lnTo>
                      <a:pt x="4" y="234"/>
                    </a:lnTo>
                    <a:lnTo>
                      <a:pt x="2" y="229"/>
                    </a:lnTo>
                    <a:lnTo>
                      <a:pt x="0" y="224"/>
                    </a:lnTo>
                    <a:lnTo>
                      <a:pt x="0" y="220"/>
                    </a:lnTo>
                    <a:lnTo>
                      <a:pt x="1" y="215"/>
                    </a:lnTo>
                    <a:lnTo>
                      <a:pt x="2" y="210"/>
                    </a:lnTo>
                    <a:lnTo>
                      <a:pt x="4" y="205"/>
                    </a:lnTo>
                    <a:lnTo>
                      <a:pt x="7" y="201"/>
                    </a:lnTo>
                    <a:lnTo>
                      <a:pt x="11" y="198"/>
                    </a:lnTo>
                    <a:lnTo>
                      <a:pt x="247" y="7"/>
                    </a:lnTo>
                    <a:lnTo>
                      <a:pt x="251" y="4"/>
                    </a:lnTo>
                    <a:lnTo>
                      <a:pt x="256" y="2"/>
                    </a:lnTo>
                    <a:lnTo>
                      <a:pt x="261" y="0"/>
                    </a:lnTo>
                    <a:lnTo>
                      <a:pt x="265" y="0"/>
                    </a:lnTo>
                    <a:lnTo>
                      <a:pt x="270" y="1"/>
                    </a:lnTo>
                    <a:lnTo>
                      <a:pt x="275" y="2"/>
                    </a:lnTo>
                    <a:lnTo>
                      <a:pt x="280" y="4"/>
                    </a:lnTo>
                    <a:lnTo>
                      <a:pt x="284" y="7"/>
                    </a:lnTo>
                    <a:lnTo>
                      <a:pt x="287" y="11"/>
                    </a:lnTo>
                    <a:lnTo>
                      <a:pt x="290" y="15"/>
                    </a:lnTo>
                    <a:lnTo>
                      <a:pt x="292" y="20"/>
                    </a:lnTo>
                    <a:lnTo>
                      <a:pt x="294" y="25"/>
                    </a:lnTo>
                    <a:lnTo>
                      <a:pt x="294" y="29"/>
                    </a:lnTo>
                    <a:lnTo>
                      <a:pt x="293" y="34"/>
                    </a:lnTo>
                    <a:lnTo>
                      <a:pt x="292" y="39"/>
                    </a:lnTo>
                    <a:lnTo>
                      <a:pt x="290" y="44"/>
                    </a:lnTo>
                    <a:lnTo>
                      <a:pt x="287" y="48"/>
                    </a:lnTo>
                    <a:lnTo>
                      <a:pt x="283" y="52"/>
                    </a:lnTo>
                    <a:lnTo>
                      <a:pt x="48" y="2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74" name="Freeform 61"/>
              <p:cNvSpPr>
                <a:spLocks/>
              </p:cNvSpPr>
              <p:nvPr/>
            </p:nvSpPr>
            <p:spPr bwMode="auto">
              <a:xfrm>
                <a:off x="991" y="3780"/>
                <a:ext cx="81" cy="72"/>
              </a:xfrm>
              <a:custGeom>
                <a:avLst/>
                <a:gdLst>
                  <a:gd name="T0" fmla="*/ 0 w 321"/>
                  <a:gd name="T1" fmla="*/ 0 h 291"/>
                  <a:gd name="T2" fmla="*/ 0 w 321"/>
                  <a:gd name="T3" fmla="*/ 0 h 291"/>
                  <a:gd name="T4" fmla="*/ 0 w 321"/>
                  <a:gd name="T5" fmla="*/ 0 h 291"/>
                  <a:gd name="T6" fmla="*/ 0 w 321"/>
                  <a:gd name="T7" fmla="*/ 0 h 291"/>
                  <a:gd name="T8" fmla="*/ 0 w 321"/>
                  <a:gd name="T9" fmla="*/ 0 h 291"/>
                  <a:gd name="T10" fmla="*/ 0 w 321"/>
                  <a:gd name="T11" fmla="*/ 0 h 291"/>
                  <a:gd name="T12" fmla="*/ 0 w 321"/>
                  <a:gd name="T13" fmla="*/ 0 h 291"/>
                  <a:gd name="T14" fmla="*/ 0 w 321"/>
                  <a:gd name="T15" fmla="*/ 0 h 291"/>
                  <a:gd name="T16" fmla="*/ 0 w 321"/>
                  <a:gd name="T17" fmla="*/ 0 h 291"/>
                  <a:gd name="T18" fmla="*/ 0 w 321"/>
                  <a:gd name="T19" fmla="*/ 0 h 291"/>
                  <a:gd name="T20" fmla="*/ 0 w 321"/>
                  <a:gd name="T21" fmla="*/ 0 h 291"/>
                  <a:gd name="T22" fmla="*/ 0 w 321"/>
                  <a:gd name="T23" fmla="*/ 0 h 291"/>
                  <a:gd name="T24" fmla="*/ 0 w 321"/>
                  <a:gd name="T25" fmla="*/ 0 h 291"/>
                  <a:gd name="T26" fmla="*/ 0 w 321"/>
                  <a:gd name="T27" fmla="*/ 0 h 291"/>
                  <a:gd name="T28" fmla="*/ 0 w 321"/>
                  <a:gd name="T29" fmla="*/ 0 h 291"/>
                  <a:gd name="T30" fmla="*/ 0 w 321"/>
                  <a:gd name="T31" fmla="*/ 0 h 291"/>
                  <a:gd name="T32" fmla="*/ 0 w 321"/>
                  <a:gd name="T33" fmla="*/ 0 h 291"/>
                  <a:gd name="T34" fmla="*/ 0 w 321"/>
                  <a:gd name="T35" fmla="*/ 0 h 291"/>
                  <a:gd name="T36" fmla="*/ 0 w 321"/>
                  <a:gd name="T37" fmla="*/ 0 h 291"/>
                  <a:gd name="T38" fmla="*/ 0 w 321"/>
                  <a:gd name="T39" fmla="*/ 0 h 291"/>
                  <a:gd name="T40" fmla="*/ 0 w 321"/>
                  <a:gd name="T41" fmla="*/ 0 h 291"/>
                  <a:gd name="T42" fmla="*/ 0 w 321"/>
                  <a:gd name="T43" fmla="*/ 0 h 291"/>
                  <a:gd name="T44" fmla="*/ 0 w 321"/>
                  <a:gd name="T45" fmla="*/ 0 h 291"/>
                  <a:gd name="T46" fmla="*/ 0 w 321"/>
                  <a:gd name="T47" fmla="*/ 0 h 291"/>
                  <a:gd name="T48" fmla="*/ 0 w 321"/>
                  <a:gd name="T49" fmla="*/ 0 h 291"/>
                  <a:gd name="T50" fmla="*/ 0 w 321"/>
                  <a:gd name="T51" fmla="*/ 0 h 291"/>
                  <a:gd name="T52" fmla="*/ 0 w 321"/>
                  <a:gd name="T53" fmla="*/ 0 h 291"/>
                  <a:gd name="T54" fmla="*/ 0 w 321"/>
                  <a:gd name="T55" fmla="*/ 0 h 291"/>
                  <a:gd name="T56" fmla="*/ 0 w 321"/>
                  <a:gd name="T57" fmla="*/ 0 h 291"/>
                  <a:gd name="T58" fmla="*/ 0 w 321"/>
                  <a:gd name="T59" fmla="*/ 0 h 291"/>
                  <a:gd name="T60" fmla="*/ 0 w 321"/>
                  <a:gd name="T61" fmla="*/ 0 h 291"/>
                  <a:gd name="T62" fmla="*/ 0 w 321"/>
                  <a:gd name="T63" fmla="*/ 0 h 291"/>
                  <a:gd name="T64" fmla="*/ 0 w 321"/>
                  <a:gd name="T65" fmla="*/ 0 h 291"/>
                  <a:gd name="T66" fmla="*/ 0 w 321"/>
                  <a:gd name="T67" fmla="*/ 0 h 291"/>
                  <a:gd name="T68" fmla="*/ 0 w 321"/>
                  <a:gd name="T69" fmla="*/ 0 h 291"/>
                  <a:gd name="T70" fmla="*/ 0 w 321"/>
                  <a:gd name="T71" fmla="*/ 0 h 291"/>
                  <a:gd name="T72" fmla="*/ 0 w 321"/>
                  <a:gd name="T73" fmla="*/ 0 h 291"/>
                  <a:gd name="T74" fmla="*/ 0 w 321"/>
                  <a:gd name="T75" fmla="*/ 0 h 291"/>
                  <a:gd name="T76" fmla="*/ 0 w 321"/>
                  <a:gd name="T77" fmla="*/ 0 h 29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21"/>
                  <a:gd name="T118" fmla="*/ 0 h 291"/>
                  <a:gd name="T119" fmla="*/ 321 w 321"/>
                  <a:gd name="T120" fmla="*/ 291 h 291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21" h="291">
                    <a:moveTo>
                      <a:pt x="48" y="284"/>
                    </a:moveTo>
                    <a:lnTo>
                      <a:pt x="44" y="287"/>
                    </a:lnTo>
                    <a:lnTo>
                      <a:pt x="39" y="289"/>
                    </a:lnTo>
                    <a:lnTo>
                      <a:pt x="34" y="290"/>
                    </a:lnTo>
                    <a:lnTo>
                      <a:pt x="29" y="291"/>
                    </a:lnTo>
                    <a:lnTo>
                      <a:pt x="25" y="291"/>
                    </a:lnTo>
                    <a:lnTo>
                      <a:pt x="20" y="289"/>
                    </a:lnTo>
                    <a:lnTo>
                      <a:pt x="15" y="287"/>
                    </a:lnTo>
                    <a:lnTo>
                      <a:pt x="11" y="285"/>
                    </a:lnTo>
                    <a:lnTo>
                      <a:pt x="7" y="280"/>
                    </a:lnTo>
                    <a:lnTo>
                      <a:pt x="4" y="276"/>
                    </a:lnTo>
                    <a:lnTo>
                      <a:pt x="2" y="271"/>
                    </a:lnTo>
                    <a:lnTo>
                      <a:pt x="1" y="266"/>
                    </a:lnTo>
                    <a:lnTo>
                      <a:pt x="0" y="261"/>
                    </a:lnTo>
                    <a:lnTo>
                      <a:pt x="0" y="257"/>
                    </a:lnTo>
                    <a:lnTo>
                      <a:pt x="2" y="252"/>
                    </a:lnTo>
                    <a:lnTo>
                      <a:pt x="4" y="247"/>
                    </a:lnTo>
                    <a:lnTo>
                      <a:pt x="6" y="243"/>
                    </a:lnTo>
                    <a:lnTo>
                      <a:pt x="10" y="239"/>
                    </a:lnTo>
                    <a:lnTo>
                      <a:pt x="273" y="7"/>
                    </a:lnTo>
                    <a:lnTo>
                      <a:pt x="277" y="4"/>
                    </a:lnTo>
                    <a:lnTo>
                      <a:pt x="282" y="2"/>
                    </a:lnTo>
                    <a:lnTo>
                      <a:pt x="287" y="1"/>
                    </a:lnTo>
                    <a:lnTo>
                      <a:pt x="292" y="0"/>
                    </a:lnTo>
                    <a:lnTo>
                      <a:pt x="296" y="0"/>
                    </a:lnTo>
                    <a:lnTo>
                      <a:pt x="301" y="2"/>
                    </a:lnTo>
                    <a:lnTo>
                      <a:pt x="306" y="4"/>
                    </a:lnTo>
                    <a:lnTo>
                      <a:pt x="310" y="6"/>
                    </a:lnTo>
                    <a:lnTo>
                      <a:pt x="314" y="10"/>
                    </a:lnTo>
                    <a:lnTo>
                      <a:pt x="317" y="14"/>
                    </a:lnTo>
                    <a:lnTo>
                      <a:pt x="319" y="19"/>
                    </a:lnTo>
                    <a:lnTo>
                      <a:pt x="320" y="25"/>
                    </a:lnTo>
                    <a:lnTo>
                      <a:pt x="321" y="30"/>
                    </a:lnTo>
                    <a:lnTo>
                      <a:pt x="321" y="34"/>
                    </a:lnTo>
                    <a:lnTo>
                      <a:pt x="319" y="39"/>
                    </a:lnTo>
                    <a:lnTo>
                      <a:pt x="317" y="44"/>
                    </a:lnTo>
                    <a:lnTo>
                      <a:pt x="315" y="48"/>
                    </a:lnTo>
                    <a:lnTo>
                      <a:pt x="311" y="52"/>
                    </a:lnTo>
                    <a:lnTo>
                      <a:pt x="48" y="28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75" name="Freeform 62"/>
              <p:cNvSpPr>
                <a:spLocks/>
              </p:cNvSpPr>
              <p:nvPr/>
            </p:nvSpPr>
            <p:spPr bwMode="auto">
              <a:xfrm>
                <a:off x="1057" y="3727"/>
                <a:ext cx="70" cy="67"/>
              </a:xfrm>
              <a:custGeom>
                <a:avLst/>
                <a:gdLst>
                  <a:gd name="T0" fmla="*/ 0 w 281"/>
                  <a:gd name="T1" fmla="*/ 0 h 269"/>
                  <a:gd name="T2" fmla="*/ 0 w 281"/>
                  <a:gd name="T3" fmla="*/ 0 h 269"/>
                  <a:gd name="T4" fmla="*/ 0 w 281"/>
                  <a:gd name="T5" fmla="*/ 0 h 269"/>
                  <a:gd name="T6" fmla="*/ 0 w 281"/>
                  <a:gd name="T7" fmla="*/ 0 h 269"/>
                  <a:gd name="T8" fmla="*/ 0 w 281"/>
                  <a:gd name="T9" fmla="*/ 0 h 269"/>
                  <a:gd name="T10" fmla="*/ 0 w 281"/>
                  <a:gd name="T11" fmla="*/ 0 h 269"/>
                  <a:gd name="T12" fmla="*/ 0 w 281"/>
                  <a:gd name="T13" fmla="*/ 0 h 269"/>
                  <a:gd name="T14" fmla="*/ 0 w 281"/>
                  <a:gd name="T15" fmla="*/ 0 h 269"/>
                  <a:gd name="T16" fmla="*/ 0 w 281"/>
                  <a:gd name="T17" fmla="*/ 0 h 269"/>
                  <a:gd name="T18" fmla="*/ 0 w 281"/>
                  <a:gd name="T19" fmla="*/ 0 h 269"/>
                  <a:gd name="T20" fmla="*/ 0 w 281"/>
                  <a:gd name="T21" fmla="*/ 0 h 269"/>
                  <a:gd name="T22" fmla="*/ 0 w 281"/>
                  <a:gd name="T23" fmla="*/ 0 h 269"/>
                  <a:gd name="T24" fmla="*/ 0 w 281"/>
                  <a:gd name="T25" fmla="*/ 0 h 269"/>
                  <a:gd name="T26" fmla="*/ 0 w 281"/>
                  <a:gd name="T27" fmla="*/ 0 h 269"/>
                  <a:gd name="T28" fmla="*/ 0 w 281"/>
                  <a:gd name="T29" fmla="*/ 0 h 269"/>
                  <a:gd name="T30" fmla="*/ 0 w 281"/>
                  <a:gd name="T31" fmla="*/ 0 h 269"/>
                  <a:gd name="T32" fmla="*/ 0 w 281"/>
                  <a:gd name="T33" fmla="*/ 0 h 269"/>
                  <a:gd name="T34" fmla="*/ 0 w 281"/>
                  <a:gd name="T35" fmla="*/ 0 h 269"/>
                  <a:gd name="T36" fmla="*/ 0 w 281"/>
                  <a:gd name="T37" fmla="*/ 0 h 269"/>
                  <a:gd name="T38" fmla="*/ 0 w 281"/>
                  <a:gd name="T39" fmla="*/ 0 h 269"/>
                  <a:gd name="T40" fmla="*/ 0 w 281"/>
                  <a:gd name="T41" fmla="*/ 0 h 269"/>
                  <a:gd name="T42" fmla="*/ 0 w 281"/>
                  <a:gd name="T43" fmla="*/ 0 h 269"/>
                  <a:gd name="T44" fmla="*/ 0 w 281"/>
                  <a:gd name="T45" fmla="*/ 0 h 269"/>
                  <a:gd name="T46" fmla="*/ 0 w 281"/>
                  <a:gd name="T47" fmla="*/ 0 h 269"/>
                  <a:gd name="T48" fmla="*/ 0 w 281"/>
                  <a:gd name="T49" fmla="*/ 0 h 269"/>
                  <a:gd name="T50" fmla="*/ 0 w 281"/>
                  <a:gd name="T51" fmla="*/ 0 h 269"/>
                  <a:gd name="T52" fmla="*/ 0 w 281"/>
                  <a:gd name="T53" fmla="*/ 0 h 269"/>
                  <a:gd name="T54" fmla="*/ 0 w 281"/>
                  <a:gd name="T55" fmla="*/ 0 h 269"/>
                  <a:gd name="T56" fmla="*/ 0 w 281"/>
                  <a:gd name="T57" fmla="*/ 0 h 269"/>
                  <a:gd name="T58" fmla="*/ 0 w 281"/>
                  <a:gd name="T59" fmla="*/ 0 h 269"/>
                  <a:gd name="T60" fmla="*/ 0 w 281"/>
                  <a:gd name="T61" fmla="*/ 0 h 269"/>
                  <a:gd name="T62" fmla="*/ 0 w 281"/>
                  <a:gd name="T63" fmla="*/ 0 h 269"/>
                  <a:gd name="T64" fmla="*/ 0 w 281"/>
                  <a:gd name="T65" fmla="*/ 0 h 269"/>
                  <a:gd name="T66" fmla="*/ 0 w 281"/>
                  <a:gd name="T67" fmla="*/ 0 h 269"/>
                  <a:gd name="T68" fmla="*/ 0 w 281"/>
                  <a:gd name="T69" fmla="*/ 0 h 269"/>
                  <a:gd name="T70" fmla="*/ 0 w 281"/>
                  <a:gd name="T71" fmla="*/ 0 h 269"/>
                  <a:gd name="T72" fmla="*/ 0 w 281"/>
                  <a:gd name="T73" fmla="*/ 0 h 269"/>
                  <a:gd name="T74" fmla="*/ 0 w 281"/>
                  <a:gd name="T75" fmla="*/ 0 h 269"/>
                  <a:gd name="T76" fmla="*/ 0 w 281"/>
                  <a:gd name="T77" fmla="*/ 0 h 26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81"/>
                  <a:gd name="T118" fmla="*/ 0 h 269"/>
                  <a:gd name="T119" fmla="*/ 281 w 281"/>
                  <a:gd name="T120" fmla="*/ 269 h 26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81" h="269">
                    <a:moveTo>
                      <a:pt x="50" y="261"/>
                    </a:moveTo>
                    <a:lnTo>
                      <a:pt x="46" y="264"/>
                    </a:lnTo>
                    <a:lnTo>
                      <a:pt x="41" y="267"/>
                    </a:lnTo>
                    <a:lnTo>
                      <a:pt x="36" y="268"/>
                    </a:lnTo>
                    <a:lnTo>
                      <a:pt x="31" y="269"/>
                    </a:lnTo>
                    <a:lnTo>
                      <a:pt x="27" y="269"/>
                    </a:lnTo>
                    <a:lnTo>
                      <a:pt x="22" y="268"/>
                    </a:lnTo>
                    <a:lnTo>
                      <a:pt x="17" y="266"/>
                    </a:lnTo>
                    <a:lnTo>
                      <a:pt x="13" y="263"/>
                    </a:lnTo>
                    <a:lnTo>
                      <a:pt x="9" y="260"/>
                    </a:lnTo>
                    <a:lnTo>
                      <a:pt x="5" y="256"/>
                    </a:lnTo>
                    <a:lnTo>
                      <a:pt x="2" y="251"/>
                    </a:lnTo>
                    <a:lnTo>
                      <a:pt x="1" y="246"/>
                    </a:lnTo>
                    <a:lnTo>
                      <a:pt x="0" y="241"/>
                    </a:lnTo>
                    <a:lnTo>
                      <a:pt x="0" y="237"/>
                    </a:lnTo>
                    <a:lnTo>
                      <a:pt x="1" y="231"/>
                    </a:lnTo>
                    <a:lnTo>
                      <a:pt x="3" y="226"/>
                    </a:lnTo>
                    <a:lnTo>
                      <a:pt x="7" y="222"/>
                    </a:lnTo>
                    <a:lnTo>
                      <a:pt x="10" y="218"/>
                    </a:lnTo>
                    <a:lnTo>
                      <a:pt x="232" y="8"/>
                    </a:lnTo>
                    <a:lnTo>
                      <a:pt x="236" y="5"/>
                    </a:lnTo>
                    <a:lnTo>
                      <a:pt x="241" y="2"/>
                    </a:lnTo>
                    <a:lnTo>
                      <a:pt x="246" y="1"/>
                    </a:lnTo>
                    <a:lnTo>
                      <a:pt x="251" y="0"/>
                    </a:lnTo>
                    <a:lnTo>
                      <a:pt x="255" y="0"/>
                    </a:lnTo>
                    <a:lnTo>
                      <a:pt x="260" y="1"/>
                    </a:lnTo>
                    <a:lnTo>
                      <a:pt x="265" y="3"/>
                    </a:lnTo>
                    <a:lnTo>
                      <a:pt x="269" y="6"/>
                    </a:lnTo>
                    <a:lnTo>
                      <a:pt x="273" y="9"/>
                    </a:lnTo>
                    <a:lnTo>
                      <a:pt x="276" y="13"/>
                    </a:lnTo>
                    <a:lnTo>
                      <a:pt x="279" y="18"/>
                    </a:lnTo>
                    <a:lnTo>
                      <a:pt x="280" y="23"/>
                    </a:lnTo>
                    <a:lnTo>
                      <a:pt x="281" y="28"/>
                    </a:lnTo>
                    <a:lnTo>
                      <a:pt x="281" y="32"/>
                    </a:lnTo>
                    <a:lnTo>
                      <a:pt x="280" y="37"/>
                    </a:lnTo>
                    <a:lnTo>
                      <a:pt x="278" y="43"/>
                    </a:lnTo>
                    <a:lnTo>
                      <a:pt x="275" y="47"/>
                    </a:lnTo>
                    <a:lnTo>
                      <a:pt x="272" y="51"/>
                    </a:lnTo>
                    <a:lnTo>
                      <a:pt x="50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76" name="Freeform 63"/>
              <p:cNvSpPr>
                <a:spLocks/>
              </p:cNvSpPr>
              <p:nvPr/>
            </p:nvSpPr>
            <p:spPr bwMode="auto">
              <a:xfrm>
                <a:off x="1113" y="3670"/>
                <a:ext cx="71" cy="72"/>
              </a:xfrm>
              <a:custGeom>
                <a:avLst/>
                <a:gdLst>
                  <a:gd name="T0" fmla="*/ 0 w 284"/>
                  <a:gd name="T1" fmla="*/ 0 h 287"/>
                  <a:gd name="T2" fmla="*/ 0 w 284"/>
                  <a:gd name="T3" fmla="*/ 0 h 287"/>
                  <a:gd name="T4" fmla="*/ 0 w 284"/>
                  <a:gd name="T5" fmla="*/ 0 h 287"/>
                  <a:gd name="T6" fmla="*/ 0 w 284"/>
                  <a:gd name="T7" fmla="*/ 0 h 287"/>
                  <a:gd name="T8" fmla="*/ 0 w 284"/>
                  <a:gd name="T9" fmla="*/ 0 h 287"/>
                  <a:gd name="T10" fmla="*/ 0 w 284"/>
                  <a:gd name="T11" fmla="*/ 0 h 287"/>
                  <a:gd name="T12" fmla="*/ 0 w 284"/>
                  <a:gd name="T13" fmla="*/ 0 h 287"/>
                  <a:gd name="T14" fmla="*/ 0 w 284"/>
                  <a:gd name="T15" fmla="*/ 0 h 287"/>
                  <a:gd name="T16" fmla="*/ 0 w 284"/>
                  <a:gd name="T17" fmla="*/ 0 h 287"/>
                  <a:gd name="T18" fmla="*/ 0 w 284"/>
                  <a:gd name="T19" fmla="*/ 0 h 287"/>
                  <a:gd name="T20" fmla="*/ 0 w 284"/>
                  <a:gd name="T21" fmla="*/ 0 h 287"/>
                  <a:gd name="T22" fmla="*/ 0 w 284"/>
                  <a:gd name="T23" fmla="*/ 0 h 287"/>
                  <a:gd name="T24" fmla="*/ 0 w 284"/>
                  <a:gd name="T25" fmla="*/ 0 h 287"/>
                  <a:gd name="T26" fmla="*/ 0 w 284"/>
                  <a:gd name="T27" fmla="*/ 0 h 287"/>
                  <a:gd name="T28" fmla="*/ 0 w 284"/>
                  <a:gd name="T29" fmla="*/ 0 h 287"/>
                  <a:gd name="T30" fmla="*/ 0 w 284"/>
                  <a:gd name="T31" fmla="*/ 0 h 287"/>
                  <a:gd name="T32" fmla="*/ 0 w 284"/>
                  <a:gd name="T33" fmla="*/ 0 h 287"/>
                  <a:gd name="T34" fmla="*/ 0 w 284"/>
                  <a:gd name="T35" fmla="*/ 0 h 287"/>
                  <a:gd name="T36" fmla="*/ 0 w 284"/>
                  <a:gd name="T37" fmla="*/ 0 h 287"/>
                  <a:gd name="T38" fmla="*/ 0 w 284"/>
                  <a:gd name="T39" fmla="*/ 0 h 287"/>
                  <a:gd name="T40" fmla="*/ 0 w 284"/>
                  <a:gd name="T41" fmla="*/ 0 h 287"/>
                  <a:gd name="T42" fmla="*/ 0 w 284"/>
                  <a:gd name="T43" fmla="*/ 0 h 287"/>
                  <a:gd name="T44" fmla="*/ 0 w 284"/>
                  <a:gd name="T45" fmla="*/ 0 h 287"/>
                  <a:gd name="T46" fmla="*/ 0 w 284"/>
                  <a:gd name="T47" fmla="*/ 0 h 287"/>
                  <a:gd name="T48" fmla="*/ 0 w 284"/>
                  <a:gd name="T49" fmla="*/ 0 h 287"/>
                  <a:gd name="T50" fmla="*/ 0 w 284"/>
                  <a:gd name="T51" fmla="*/ 0 h 287"/>
                  <a:gd name="T52" fmla="*/ 0 w 284"/>
                  <a:gd name="T53" fmla="*/ 0 h 287"/>
                  <a:gd name="T54" fmla="*/ 0 w 284"/>
                  <a:gd name="T55" fmla="*/ 0 h 287"/>
                  <a:gd name="T56" fmla="*/ 0 w 284"/>
                  <a:gd name="T57" fmla="*/ 0 h 287"/>
                  <a:gd name="T58" fmla="*/ 0 w 284"/>
                  <a:gd name="T59" fmla="*/ 0 h 287"/>
                  <a:gd name="T60" fmla="*/ 0 w 284"/>
                  <a:gd name="T61" fmla="*/ 0 h 287"/>
                  <a:gd name="T62" fmla="*/ 0 w 284"/>
                  <a:gd name="T63" fmla="*/ 0 h 287"/>
                  <a:gd name="T64" fmla="*/ 0 w 284"/>
                  <a:gd name="T65" fmla="*/ 0 h 287"/>
                  <a:gd name="T66" fmla="*/ 0 w 284"/>
                  <a:gd name="T67" fmla="*/ 0 h 287"/>
                  <a:gd name="T68" fmla="*/ 0 w 284"/>
                  <a:gd name="T69" fmla="*/ 0 h 287"/>
                  <a:gd name="T70" fmla="*/ 0 w 284"/>
                  <a:gd name="T71" fmla="*/ 0 h 287"/>
                  <a:gd name="T72" fmla="*/ 0 w 284"/>
                  <a:gd name="T73" fmla="*/ 0 h 287"/>
                  <a:gd name="T74" fmla="*/ 0 w 284"/>
                  <a:gd name="T75" fmla="*/ 0 h 287"/>
                  <a:gd name="T76" fmla="*/ 0 w 284"/>
                  <a:gd name="T77" fmla="*/ 0 h 2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84"/>
                  <a:gd name="T118" fmla="*/ 0 h 287"/>
                  <a:gd name="T119" fmla="*/ 284 w 284"/>
                  <a:gd name="T120" fmla="*/ 287 h 2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84" h="287">
                    <a:moveTo>
                      <a:pt x="49" y="278"/>
                    </a:moveTo>
                    <a:lnTo>
                      <a:pt x="46" y="282"/>
                    </a:lnTo>
                    <a:lnTo>
                      <a:pt x="41" y="284"/>
                    </a:lnTo>
                    <a:lnTo>
                      <a:pt x="36" y="286"/>
                    </a:lnTo>
                    <a:lnTo>
                      <a:pt x="31" y="287"/>
                    </a:lnTo>
                    <a:lnTo>
                      <a:pt x="27" y="287"/>
                    </a:lnTo>
                    <a:lnTo>
                      <a:pt x="22" y="286"/>
                    </a:lnTo>
                    <a:lnTo>
                      <a:pt x="17" y="284"/>
                    </a:lnTo>
                    <a:lnTo>
                      <a:pt x="13" y="282"/>
                    </a:lnTo>
                    <a:lnTo>
                      <a:pt x="9" y="278"/>
                    </a:lnTo>
                    <a:lnTo>
                      <a:pt x="5" y="275"/>
                    </a:lnTo>
                    <a:lnTo>
                      <a:pt x="3" y="270"/>
                    </a:lnTo>
                    <a:lnTo>
                      <a:pt x="1" y="264"/>
                    </a:lnTo>
                    <a:lnTo>
                      <a:pt x="0" y="259"/>
                    </a:lnTo>
                    <a:lnTo>
                      <a:pt x="0" y="255"/>
                    </a:lnTo>
                    <a:lnTo>
                      <a:pt x="1" y="250"/>
                    </a:lnTo>
                    <a:lnTo>
                      <a:pt x="3" y="245"/>
                    </a:lnTo>
                    <a:lnTo>
                      <a:pt x="5" y="241"/>
                    </a:lnTo>
                    <a:lnTo>
                      <a:pt x="9" y="237"/>
                    </a:lnTo>
                    <a:lnTo>
                      <a:pt x="234" y="9"/>
                    </a:lnTo>
                    <a:lnTo>
                      <a:pt x="237" y="5"/>
                    </a:lnTo>
                    <a:lnTo>
                      <a:pt x="242" y="3"/>
                    </a:lnTo>
                    <a:lnTo>
                      <a:pt x="247" y="1"/>
                    </a:lnTo>
                    <a:lnTo>
                      <a:pt x="252" y="0"/>
                    </a:lnTo>
                    <a:lnTo>
                      <a:pt x="256" y="0"/>
                    </a:lnTo>
                    <a:lnTo>
                      <a:pt x="261" y="1"/>
                    </a:lnTo>
                    <a:lnTo>
                      <a:pt x="266" y="3"/>
                    </a:lnTo>
                    <a:lnTo>
                      <a:pt x="271" y="5"/>
                    </a:lnTo>
                    <a:lnTo>
                      <a:pt x="275" y="9"/>
                    </a:lnTo>
                    <a:lnTo>
                      <a:pt x="279" y="13"/>
                    </a:lnTo>
                    <a:lnTo>
                      <a:pt x="281" y="18"/>
                    </a:lnTo>
                    <a:lnTo>
                      <a:pt x="283" y="23"/>
                    </a:lnTo>
                    <a:lnTo>
                      <a:pt x="284" y="28"/>
                    </a:lnTo>
                    <a:lnTo>
                      <a:pt x="284" y="32"/>
                    </a:lnTo>
                    <a:lnTo>
                      <a:pt x="283" y="37"/>
                    </a:lnTo>
                    <a:lnTo>
                      <a:pt x="281" y="42"/>
                    </a:lnTo>
                    <a:lnTo>
                      <a:pt x="279" y="46"/>
                    </a:lnTo>
                    <a:lnTo>
                      <a:pt x="275" y="50"/>
                    </a:lnTo>
                    <a:lnTo>
                      <a:pt x="49" y="2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77" name="Freeform 64"/>
              <p:cNvSpPr>
                <a:spLocks/>
              </p:cNvSpPr>
              <p:nvPr/>
            </p:nvSpPr>
            <p:spPr bwMode="auto">
              <a:xfrm>
                <a:off x="1169" y="3611"/>
                <a:ext cx="70" cy="74"/>
              </a:xfrm>
              <a:custGeom>
                <a:avLst/>
                <a:gdLst>
                  <a:gd name="T0" fmla="*/ 0 w 279"/>
                  <a:gd name="T1" fmla="*/ 0 h 296"/>
                  <a:gd name="T2" fmla="*/ 0 w 279"/>
                  <a:gd name="T3" fmla="*/ 0 h 296"/>
                  <a:gd name="T4" fmla="*/ 0 w 279"/>
                  <a:gd name="T5" fmla="*/ 0 h 296"/>
                  <a:gd name="T6" fmla="*/ 0 w 279"/>
                  <a:gd name="T7" fmla="*/ 0 h 296"/>
                  <a:gd name="T8" fmla="*/ 0 w 279"/>
                  <a:gd name="T9" fmla="*/ 0 h 296"/>
                  <a:gd name="T10" fmla="*/ 0 w 279"/>
                  <a:gd name="T11" fmla="*/ 0 h 296"/>
                  <a:gd name="T12" fmla="*/ 0 w 279"/>
                  <a:gd name="T13" fmla="*/ 0 h 296"/>
                  <a:gd name="T14" fmla="*/ 0 w 279"/>
                  <a:gd name="T15" fmla="*/ 0 h 296"/>
                  <a:gd name="T16" fmla="*/ 0 w 279"/>
                  <a:gd name="T17" fmla="*/ 0 h 296"/>
                  <a:gd name="T18" fmla="*/ 0 w 279"/>
                  <a:gd name="T19" fmla="*/ 0 h 296"/>
                  <a:gd name="T20" fmla="*/ 0 w 279"/>
                  <a:gd name="T21" fmla="*/ 0 h 296"/>
                  <a:gd name="T22" fmla="*/ 0 w 279"/>
                  <a:gd name="T23" fmla="*/ 0 h 296"/>
                  <a:gd name="T24" fmla="*/ 0 w 279"/>
                  <a:gd name="T25" fmla="*/ 0 h 296"/>
                  <a:gd name="T26" fmla="*/ 0 w 279"/>
                  <a:gd name="T27" fmla="*/ 0 h 296"/>
                  <a:gd name="T28" fmla="*/ 0 w 279"/>
                  <a:gd name="T29" fmla="*/ 0 h 296"/>
                  <a:gd name="T30" fmla="*/ 0 w 279"/>
                  <a:gd name="T31" fmla="*/ 0 h 296"/>
                  <a:gd name="T32" fmla="*/ 0 w 279"/>
                  <a:gd name="T33" fmla="*/ 0 h 296"/>
                  <a:gd name="T34" fmla="*/ 0 w 279"/>
                  <a:gd name="T35" fmla="*/ 0 h 296"/>
                  <a:gd name="T36" fmla="*/ 0 w 279"/>
                  <a:gd name="T37" fmla="*/ 0 h 296"/>
                  <a:gd name="T38" fmla="*/ 0 w 279"/>
                  <a:gd name="T39" fmla="*/ 0 h 296"/>
                  <a:gd name="T40" fmla="*/ 0 w 279"/>
                  <a:gd name="T41" fmla="*/ 0 h 296"/>
                  <a:gd name="T42" fmla="*/ 0 w 279"/>
                  <a:gd name="T43" fmla="*/ 0 h 296"/>
                  <a:gd name="T44" fmla="*/ 0 w 279"/>
                  <a:gd name="T45" fmla="*/ 0 h 296"/>
                  <a:gd name="T46" fmla="*/ 0 w 279"/>
                  <a:gd name="T47" fmla="*/ 0 h 296"/>
                  <a:gd name="T48" fmla="*/ 0 w 279"/>
                  <a:gd name="T49" fmla="*/ 0 h 296"/>
                  <a:gd name="T50" fmla="*/ 0 w 279"/>
                  <a:gd name="T51" fmla="*/ 0 h 296"/>
                  <a:gd name="T52" fmla="*/ 0 w 279"/>
                  <a:gd name="T53" fmla="*/ 0 h 296"/>
                  <a:gd name="T54" fmla="*/ 0 w 279"/>
                  <a:gd name="T55" fmla="*/ 0 h 296"/>
                  <a:gd name="T56" fmla="*/ 0 w 279"/>
                  <a:gd name="T57" fmla="*/ 0 h 296"/>
                  <a:gd name="T58" fmla="*/ 0 w 279"/>
                  <a:gd name="T59" fmla="*/ 0 h 296"/>
                  <a:gd name="T60" fmla="*/ 0 w 279"/>
                  <a:gd name="T61" fmla="*/ 0 h 296"/>
                  <a:gd name="T62" fmla="*/ 0 w 279"/>
                  <a:gd name="T63" fmla="*/ 0 h 296"/>
                  <a:gd name="T64" fmla="*/ 0 w 279"/>
                  <a:gd name="T65" fmla="*/ 0 h 296"/>
                  <a:gd name="T66" fmla="*/ 0 w 279"/>
                  <a:gd name="T67" fmla="*/ 0 h 296"/>
                  <a:gd name="T68" fmla="*/ 0 w 279"/>
                  <a:gd name="T69" fmla="*/ 0 h 296"/>
                  <a:gd name="T70" fmla="*/ 0 w 279"/>
                  <a:gd name="T71" fmla="*/ 0 h 296"/>
                  <a:gd name="T72" fmla="*/ 0 w 279"/>
                  <a:gd name="T73" fmla="*/ 0 h 296"/>
                  <a:gd name="T74" fmla="*/ 0 w 279"/>
                  <a:gd name="T75" fmla="*/ 0 h 296"/>
                  <a:gd name="T76" fmla="*/ 0 w 279"/>
                  <a:gd name="T77" fmla="*/ 0 h 29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9"/>
                  <a:gd name="T118" fmla="*/ 0 h 296"/>
                  <a:gd name="T119" fmla="*/ 279 w 279"/>
                  <a:gd name="T120" fmla="*/ 296 h 29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9" h="296">
                    <a:moveTo>
                      <a:pt x="51" y="287"/>
                    </a:moveTo>
                    <a:lnTo>
                      <a:pt x="47" y="290"/>
                    </a:lnTo>
                    <a:lnTo>
                      <a:pt x="42" y="293"/>
                    </a:lnTo>
                    <a:lnTo>
                      <a:pt x="37" y="295"/>
                    </a:lnTo>
                    <a:lnTo>
                      <a:pt x="32" y="296"/>
                    </a:lnTo>
                    <a:lnTo>
                      <a:pt x="28" y="296"/>
                    </a:lnTo>
                    <a:lnTo>
                      <a:pt x="23" y="295"/>
                    </a:lnTo>
                    <a:lnTo>
                      <a:pt x="18" y="294"/>
                    </a:lnTo>
                    <a:lnTo>
                      <a:pt x="14" y="291"/>
                    </a:lnTo>
                    <a:lnTo>
                      <a:pt x="9" y="288"/>
                    </a:lnTo>
                    <a:lnTo>
                      <a:pt x="6" y="284"/>
                    </a:lnTo>
                    <a:lnTo>
                      <a:pt x="3" y="280"/>
                    </a:lnTo>
                    <a:lnTo>
                      <a:pt x="1" y="275"/>
                    </a:lnTo>
                    <a:lnTo>
                      <a:pt x="0" y="270"/>
                    </a:lnTo>
                    <a:lnTo>
                      <a:pt x="0" y="266"/>
                    </a:lnTo>
                    <a:lnTo>
                      <a:pt x="1" y="261"/>
                    </a:lnTo>
                    <a:lnTo>
                      <a:pt x="2" y="256"/>
                    </a:lnTo>
                    <a:lnTo>
                      <a:pt x="5" y="252"/>
                    </a:lnTo>
                    <a:lnTo>
                      <a:pt x="8" y="246"/>
                    </a:lnTo>
                    <a:lnTo>
                      <a:pt x="228" y="9"/>
                    </a:lnTo>
                    <a:lnTo>
                      <a:pt x="232" y="6"/>
                    </a:lnTo>
                    <a:lnTo>
                      <a:pt x="236" y="3"/>
                    </a:lnTo>
                    <a:lnTo>
                      <a:pt x="241" y="1"/>
                    </a:lnTo>
                    <a:lnTo>
                      <a:pt x="246" y="0"/>
                    </a:lnTo>
                    <a:lnTo>
                      <a:pt x="250" y="0"/>
                    </a:lnTo>
                    <a:lnTo>
                      <a:pt x="256" y="1"/>
                    </a:lnTo>
                    <a:lnTo>
                      <a:pt x="261" y="2"/>
                    </a:lnTo>
                    <a:lnTo>
                      <a:pt x="265" y="5"/>
                    </a:lnTo>
                    <a:lnTo>
                      <a:pt x="270" y="8"/>
                    </a:lnTo>
                    <a:lnTo>
                      <a:pt x="273" y="12"/>
                    </a:lnTo>
                    <a:lnTo>
                      <a:pt x="276" y="16"/>
                    </a:lnTo>
                    <a:lnTo>
                      <a:pt x="278" y="21"/>
                    </a:lnTo>
                    <a:lnTo>
                      <a:pt x="279" y="26"/>
                    </a:lnTo>
                    <a:lnTo>
                      <a:pt x="279" y="30"/>
                    </a:lnTo>
                    <a:lnTo>
                      <a:pt x="278" y="35"/>
                    </a:lnTo>
                    <a:lnTo>
                      <a:pt x="277" y="40"/>
                    </a:lnTo>
                    <a:lnTo>
                      <a:pt x="274" y="44"/>
                    </a:lnTo>
                    <a:lnTo>
                      <a:pt x="271" y="49"/>
                    </a:lnTo>
                    <a:lnTo>
                      <a:pt x="51" y="28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78" name="Freeform 65"/>
              <p:cNvSpPr>
                <a:spLocks/>
              </p:cNvSpPr>
              <p:nvPr/>
            </p:nvSpPr>
            <p:spPr bwMode="auto">
              <a:xfrm>
                <a:off x="1224" y="3566"/>
                <a:ext cx="54" cy="59"/>
              </a:xfrm>
              <a:custGeom>
                <a:avLst/>
                <a:gdLst>
                  <a:gd name="T0" fmla="*/ 0 w 215"/>
                  <a:gd name="T1" fmla="*/ 0 h 238"/>
                  <a:gd name="T2" fmla="*/ 0 w 215"/>
                  <a:gd name="T3" fmla="*/ 0 h 238"/>
                  <a:gd name="T4" fmla="*/ 0 w 215"/>
                  <a:gd name="T5" fmla="*/ 0 h 238"/>
                  <a:gd name="T6" fmla="*/ 0 w 215"/>
                  <a:gd name="T7" fmla="*/ 0 h 238"/>
                  <a:gd name="T8" fmla="*/ 0 w 215"/>
                  <a:gd name="T9" fmla="*/ 0 h 238"/>
                  <a:gd name="T10" fmla="*/ 0 w 215"/>
                  <a:gd name="T11" fmla="*/ 0 h 238"/>
                  <a:gd name="T12" fmla="*/ 0 w 215"/>
                  <a:gd name="T13" fmla="*/ 0 h 238"/>
                  <a:gd name="T14" fmla="*/ 0 w 215"/>
                  <a:gd name="T15" fmla="*/ 0 h 238"/>
                  <a:gd name="T16" fmla="*/ 0 w 215"/>
                  <a:gd name="T17" fmla="*/ 0 h 238"/>
                  <a:gd name="T18" fmla="*/ 0 w 215"/>
                  <a:gd name="T19" fmla="*/ 0 h 238"/>
                  <a:gd name="T20" fmla="*/ 0 w 215"/>
                  <a:gd name="T21" fmla="*/ 0 h 238"/>
                  <a:gd name="T22" fmla="*/ 0 w 215"/>
                  <a:gd name="T23" fmla="*/ 0 h 238"/>
                  <a:gd name="T24" fmla="*/ 0 w 215"/>
                  <a:gd name="T25" fmla="*/ 0 h 238"/>
                  <a:gd name="T26" fmla="*/ 0 w 215"/>
                  <a:gd name="T27" fmla="*/ 0 h 238"/>
                  <a:gd name="T28" fmla="*/ 0 w 215"/>
                  <a:gd name="T29" fmla="*/ 0 h 238"/>
                  <a:gd name="T30" fmla="*/ 0 w 215"/>
                  <a:gd name="T31" fmla="*/ 0 h 238"/>
                  <a:gd name="T32" fmla="*/ 0 w 215"/>
                  <a:gd name="T33" fmla="*/ 0 h 238"/>
                  <a:gd name="T34" fmla="*/ 0 w 215"/>
                  <a:gd name="T35" fmla="*/ 0 h 238"/>
                  <a:gd name="T36" fmla="*/ 0 w 215"/>
                  <a:gd name="T37" fmla="*/ 0 h 238"/>
                  <a:gd name="T38" fmla="*/ 0 w 215"/>
                  <a:gd name="T39" fmla="*/ 0 h 238"/>
                  <a:gd name="T40" fmla="*/ 0 w 215"/>
                  <a:gd name="T41" fmla="*/ 0 h 238"/>
                  <a:gd name="T42" fmla="*/ 0 w 215"/>
                  <a:gd name="T43" fmla="*/ 0 h 238"/>
                  <a:gd name="T44" fmla="*/ 0 w 215"/>
                  <a:gd name="T45" fmla="*/ 0 h 238"/>
                  <a:gd name="T46" fmla="*/ 0 w 215"/>
                  <a:gd name="T47" fmla="*/ 0 h 238"/>
                  <a:gd name="T48" fmla="*/ 0 w 215"/>
                  <a:gd name="T49" fmla="*/ 0 h 238"/>
                  <a:gd name="T50" fmla="*/ 0 w 215"/>
                  <a:gd name="T51" fmla="*/ 0 h 238"/>
                  <a:gd name="T52" fmla="*/ 0 w 215"/>
                  <a:gd name="T53" fmla="*/ 0 h 238"/>
                  <a:gd name="T54" fmla="*/ 0 w 215"/>
                  <a:gd name="T55" fmla="*/ 0 h 238"/>
                  <a:gd name="T56" fmla="*/ 0 w 215"/>
                  <a:gd name="T57" fmla="*/ 0 h 238"/>
                  <a:gd name="T58" fmla="*/ 0 w 215"/>
                  <a:gd name="T59" fmla="*/ 0 h 238"/>
                  <a:gd name="T60" fmla="*/ 0 w 215"/>
                  <a:gd name="T61" fmla="*/ 0 h 238"/>
                  <a:gd name="T62" fmla="*/ 0 w 215"/>
                  <a:gd name="T63" fmla="*/ 0 h 238"/>
                  <a:gd name="T64" fmla="*/ 0 w 215"/>
                  <a:gd name="T65" fmla="*/ 0 h 238"/>
                  <a:gd name="T66" fmla="*/ 0 w 215"/>
                  <a:gd name="T67" fmla="*/ 0 h 238"/>
                  <a:gd name="T68" fmla="*/ 0 w 215"/>
                  <a:gd name="T69" fmla="*/ 0 h 238"/>
                  <a:gd name="T70" fmla="*/ 0 w 215"/>
                  <a:gd name="T71" fmla="*/ 0 h 238"/>
                  <a:gd name="T72" fmla="*/ 0 w 215"/>
                  <a:gd name="T73" fmla="*/ 0 h 238"/>
                  <a:gd name="T74" fmla="*/ 0 w 215"/>
                  <a:gd name="T75" fmla="*/ 0 h 238"/>
                  <a:gd name="T76" fmla="*/ 0 w 215"/>
                  <a:gd name="T77" fmla="*/ 0 h 23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5"/>
                  <a:gd name="T118" fmla="*/ 0 h 238"/>
                  <a:gd name="T119" fmla="*/ 215 w 215"/>
                  <a:gd name="T120" fmla="*/ 238 h 23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5" h="238">
                    <a:moveTo>
                      <a:pt x="52" y="227"/>
                    </a:moveTo>
                    <a:lnTo>
                      <a:pt x="48" y="230"/>
                    </a:lnTo>
                    <a:lnTo>
                      <a:pt x="44" y="233"/>
                    </a:lnTo>
                    <a:lnTo>
                      <a:pt x="39" y="235"/>
                    </a:lnTo>
                    <a:lnTo>
                      <a:pt x="34" y="238"/>
                    </a:lnTo>
                    <a:lnTo>
                      <a:pt x="29" y="238"/>
                    </a:lnTo>
                    <a:lnTo>
                      <a:pt x="24" y="237"/>
                    </a:lnTo>
                    <a:lnTo>
                      <a:pt x="19" y="235"/>
                    </a:lnTo>
                    <a:lnTo>
                      <a:pt x="14" y="233"/>
                    </a:lnTo>
                    <a:lnTo>
                      <a:pt x="10" y="230"/>
                    </a:lnTo>
                    <a:lnTo>
                      <a:pt x="7" y="226"/>
                    </a:lnTo>
                    <a:lnTo>
                      <a:pt x="4" y="222"/>
                    </a:lnTo>
                    <a:lnTo>
                      <a:pt x="2" y="217"/>
                    </a:lnTo>
                    <a:lnTo>
                      <a:pt x="0" y="212"/>
                    </a:lnTo>
                    <a:lnTo>
                      <a:pt x="0" y="208"/>
                    </a:lnTo>
                    <a:lnTo>
                      <a:pt x="1" y="203"/>
                    </a:lnTo>
                    <a:lnTo>
                      <a:pt x="2" y="198"/>
                    </a:lnTo>
                    <a:lnTo>
                      <a:pt x="4" y="193"/>
                    </a:lnTo>
                    <a:lnTo>
                      <a:pt x="7" y="189"/>
                    </a:lnTo>
                    <a:lnTo>
                      <a:pt x="163" y="10"/>
                    </a:lnTo>
                    <a:lnTo>
                      <a:pt x="167" y="7"/>
                    </a:lnTo>
                    <a:lnTo>
                      <a:pt x="172" y="4"/>
                    </a:lnTo>
                    <a:lnTo>
                      <a:pt x="177" y="2"/>
                    </a:lnTo>
                    <a:lnTo>
                      <a:pt x="182" y="0"/>
                    </a:lnTo>
                    <a:lnTo>
                      <a:pt x="186" y="0"/>
                    </a:lnTo>
                    <a:lnTo>
                      <a:pt x="191" y="1"/>
                    </a:lnTo>
                    <a:lnTo>
                      <a:pt x="196" y="2"/>
                    </a:lnTo>
                    <a:lnTo>
                      <a:pt x="201" y="4"/>
                    </a:lnTo>
                    <a:lnTo>
                      <a:pt x="205" y="7"/>
                    </a:lnTo>
                    <a:lnTo>
                      <a:pt x="208" y="11"/>
                    </a:lnTo>
                    <a:lnTo>
                      <a:pt x="211" y="15"/>
                    </a:lnTo>
                    <a:lnTo>
                      <a:pt x="213" y="20"/>
                    </a:lnTo>
                    <a:lnTo>
                      <a:pt x="215" y="25"/>
                    </a:lnTo>
                    <a:lnTo>
                      <a:pt x="215" y="29"/>
                    </a:lnTo>
                    <a:lnTo>
                      <a:pt x="214" y="34"/>
                    </a:lnTo>
                    <a:lnTo>
                      <a:pt x="213" y="39"/>
                    </a:lnTo>
                    <a:lnTo>
                      <a:pt x="211" y="45"/>
                    </a:lnTo>
                    <a:lnTo>
                      <a:pt x="208" y="49"/>
                    </a:lnTo>
                    <a:lnTo>
                      <a:pt x="52" y="22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79" name="Freeform 66"/>
              <p:cNvSpPr>
                <a:spLocks/>
              </p:cNvSpPr>
              <p:nvPr/>
            </p:nvSpPr>
            <p:spPr bwMode="auto">
              <a:xfrm>
                <a:off x="1263" y="3508"/>
                <a:ext cx="62" cy="73"/>
              </a:xfrm>
              <a:custGeom>
                <a:avLst/>
                <a:gdLst>
                  <a:gd name="T0" fmla="*/ 0 w 247"/>
                  <a:gd name="T1" fmla="*/ 0 h 292"/>
                  <a:gd name="T2" fmla="*/ 0 w 247"/>
                  <a:gd name="T3" fmla="*/ 0 h 292"/>
                  <a:gd name="T4" fmla="*/ 0 w 247"/>
                  <a:gd name="T5" fmla="*/ 0 h 292"/>
                  <a:gd name="T6" fmla="*/ 0 w 247"/>
                  <a:gd name="T7" fmla="*/ 0 h 292"/>
                  <a:gd name="T8" fmla="*/ 0 w 247"/>
                  <a:gd name="T9" fmla="*/ 0 h 292"/>
                  <a:gd name="T10" fmla="*/ 0 w 247"/>
                  <a:gd name="T11" fmla="*/ 0 h 292"/>
                  <a:gd name="T12" fmla="*/ 0 w 247"/>
                  <a:gd name="T13" fmla="*/ 0 h 292"/>
                  <a:gd name="T14" fmla="*/ 0 w 247"/>
                  <a:gd name="T15" fmla="*/ 0 h 292"/>
                  <a:gd name="T16" fmla="*/ 0 w 247"/>
                  <a:gd name="T17" fmla="*/ 0 h 292"/>
                  <a:gd name="T18" fmla="*/ 0 w 247"/>
                  <a:gd name="T19" fmla="*/ 0 h 292"/>
                  <a:gd name="T20" fmla="*/ 0 w 247"/>
                  <a:gd name="T21" fmla="*/ 0 h 292"/>
                  <a:gd name="T22" fmla="*/ 0 w 247"/>
                  <a:gd name="T23" fmla="*/ 0 h 292"/>
                  <a:gd name="T24" fmla="*/ 0 w 247"/>
                  <a:gd name="T25" fmla="*/ 0 h 292"/>
                  <a:gd name="T26" fmla="*/ 0 w 247"/>
                  <a:gd name="T27" fmla="*/ 0 h 292"/>
                  <a:gd name="T28" fmla="*/ 0 w 247"/>
                  <a:gd name="T29" fmla="*/ 0 h 292"/>
                  <a:gd name="T30" fmla="*/ 0 w 247"/>
                  <a:gd name="T31" fmla="*/ 0 h 292"/>
                  <a:gd name="T32" fmla="*/ 0 w 247"/>
                  <a:gd name="T33" fmla="*/ 0 h 292"/>
                  <a:gd name="T34" fmla="*/ 0 w 247"/>
                  <a:gd name="T35" fmla="*/ 0 h 292"/>
                  <a:gd name="T36" fmla="*/ 0 w 247"/>
                  <a:gd name="T37" fmla="*/ 0 h 292"/>
                  <a:gd name="T38" fmla="*/ 0 w 247"/>
                  <a:gd name="T39" fmla="*/ 0 h 292"/>
                  <a:gd name="T40" fmla="*/ 0 w 247"/>
                  <a:gd name="T41" fmla="*/ 0 h 292"/>
                  <a:gd name="T42" fmla="*/ 0 w 247"/>
                  <a:gd name="T43" fmla="*/ 0 h 292"/>
                  <a:gd name="T44" fmla="*/ 0 w 247"/>
                  <a:gd name="T45" fmla="*/ 0 h 292"/>
                  <a:gd name="T46" fmla="*/ 0 w 247"/>
                  <a:gd name="T47" fmla="*/ 0 h 292"/>
                  <a:gd name="T48" fmla="*/ 0 w 247"/>
                  <a:gd name="T49" fmla="*/ 0 h 292"/>
                  <a:gd name="T50" fmla="*/ 0 w 247"/>
                  <a:gd name="T51" fmla="*/ 0 h 292"/>
                  <a:gd name="T52" fmla="*/ 0 w 247"/>
                  <a:gd name="T53" fmla="*/ 0 h 292"/>
                  <a:gd name="T54" fmla="*/ 0 w 247"/>
                  <a:gd name="T55" fmla="*/ 0 h 292"/>
                  <a:gd name="T56" fmla="*/ 0 w 247"/>
                  <a:gd name="T57" fmla="*/ 0 h 292"/>
                  <a:gd name="T58" fmla="*/ 0 w 247"/>
                  <a:gd name="T59" fmla="*/ 0 h 292"/>
                  <a:gd name="T60" fmla="*/ 0 w 247"/>
                  <a:gd name="T61" fmla="*/ 0 h 292"/>
                  <a:gd name="T62" fmla="*/ 0 w 247"/>
                  <a:gd name="T63" fmla="*/ 0 h 292"/>
                  <a:gd name="T64" fmla="*/ 0 w 247"/>
                  <a:gd name="T65" fmla="*/ 0 h 292"/>
                  <a:gd name="T66" fmla="*/ 0 w 247"/>
                  <a:gd name="T67" fmla="*/ 0 h 292"/>
                  <a:gd name="T68" fmla="*/ 0 w 247"/>
                  <a:gd name="T69" fmla="*/ 0 h 292"/>
                  <a:gd name="T70" fmla="*/ 0 w 247"/>
                  <a:gd name="T71" fmla="*/ 0 h 292"/>
                  <a:gd name="T72" fmla="*/ 0 w 247"/>
                  <a:gd name="T73" fmla="*/ 0 h 292"/>
                  <a:gd name="T74" fmla="*/ 0 w 247"/>
                  <a:gd name="T75" fmla="*/ 0 h 292"/>
                  <a:gd name="T76" fmla="*/ 0 w 247"/>
                  <a:gd name="T77" fmla="*/ 0 h 29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7"/>
                  <a:gd name="T118" fmla="*/ 0 h 292"/>
                  <a:gd name="T119" fmla="*/ 247 w 247"/>
                  <a:gd name="T120" fmla="*/ 292 h 29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7" h="292">
                    <a:moveTo>
                      <a:pt x="52" y="281"/>
                    </a:moveTo>
                    <a:lnTo>
                      <a:pt x="49" y="285"/>
                    </a:lnTo>
                    <a:lnTo>
                      <a:pt x="45" y="288"/>
                    </a:lnTo>
                    <a:lnTo>
                      <a:pt x="40" y="290"/>
                    </a:lnTo>
                    <a:lnTo>
                      <a:pt x="35" y="291"/>
                    </a:lnTo>
                    <a:lnTo>
                      <a:pt x="30" y="292"/>
                    </a:lnTo>
                    <a:lnTo>
                      <a:pt x="26" y="292"/>
                    </a:lnTo>
                    <a:lnTo>
                      <a:pt x="21" y="290"/>
                    </a:lnTo>
                    <a:lnTo>
                      <a:pt x="16" y="288"/>
                    </a:lnTo>
                    <a:lnTo>
                      <a:pt x="11" y="285"/>
                    </a:lnTo>
                    <a:lnTo>
                      <a:pt x="7" y="282"/>
                    </a:lnTo>
                    <a:lnTo>
                      <a:pt x="4" y="278"/>
                    </a:lnTo>
                    <a:lnTo>
                      <a:pt x="2" y="272"/>
                    </a:lnTo>
                    <a:lnTo>
                      <a:pt x="1" y="267"/>
                    </a:lnTo>
                    <a:lnTo>
                      <a:pt x="0" y="262"/>
                    </a:lnTo>
                    <a:lnTo>
                      <a:pt x="0" y="258"/>
                    </a:lnTo>
                    <a:lnTo>
                      <a:pt x="2" y="253"/>
                    </a:lnTo>
                    <a:lnTo>
                      <a:pt x="4" y="248"/>
                    </a:lnTo>
                    <a:lnTo>
                      <a:pt x="7" y="244"/>
                    </a:lnTo>
                    <a:lnTo>
                      <a:pt x="195" y="11"/>
                    </a:lnTo>
                    <a:lnTo>
                      <a:pt x="198" y="7"/>
                    </a:lnTo>
                    <a:lnTo>
                      <a:pt x="202" y="4"/>
                    </a:lnTo>
                    <a:lnTo>
                      <a:pt x="207" y="2"/>
                    </a:lnTo>
                    <a:lnTo>
                      <a:pt x="212" y="1"/>
                    </a:lnTo>
                    <a:lnTo>
                      <a:pt x="217" y="0"/>
                    </a:lnTo>
                    <a:lnTo>
                      <a:pt x="222" y="0"/>
                    </a:lnTo>
                    <a:lnTo>
                      <a:pt x="227" y="2"/>
                    </a:lnTo>
                    <a:lnTo>
                      <a:pt x="232" y="4"/>
                    </a:lnTo>
                    <a:lnTo>
                      <a:pt x="236" y="7"/>
                    </a:lnTo>
                    <a:lnTo>
                      <a:pt x="240" y="10"/>
                    </a:lnTo>
                    <a:lnTo>
                      <a:pt x="243" y="14"/>
                    </a:lnTo>
                    <a:lnTo>
                      <a:pt x="245" y="20"/>
                    </a:lnTo>
                    <a:lnTo>
                      <a:pt x="246" y="25"/>
                    </a:lnTo>
                    <a:lnTo>
                      <a:pt x="247" y="30"/>
                    </a:lnTo>
                    <a:lnTo>
                      <a:pt x="247" y="34"/>
                    </a:lnTo>
                    <a:lnTo>
                      <a:pt x="245" y="39"/>
                    </a:lnTo>
                    <a:lnTo>
                      <a:pt x="243" y="44"/>
                    </a:lnTo>
                    <a:lnTo>
                      <a:pt x="240" y="48"/>
                    </a:lnTo>
                    <a:lnTo>
                      <a:pt x="52" y="28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80" name="Freeform 67"/>
              <p:cNvSpPr>
                <a:spLocks/>
              </p:cNvSpPr>
              <p:nvPr/>
            </p:nvSpPr>
            <p:spPr bwMode="auto">
              <a:xfrm>
                <a:off x="1310" y="3452"/>
                <a:ext cx="55" cy="71"/>
              </a:xfrm>
              <a:custGeom>
                <a:avLst/>
                <a:gdLst>
                  <a:gd name="T0" fmla="*/ 0 w 221"/>
                  <a:gd name="T1" fmla="*/ 0 h 280"/>
                  <a:gd name="T2" fmla="*/ 0 w 221"/>
                  <a:gd name="T3" fmla="*/ 0 h 280"/>
                  <a:gd name="T4" fmla="*/ 0 w 221"/>
                  <a:gd name="T5" fmla="*/ 0 h 280"/>
                  <a:gd name="T6" fmla="*/ 0 w 221"/>
                  <a:gd name="T7" fmla="*/ 0 h 280"/>
                  <a:gd name="T8" fmla="*/ 0 w 221"/>
                  <a:gd name="T9" fmla="*/ 0 h 280"/>
                  <a:gd name="T10" fmla="*/ 0 w 221"/>
                  <a:gd name="T11" fmla="*/ 0 h 280"/>
                  <a:gd name="T12" fmla="*/ 0 w 221"/>
                  <a:gd name="T13" fmla="*/ 0 h 280"/>
                  <a:gd name="T14" fmla="*/ 0 w 221"/>
                  <a:gd name="T15" fmla="*/ 0 h 280"/>
                  <a:gd name="T16" fmla="*/ 0 w 221"/>
                  <a:gd name="T17" fmla="*/ 0 h 280"/>
                  <a:gd name="T18" fmla="*/ 0 w 221"/>
                  <a:gd name="T19" fmla="*/ 0 h 280"/>
                  <a:gd name="T20" fmla="*/ 0 w 221"/>
                  <a:gd name="T21" fmla="*/ 0 h 280"/>
                  <a:gd name="T22" fmla="*/ 0 w 221"/>
                  <a:gd name="T23" fmla="*/ 0 h 280"/>
                  <a:gd name="T24" fmla="*/ 0 w 221"/>
                  <a:gd name="T25" fmla="*/ 0 h 280"/>
                  <a:gd name="T26" fmla="*/ 0 w 221"/>
                  <a:gd name="T27" fmla="*/ 0 h 280"/>
                  <a:gd name="T28" fmla="*/ 0 w 221"/>
                  <a:gd name="T29" fmla="*/ 0 h 280"/>
                  <a:gd name="T30" fmla="*/ 0 w 221"/>
                  <a:gd name="T31" fmla="*/ 0 h 280"/>
                  <a:gd name="T32" fmla="*/ 0 w 221"/>
                  <a:gd name="T33" fmla="*/ 0 h 280"/>
                  <a:gd name="T34" fmla="*/ 0 w 221"/>
                  <a:gd name="T35" fmla="*/ 0 h 280"/>
                  <a:gd name="T36" fmla="*/ 0 w 221"/>
                  <a:gd name="T37" fmla="*/ 0 h 280"/>
                  <a:gd name="T38" fmla="*/ 0 w 221"/>
                  <a:gd name="T39" fmla="*/ 0 h 280"/>
                  <a:gd name="T40" fmla="*/ 0 w 221"/>
                  <a:gd name="T41" fmla="*/ 0 h 280"/>
                  <a:gd name="T42" fmla="*/ 0 w 221"/>
                  <a:gd name="T43" fmla="*/ 0 h 280"/>
                  <a:gd name="T44" fmla="*/ 0 w 221"/>
                  <a:gd name="T45" fmla="*/ 0 h 280"/>
                  <a:gd name="T46" fmla="*/ 0 w 221"/>
                  <a:gd name="T47" fmla="*/ 0 h 280"/>
                  <a:gd name="T48" fmla="*/ 0 w 221"/>
                  <a:gd name="T49" fmla="*/ 0 h 280"/>
                  <a:gd name="T50" fmla="*/ 0 w 221"/>
                  <a:gd name="T51" fmla="*/ 0 h 280"/>
                  <a:gd name="T52" fmla="*/ 0 w 221"/>
                  <a:gd name="T53" fmla="*/ 0 h 280"/>
                  <a:gd name="T54" fmla="*/ 0 w 221"/>
                  <a:gd name="T55" fmla="*/ 0 h 280"/>
                  <a:gd name="T56" fmla="*/ 0 w 221"/>
                  <a:gd name="T57" fmla="*/ 0 h 280"/>
                  <a:gd name="T58" fmla="*/ 0 w 221"/>
                  <a:gd name="T59" fmla="*/ 0 h 280"/>
                  <a:gd name="T60" fmla="*/ 0 w 221"/>
                  <a:gd name="T61" fmla="*/ 0 h 280"/>
                  <a:gd name="T62" fmla="*/ 0 w 221"/>
                  <a:gd name="T63" fmla="*/ 0 h 280"/>
                  <a:gd name="T64" fmla="*/ 0 w 221"/>
                  <a:gd name="T65" fmla="*/ 0 h 280"/>
                  <a:gd name="T66" fmla="*/ 0 w 221"/>
                  <a:gd name="T67" fmla="*/ 0 h 280"/>
                  <a:gd name="T68" fmla="*/ 0 w 221"/>
                  <a:gd name="T69" fmla="*/ 0 h 280"/>
                  <a:gd name="T70" fmla="*/ 0 w 221"/>
                  <a:gd name="T71" fmla="*/ 0 h 280"/>
                  <a:gd name="T72" fmla="*/ 0 w 221"/>
                  <a:gd name="T73" fmla="*/ 0 h 280"/>
                  <a:gd name="T74" fmla="*/ 0 w 221"/>
                  <a:gd name="T75" fmla="*/ 0 h 280"/>
                  <a:gd name="T76" fmla="*/ 0 w 221"/>
                  <a:gd name="T77" fmla="*/ 0 h 28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21"/>
                  <a:gd name="T118" fmla="*/ 0 h 280"/>
                  <a:gd name="T119" fmla="*/ 221 w 221"/>
                  <a:gd name="T120" fmla="*/ 280 h 28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21" h="280">
                    <a:moveTo>
                      <a:pt x="53" y="268"/>
                    </a:moveTo>
                    <a:lnTo>
                      <a:pt x="50" y="272"/>
                    </a:lnTo>
                    <a:lnTo>
                      <a:pt x="46" y="275"/>
                    </a:lnTo>
                    <a:lnTo>
                      <a:pt x="41" y="278"/>
                    </a:lnTo>
                    <a:lnTo>
                      <a:pt x="36" y="279"/>
                    </a:lnTo>
                    <a:lnTo>
                      <a:pt x="30" y="280"/>
                    </a:lnTo>
                    <a:lnTo>
                      <a:pt x="26" y="280"/>
                    </a:lnTo>
                    <a:lnTo>
                      <a:pt x="21" y="279"/>
                    </a:lnTo>
                    <a:lnTo>
                      <a:pt x="16" y="277"/>
                    </a:lnTo>
                    <a:lnTo>
                      <a:pt x="12" y="274"/>
                    </a:lnTo>
                    <a:lnTo>
                      <a:pt x="8" y="271"/>
                    </a:lnTo>
                    <a:lnTo>
                      <a:pt x="5" y="267"/>
                    </a:lnTo>
                    <a:lnTo>
                      <a:pt x="2" y="262"/>
                    </a:lnTo>
                    <a:lnTo>
                      <a:pt x="1" y="257"/>
                    </a:lnTo>
                    <a:lnTo>
                      <a:pt x="0" y="252"/>
                    </a:lnTo>
                    <a:lnTo>
                      <a:pt x="0" y="248"/>
                    </a:lnTo>
                    <a:lnTo>
                      <a:pt x="1" y="243"/>
                    </a:lnTo>
                    <a:lnTo>
                      <a:pt x="3" y="237"/>
                    </a:lnTo>
                    <a:lnTo>
                      <a:pt x="6" y="233"/>
                    </a:lnTo>
                    <a:lnTo>
                      <a:pt x="168" y="12"/>
                    </a:lnTo>
                    <a:lnTo>
                      <a:pt x="172" y="8"/>
                    </a:lnTo>
                    <a:lnTo>
                      <a:pt x="176" y="5"/>
                    </a:lnTo>
                    <a:lnTo>
                      <a:pt x="181" y="2"/>
                    </a:lnTo>
                    <a:lnTo>
                      <a:pt x="186" y="1"/>
                    </a:lnTo>
                    <a:lnTo>
                      <a:pt x="191" y="0"/>
                    </a:lnTo>
                    <a:lnTo>
                      <a:pt x="195" y="0"/>
                    </a:lnTo>
                    <a:lnTo>
                      <a:pt x="200" y="1"/>
                    </a:lnTo>
                    <a:lnTo>
                      <a:pt x="205" y="3"/>
                    </a:lnTo>
                    <a:lnTo>
                      <a:pt x="209" y="6"/>
                    </a:lnTo>
                    <a:lnTo>
                      <a:pt x="213" y="9"/>
                    </a:lnTo>
                    <a:lnTo>
                      <a:pt x="216" y="13"/>
                    </a:lnTo>
                    <a:lnTo>
                      <a:pt x="219" y="18"/>
                    </a:lnTo>
                    <a:lnTo>
                      <a:pt x="220" y="23"/>
                    </a:lnTo>
                    <a:lnTo>
                      <a:pt x="221" y="28"/>
                    </a:lnTo>
                    <a:lnTo>
                      <a:pt x="221" y="32"/>
                    </a:lnTo>
                    <a:lnTo>
                      <a:pt x="220" y="37"/>
                    </a:lnTo>
                    <a:lnTo>
                      <a:pt x="218" y="42"/>
                    </a:lnTo>
                    <a:lnTo>
                      <a:pt x="215" y="46"/>
                    </a:lnTo>
                    <a:lnTo>
                      <a:pt x="53" y="26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81" name="Freeform 68"/>
              <p:cNvSpPr>
                <a:spLocks/>
              </p:cNvSpPr>
              <p:nvPr/>
            </p:nvSpPr>
            <p:spPr bwMode="auto">
              <a:xfrm>
                <a:off x="1351" y="3413"/>
                <a:ext cx="41" cy="54"/>
              </a:xfrm>
              <a:custGeom>
                <a:avLst/>
                <a:gdLst>
                  <a:gd name="T0" fmla="*/ 0 w 166"/>
                  <a:gd name="T1" fmla="*/ 0 h 219"/>
                  <a:gd name="T2" fmla="*/ 0 w 166"/>
                  <a:gd name="T3" fmla="*/ 0 h 219"/>
                  <a:gd name="T4" fmla="*/ 0 w 166"/>
                  <a:gd name="T5" fmla="*/ 0 h 219"/>
                  <a:gd name="T6" fmla="*/ 0 w 166"/>
                  <a:gd name="T7" fmla="*/ 0 h 219"/>
                  <a:gd name="T8" fmla="*/ 0 w 166"/>
                  <a:gd name="T9" fmla="*/ 0 h 219"/>
                  <a:gd name="T10" fmla="*/ 0 w 166"/>
                  <a:gd name="T11" fmla="*/ 0 h 219"/>
                  <a:gd name="T12" fmla="*/ 0 w 166"/>
                  <a:gd name="T13" fmla="*/ 0 h 219"/>
                  <a:gd name="T14" fmla="*/ 0 w 166"/>
                  <a:gd name="T15" fmla="*/ 0 h 219"/>
                  <a:gd name="T16" fmla="*/ 0 w 166"/>
                  <a:gd name="T17" fmla="*/ 0 h 219"/>
                  <a:gd name="T18" fmla="*/ 0 w 166"/>
                  <a:gd name="T19" fmla="*/ 0 h 219"/>
                  <a:gd name="T20" fmla="*/ 0 w 166"/>
                  <a:gd name="T21" fmla="*/ 0 h 219"/>
                  <a:gd name="T22" fmla="*/ 0 w 166"/>
                  <a:gd name="T23" fmla="*/ 0 h 219"/>
                  <a:gd name="T24" fmla="*/ 0 w 166"/>
                  <a:gd name="T25" fmla="*/ 0 h 219"/>
                  <a:gd name="T26" fmla="*/ 0 w 166"/>
                  <a:gd name="T27" fmla="*/ 0 h 219"/>
                  <a:gd name="T28" fmla="*/ 0 w 166"/>
                  <a:gd name="T29" fmla="*/ 0 h 219"/>
                  <a:gd name="T30" fmla="*/ 0 w 166"/>
                  <a:gd name="T31" fmla="*/ 0 h 219"/>
                  <a:gd name="T32" fmla="*/ 0 w 166"/>
                  <a:gd name="T33" fmla="*/ 0 h 219"/>
                  <a:gd name="T34" fmla="*/ 0 w 166"/>
                  <a:gd name="T35" fmla="*/ 0 h 219"/>
                  <a:gd name="T36" fmla="*/ 0 w 166"/>
                  <a:gd name="T37" fmla="*/ 0 h 219"/>
                  <a:gd name="T38" fmla="*/ 0 w 166"/>
                  <a:gd name="T39" fmla="*/ 0 h 219"/>
                  <a:gd name="T40" fmla="*/ 0 w 166"/>
                  <a:gd name="T41" fmla="*/ 0 h 219"/>
                  <a:gd name="T42" fmla="*/ 0 w 166"/>
                  <a:gd name="T43" fmla="*/ 0 h 219"/>
                  <a:gd name="T44" fmla="*/ 0 w 166"/>
                  <a:gd name="T45" fmla="*/ 0 h 219"/>
                  <a:gd name="T46" fmla="*/ 0 w 166"/>
                  <a:gd name="T47" fmla="*/ 0 h 219"/>
                  <a:gd name="T48" fmla="*/ 0 w 166"/>
                  <a:gd name="T49" fmla="*/ 0 h 219"/>
                  <a:gd name="T50" fmla="*/ 0 w 166"/>
                  <a:gd name="T51" fmla="*/ 0 h 219"/>
                  <a:gd name="T52" fmla="*/ 0 w 166"/>
                  <a:gd name="T53" fmla="*/ 0 h 219"/>
                  <a:gd name="T54" fmla="*/ 0 w 166"/>
                  <a:gd name="T55" fmla="*/ 0 h 219"/>
                  <a:gd name="T56" fmla="*/ 0 w 166"/>
                  <a:gd name="T57" fmla="*/ 0 h 219"/>
                  <a:gd name="T58" fmla="*/ 0 w 166"/>
                  <a:gd name="T59" fmla="*/ 0 h 219"/>
                  <a:gd name="T60" fmla="*/ 0 w 166"/>
                  <a:gd name="T61" fmla="*/ 0 h 219"/>
                  <a:gd name="T62" fmla="*/ 0 w 166"/>
                  <a:gd name="T63" fmla="*/ 0 h 219"/>
                  <a:gd name="T64" fmla="*/ 0 w 166"/>
                  <a:gd name="T65" fmla="*/ 0 h 219"/>
                  <a:gd name="T66" fmla="*/ 0 w 166"/>
                  <a:gd name="T67" fmla="*/ 0 h 219"/>
                  <a:gd name="T68" fmla="*/ 0 w 166"/>
                  <a:gd name="T69" fmla="*/ 0 h 219"/>
                  <a:gd name="T70" fmla="*/ 0 w 166"/>
                  <a:gd name="T71" fmla="*/ 0 h 219"/>
                  <a:gd name="T72" fmla="*/ 0 w 166"/>
                  <a:gd name="T73" fmla="*/ 0 h 219"/>
                  <a:gd name="T74" fmla="*/ 0 w 166"/>
                  <a:gd name="T75" fmla="*/ 0 h 219"/>
                  <a:gd name="T76" fmla="*/ 0 w 166"/>
                  <a:gd name="T77" fmla="*/ 0 h 21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66"/>
                  <a:gd name="T118" fmla="*/ 0 h 219"/>
                  <a:gd name="T119" fmla="*/ 166 w 166"/>
                  <a:gd name="T120" fmla="*/ 219 h 21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66" h="219">
                    <a:moveTo>
                      <a:pt x="54" y="205"/>
                    </a:moveTo>
                    <a:lnTo>
                      <a:pt x="51" y="210"/>
                    </a:lnTo>
                    <a:lnTo>
                      <a:pt x="47" y="213"/>
                    </a:lnTo>
                    <a:lnTo>
                      <a:pt x="43" y="216"/>
                    </a:lnTo>
                    <a:lnTo>
                      <a:pt x="38" y="218"/>
                    </a:lnTo>
                    <a:lnTo>
                      <a:pt x="33" y="219"/>
                    </a:lnTo>
                    <a:lnTo>
                      <a:pt x="29" y="219"/>
                    </a:lnTo>
                    <a:lnTo>
                      <a:pt x="23" y="218"/>
                    </a:lnTo>
                    <a:lnTo>
                      <a:pt x="19" y="216"/>
                    </a:lnTo>
                    <a:lnTo>
                      <a:pt x="14" y="214"/>
                    </a:lnTo>
                    <a:lnTo>
                      <a:pt x="10" y="211"/>
                    </a:lnTo>
                    <a:lnTo>
                      <a:pt x="6" y="206"/>
                    </a:lnTo>
                    <a:lnTo>
                      <a:pt x="3" y="202"/>
                    </a:lnTo>
                    <a:lnTo>
                      <a:pt x="1" y="197"/>
                    </a:lnTo>
                    <a:lnTo>
                      <a:pt x="0" y="192"/>
                    </a:lnTo>
                    <a:lnTo>
                      <a:pt x="0" y="188"/>
                    </a:lnTo>
                    <a:lnTo>
                      <a:pt x="1" y="182"/>
                    </a:lnTo>
                    <a:lnTo>
                      <a:pt x="3" y="178"/>
                    </a:lnTo>
                    <a:lnTo>
                      <a:pt x="5" y="173"/>
                    </a:lnTo>
                    <a:lnTo>
                      <a:pt x="112" y="13"/>
                    </a:lnTo>
                    <a:lnTo>
                      <a:pt x="115" y="9"/>
                    </a:lnTo>
                    <a:lnTo>
                      <a:pt x="119" y="6"/>
                    </a:lnTo>
                    <a:lnTo>
                      <a:pt x="123" y="3"/>
                    </a:lnTo>
                    <a:lnTo>
                      <a:pt x="128" y="1"/>
                    </a:lnTo>
                    <a:lnTo>
                      <a:pt x="133" y="0"/>
                    </a:lnTo>
                    <a:lnTo>
                      <a:pt x="137" y="0"/>
                    </a:lnTo>
                    <a:lnTo>
                      <a:pt x="143" y="1"/>
                    </a:lnTo>
                    <a:lnTo>
                      <a:pt x="147" y="3"/>
                    </a:lnTo>
                    <a:lnTo>
                      <a:pt x="153" y="5"/>
                    </a:lnTo>
                    <a:lnTo>
                      <a:pt x="157" y="8"/>
                    </a:lnTo>
                    <a:lnTo>
                      <a:pt x="160" y="12"/>
                    </a:lnTo>
                    <a:lnTo>
                      <a:pt x="163" y="17"/>
                    </a:lnTo>
                    <a:lnTo>
                      <a:pt x="165" y="22"/>
                    </a:lnTo>
                    <a:lnTo>
                      <a:pt x="166" y="27"/>
                    </a:lnTo>
                    <a:lnTo>
                      <a:pt x="166" y="31"/>
                    </a:lnTo>
                    <a:lnTo>
                      <a:pt x="165" y="37"/>
                    </a:lnTo>
                    <a:lnTo>
                      <a:pt x="163" y="41"/>
                    </a:lnTo>
                    <a:lnTo>
                      <a:pt x="161" y="46"/>
                    </a:lnTo>
                    <a:lnTo>
                      <a:pt x="54" y="20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82" name="Freeform 69"/>
              <p:cNvSpPr>
                <a:spLocks/>
              </p:cNvSpPr>
              <p:nvPr/>
            </p:nvSpPr>
            <p:spPr bwMode="auto">
              <a:xfrm>
                <a:off x="1377" y="3337"/>
                <a:ext cx="61" cy="90"/>
              </a:xfrm>
              <a:custGeom>
                <a:avLst/>
                <a:gdLst>
                  <a:gd name="T0" fmla="*/ 0 w 241"/>
                  <a:gd name="T1" fmla="*/ 0 h 360"/>
                  <a:gd name="T2" fmla="*/ 0 w 241"/>
                  <a:gd name="T3" fmla="*/ 0 h 360"/>
                  <a:gd name="T4" fmla="*/ 0 w 241"/>
                  <a:gd name="T5" fmla="*/ 0 h 360"/>
                  <a:gd name="T6" fmla="*/ 0 w 241"/>
                  <a:gd name="T7" fmla="*/ 0 h 360"/>
                  <a:gd name="T8" fmla="*/ 0 w 241"/>
                  <a:gd name="T9" fmla="*/ 0 h 360"/>
                  <a:gd name="T10" fmla="*/ 0 w 241"/>
                  <a:gd name="T11" fmla="*/ 0 h 360"/>
                  <a:gd name="T12" fmla="*/ 0 w 241"/>
                  <a:gd name="T13" fmla="*/ 0 h 360"/>
                  <a:gd name="T14" fmla="*/ 0 w 241"/>
                  <a:gd name="T15" fmla="*/ 0 h 360"/>
                  <a:gd name="T16" fmla="*/ 0 w 241"/>
                  <a:gd name="T17" fmla="*/ 0 h 360"/>
                  <a:gd name="T18" fmla="*/ 0 w 241"/>
                  <a:gd name="T19" fmla="*/ 0 h 360"/>
                  <a:gd name="T20" fmla="*/ 0 w 241"/>
                  <a:gd name="T21" fmla="*/ 0 h 360"/>
                  <a:gd name="T22" fmla="*/ 0 w 241"/>
                  <a:gd name="T23" fmla="*/ 0 h 360"/>
                  <a:gd name="T24" fmla="*/ 0 w 241"/>
                  <a:gd name="T25" fmla="*/ 0 h 360"/>
                  <a:gd name="T26" fmla="*/ 0 w 241"/>
                  <a:gd name="T27" fmla="*/ 0 h 360"/>
                  <a:gd name="T28" fmla="*/ 0 w 241"/>
                  <a:gd name="T29" fmla="*/ 0 h 360"/>
                  <a:gd name="T30" fmla="*/ 0 w 241"/>
                  <a:gd name="T31" fmla="*/ 0 h 360"/>
                  <a:gd name="T32" fmla="*/ 0 w 241"/>
                  <a:gd name="T33" fmla="*/ 0 h 360"/>
                  <a:gd name="T34" fmla="*/ 0 w 241"/>
                  <a:gd name="T35" fmla="*/ 0 h 360"/>
                  <a:gd name="T36" fmla="*/ 0 w 241"/>
                  <a:gd name="T37" fmla="*/ 0 h 360"/>
                  <a:gd name="T38" fmla="*/ 0 w 241"/>
                  <a:gd name="T39" fmla="*/ 0 h 360"/>
                  <a:gd name="T40" fmla="*/ 0 w 241"/>
                  <a:gd name="T41" fmla="*/ 0 h 360"/>
                  <a:gd name="T42" fmla="*/ 0 w 241"/>
                  <a:gd name="T43" fmla="*/ 0 h 360"/>
                  <a:gd name="T44" fmla="*/ 0 w 241"/>
                  <a:gd name="T45" fmla="*/ 0 h 360"/>
                  <a:gd name="T46" fmla="*/ 0 w 241"/>
                  <a:gd name="T47" fmla="*/ 0 h 360"/>
                  <a:gd name="T48" fmla="*/ 0 w 241"/>
                  <a:gd name="T49" fmla="*/ 0 h 360"/>
                  <a:gd name="T50" fmla="*/ 0 w 241"/>
                  <a:gd name="T51" fmla="*/ 0 h 360"/>
                  <a:gd name="T52" fmla="*/ 0 w 241"/>
                  <a:gd name="T53" fmla="*/ 0 h 360"/>
                  <a:gd name="T54" fmla="*/ 0 w 241"/>
                  <a:gd name="T55" fmla="*/ 0 h 360"/>
                  <a:gd name="T56" fmla="*/ 0 w 241"/>
                  <a:gd name="T57" fmla="*/ 0 h 360"/>
                  <a:gd name="T58" fmla="*/ 0 w 241"/>
                  <a:gd name="T59" fmla="*/ 0 h 360"/>
                  <a:gd name="T60" fmla="*/ 0 w 241"/>
                  <a:gd name="T61" fmla="*/ 0 h 360"/>
                  <a:gd name="T62" fmla="*/ 0 w 241"/>
                  <a:gd name="T63" fmla="*/ 0 h 360"/>
                  <a:gd name="T64" fmla="*/ 0 w 241"/>
                  <a:gd name="T65" fmla="*/ 0 h 360"/>
                  <a:gd name="T66" fmla="*/ 0 w 241"/>
                  <a:gd name="T67" fmla="*/ 0 h 360"/>
                  <a:gd name="T68" fmla="*/ 0 w 241"/>
                  <a:gd name="T69" fmla="*/ 0 h 360"/>
                  <a:gd name="T70" fmla="*/ 0 w 241"/>
                  <a:gd name="T71" fmla="*/ 0 h 360"/>
                  <a:gd name="T72" fmla="*/ 0 w 241"/>
                  <a:gd name="T73" fmla="*/ 0 h 360"/>
                  <a:gd name="T74" fmla="*/ 0 w 241"/>
                  <a:gd name="T75" fmla="*/ 0 h 360"/>
                  <a:gd name="T76" fmla="*/ 0 w 241"/>
                  <a:gd name="T77" fmla="*/ 0 h 36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41"/>
                  <a:gd name="T118" fmla="*/ 0 h 360"/>
                  <a:gd name="T119" fmla="*/ 241 w 241"/>
                  <a:gd name="T120" fmla="*/ 360 h 36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41" h="360">
                    <a:moveTo>
                      <a:pt x="55" y="346"/>
                    </a:moveTo>
                    <a:lnTo>
                      <a:pt x="52" y="350"/>
                    </a:lnTo>
                    <a:lnTo>
                      <a:pt x="48" y="353"/>
                    </a:lnTo>
                    <a:lnTo>
                      <a:pt x="44" y="356"/>
                    </a:lnTo>
                    <a:lnTo>
                      <a:pt x="38" y="358"/>
                    </a:lnTo>
                    <a:lnTo>
                      <a:pt x="33" y="360"/>
                    </a:lnTo>
                    <a:lnTo>
                      <a:pt x="29" y="360"/>
                    </a:lnTo>
                    <a:lnTo>
                      <a:pt x="24" y="359"/>
                    </a:lnTo>
                    <a:lnTo>
                      <a:pt x="19" y="358"/>
                    </a:lnTo>
                    <a:lnTo>
                      <a:pt x="14" y="356"/>
                    </a:lnTo>
                    <a:lnTo>
                      <a:pt x="10" y="353"/>
                    </a:lnTo>
                    <a:lnTo>
                      <a:pt x="7" y="349"/>
                    </a:lnTo>
                    <a:lnTo>
                      <a:pt x="4" y="345"/>
                    </a:lnTo>
                    <a:lnTo>
                      <a:pt x="2" y="340"/>
                    </a:lnTo>
                    <a:lnTo>
                      <a:pt x="0" y="335"/>
                    </a:lnTo>
                    <a:lnTo>
                      <a:pt x="0" y="331"/>
                    </a:lnTo>
                    <a:lnTo>
                      <a:pt x="1" y="326"/>
                    </a:lnTo>
                    <a:lnTo>
                      <a:pt x="2" y="321"/>
                    </a:lnTo>
                    <a:lnTo>
                      <a:pt x="4" y="316"/>
                    </a:lnTo>
                    <a:lnTo>
                      <a:pt x="187" y="14"/>
                    </a:lnTo>
                    <a:lnTo>
                      <a:pt x="190" y="10"/>
                    </a:lnTo>
                    <a:lnTo>
                      <a:pt x="194" y="7"/>
                    </a:lnTo>
                    <a:lnTo>
                      <a:pt x="198" y="4"/>
                    </a:lnTo>
                    <a:lnTo>
                      <a:pt x="203" y="2"/>
                    </a:lnTo>
                    <a:lnTo>
                      <a:pt x="208" y="0"/>
                    </a:lnTo>
                    <a:lnTo>
                      <a:pt x="212" y="0"/>
                    </a:lnTo>
                    <a:lnTo>
                      <a:pt x="217" y="1"/>
                    </a:lnTo>
                    <a:lnTo>
                      <a:pt x="222" y="2"/>
                    </a:lnTo>
                    <a:lnTo>
                      <a:pt x="227" y="4"/>
                    </a:lnTo>
                    <a:lnTo>
                      <a:pt x="231" y="7"/>
                    </a:lnTo>
                    <a:lnTo>
                      <a:pt x="234" y="11"/>
                    </a:lnTo>
                    <a:lnTo>
                      <a:pt x="237" y="15"/>
                    </a:lnTo>
                    <a:lnTo>
                      <a:pt x="239" y="20"/>
                    </a:lnTo>
                    <a:lnTo>
                      <a:pt x="241" y="25"/>
                    </a:lnTo>
                    <a:lnTo>
                      <a:pt x="241" y="29"/>
                    </a:lnTo>
                    <a:lnTo>
                      <a:pt x="240" y="34"/>
                    </a:lnTo>
                    <a:lnTo>
                      <a:pt x="239" y="39"/>
                    </a:lnTo>
                    <a:lnTo>
                      <a:pt x="237" y="44"/>
                    </a:lnTo>
                    <a:lnTo>
                      <a:pt x="55" y="3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83" name="Freeform 70"/>
              <p:cNvSpPr>
                <a:spLocks/>
              </p:cNvSpPr>
              <p:nvPr/>
            </p:nvSpPr>
            <p:spPr bwMode="auto">
              <a:xfrm>
                <a:off x="1423" y="3245"/>
                <a:ext cx="65" cy="107"/>
              </a:xfrm>
              <a:custGeom>
                <a:avLst/>
                <a:gdLst>
                  <a:gd name="T0" fmla="*/ 0 w 260"/>
                  <a:gd name="T1" fmla="*/ 0 h 429"/>
                  <a:gd name="T2" fmla="*/ 0 w 260"/>
                  <a:gd name="T3" fmla="*/ 0 h 429"/>
                  <a:gd name="T4" fmla="*/ 0 w 260"/>
                  <a:gd name="T5" fmla="*/ 0 h 429"/>
                  <a:gd name="T6" fmla="*/ 0 w 260"/>
                  <a:gd name="T7" fmla="*/ 0 h 429"/>
                  <a:gd name="T8" fmla="*/ 0 w 260"/>
                  <a:gd name="T9" fmla="*/ 0 h 429"/>
                  <a:gd name="T10" fmla="*/ 0 w 260"/>
                  <a:gd name="T11" fmla="*/ 0 h 429"/>
                  <a:gd name="T12" fmla="*/ 0 w 260"/>
                  <a:gd name="T13" fmla="*/ 0 h 429"/>
                  <a:gd name="T14" fmla="*/ 0 w 260"/>
                  <a:gd name="T15" fmla="*/ 0 h 429"/>
                  <a:gd name="T16" fmla="*/ 0 w 260"/>
                  <a:gd name="T17" fmla="*/ 0 h 429"/>
                  <a:gd name="T18" fmla="*/ 0 w 260"/>
                  <a:gd name="T19" fmla="*/ 0 h 429"/>
                  <a:gd name="T20" fmla="*/ 0 w 260"/>
                  <a:gd name="T21" fmla="*/ 0 h 429"/>
                  <a:gd name="T22" fmla="*/ 0 w 260"/>
                  <a:gd name="T23" fmla="*/ 0 h 429"/>
                  <a:gd name="T24" fmla="*/ 0 w 260"/>
                  <a:gd name="T25" fmla="*/ 0 h 429"/>
                  <a:gd name="T26" fmla="*/ 0 w 260"/>
                  <a:gd name="T27" fmla="*/ 0 h 429"/>
                  <a:gd name="T28" fmla="*/ 0 w 260"/>
                  <a:gd name="T29" fmla="*/ 0 h 429"/>
                  <a:gd name="T30" fmla="*/ 0 w 260"/>
                  <a:gd name="T31" fmla="*/ 0 h 429"/>
                  <a:gd name="T32" fmla="*/ 0 w 260"/>
                  <a:gd name="T33" fmla="*/ 0 h 429"/>
                  <a:gd name="T34" fmla="*/ 0 w 260"/>
                  <a:gd name="T35" fmla="*/ 0 h 429"/>
                  <a:gd name="T36" fmla="*/ 0 w 260"/>
                  <a:gd name="T37" fmla="*/ 0 h 429"/>
                  <a:gd name="T38" fmla="*/ 0 w 260"/>
                  <a:gd name="T39" fmla="*/ 0 h 429"/>
                  <a:gd name="T40" fmla="*/ 0 w 260"/>
                  <a:gd name="T41" fmla="*/ 0 h 429"/>
                  <a:gd name="T42" fmla="*/ 0 w 260"/>
                  <a:gd name="T43" fmla="*/ 0 h 429"/>
                  <a:gd name="T44" fmla="*/ 0 w 260"/>
                  <a:gd name="T45" fmla="*/ 0 h 429"/>
                  <a:gd name="T46" fmla="*/ 0 w 260"/>
                  <a:gd name="T47" fmla="*/ 0 h 429"/>
                  <a:gd name="T48" fmla="*/ 0 w 260"/>
                  <a:gd name="T49" fmla="*/ 0 h 429"/>
                  <a:gd name="T50" fmla="*/ 0 w 260"/>
                  <a:gd name="T51" fmla="*/ 0 h 429"/>
                  <a:gd name="T52" fmla="*/ 0 w 260"/>
                  <a:gd name="T53" fmla="*/ 0 h 429"/>
                  <a:gd name="T54" fmla="*/ 0 w 260"/>
                  <a:gd name="T55" fmla="*/ 0 h 429"/>
                  <a:gd name="T56" fmla="*/ 0 w 260"/>
                  <a:gd name="T57" fmla="*/ 0 h 429"/>
                  <a:gd name="T58" fmla="*/ 0 w 260"/>
                  <a:gd name="T59" fmla="*/ 0 h 429"/>
                  <a:gd name="T60" fmla="*/ 0 w 260"/>
                  <a:gd name="T61" fmla="*/ 0 h 429"/>
                  <a:gd name="T62" fmla="*/ 0 w 260"/>
                  <a:gd name="T63" fmla="*/ 0 h 429"/>
                  <a:gd name="T64" fmla="*/ 0 w 260"/>
                  <a:gd name="T65" fmla="*/ 0 h 429"/>
                  <a:gd name="T66" fmla="*/ 0 w 260"/>
                  <a:gd name="T67" fmla="*/ 0 h 429"/>
                  <a:gd name="T68" fmla="*/ 0 w 260"/>
                  <a:gd name="T69" fmla="*/ 0 h 429"/>
                  <a:gd name="T70" fmla="*/ 0 w 260"/>
                  <a:gd name="T71" fmla="*/ 0 h 429"/>
                  <a:gd name="T72" fmla="*/ 0 w 260"/>
                  <a:gd name="T73" fmla="*/ 0 h 429"/>
                  <a:gd name="T74" fmla="*/ 0 w 260"/>
                  <a:gd name="T75" fmla="*/ 0 h 429"/>
                  <a:gd name="T76" fmla="*/ 0 w 260"/>
                  <a:gd name="T77" fmla="*/ 0 h 42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60"/>
                  <a:gd name="T118" fmla="*/ 0 h 429"/>
                  <a:gd name="T119" fmla="*/ 260 w 260"/>
                  <a:gd name="T120" fmla="*/ 429 h 42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60" h="429">
                    <a:moveTo>
                      <a:pt x="54" y="413"/>
                    </a:moveTo>
                    <a:lnTo>
                      <a:pt x="52" y="417"/>
                    </a:lnTo>
                    <a:lnTo>
                      <a:pt x="48" y="421"/>
                    </a:lnTo>
                    <a:lnTo>
                      <a:pt x="44" y="424"/>
                    </a:lnTo>
                    <a:lnTo>
                      <a:pt x="39" y="426"/>
                    </a:lnTo>
                    <a:lnTo>
                      <a:pt x="34" y="427"/>
                    </a:lnTo>
                    <a:lnTo>
                      <a:pt x="29" y="429"/>
                    </a:lnTo>
                    <a:lnTo>
                      <a:pt x="25" y="429"/>
                    </a:lnTo>
                    <a:lnTo>
                      <a:pt x="20" y="426"/>
                    </a:lnTo>
                    <a:lnTo>
                      <a:pt x="15" y="424"/>
                    </a:lnTo>
                    <a:lnTo>
                      <a:pt x="11" y="422"/>
                    </a:lnTo>
                    <a:lnTo>
                      <a:pt x="7" y="418"/>
                    </a:lnTo>
                    <a:lnTo>
                      <a:pt x="4" y="414"/>
                    </a:lnTo>
                    <a:lnTo>
                      <a:pt x="2" y="409"/>
                    </a:lnTo>
                    <a:lnTo>
                      <a:pt x="1" y="404"/>
                    </a:lnTo>
                    <a:lnTo>
                      <a:pt x="0" y="399"/>
                    </a:lnTo>
                    <a:lnTo>
                      <a:pt x="0" y="395"/>
                    </a:lnTo>
                    <a:lnTo>
                      <a:pt x="2" y="390"/>
                    </a:lnTo>
                    <a:lnTo>
                      <a:pt x="4" y="385"/>
                    </a:lnTo>
                    <a:lnTo>
                      <a:pt x="206" y="15"/>
                    </a:lnTo>
                    <a:lnTo>
                      <a:pt x="208" y="11"/>
                    </a:lnTo>
                    <a:lnTo>
                      <a:pt x="212" y="7"/>
                    </a:lnTo>
                    <a:lnTo>
                      <a:pt x="216" y="4"/>
                    </a:lnTo>
                    <a:lnTo>
                      <a:pt x="221" y="2"/>
                    </a:lnTo>
                    <a:lnTo>
                      <a:pt x="226" y="1"/>
                    </a:lnTo>
                    <a:lnTo>
                      <a:pt x="231" y="0"/>
                    </a:lnTo>
                    <a:lnTo>
                      <a:pt x="235" y="0"/>
                    </a:lnTo>
                    <a:lnTo>
                      <a:pt x="240" y="2"/>
                    </a:lnTo>
                    <a:lnTo>
                      <a:pt x="245" y="4"/>
                    </a:lnTo>
                    <a:lnTo>
                      <a:pt x="249" y="6"/>
                    </a:lnTo>
                    <a:lnTo>
                      <a:pt x="253" y="10"/>
                    </a:lnTo>
                    <a:lnTo>
                      <a:pt x="256" y="14"/>
                    </a:lnTo>
                    <a:lnTo>
                      <a:pt x="258" y="19"/>
                    </a:lnTo>
                    <a:lnTo>
                      <a:pt x="259" y="24"/>
                    </a:lnTo>
                    <a:lnTo>
                      <a:pt x="260" y="29"/>
                    </a:lnTo>
                    <a:lnTo>
                      <a:pt x="260" y="33"/>
                    </a:lnTo>
                    <a:lnTo>
                      <a:pt x="258" y="38"/>
                    </a:lnTo>
                    <a:lnTo>
                      <a:pt x="256" y="44"/>
                    </a:lnTo>
                    <a:lnTo>
                      <a:pt x="54" y="41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84" name="Freeform 71"/>
              <p:cNvSpPr>
                <a:spLocks/>
              </p:cNvSpPr>
              <p:nvPr/>
            </p:nvSpPr>
            <p:spPr bwMode="auto">
              <a:xfrm>
                <a:off x="1473" y="3180"/>
                <a:ext cx="48" cy="79"/>
              </a:xfrm>
              <a:custGeom>
                <a:avLst/>
                <a:gdLst>
                  <a:gd name="T0" fmla="*/ 0 w 190"/>
                  <a:gd name="T1" fmla="*/ 0 h 319"/>
                  <a:gd name="T2" fmla="*/ 0 w 190"/>
                  <a:gd name="T3" fmla="*/ 0 h 319"/>
                  <a:gd name="T4" fmla="*/ 0 w 190"/>
                  <a:gd name="T5" fmla="*/ 0 h 319"/>
                  <a:gd name="T6" fmla="*/ 0 w 190"/>
                  <a:gd name="T7" fmla="*/ 0 h 319"/>
                  <a:gd name="T8" fmla="*/ 0 w 190"/>
                  <a:gd name="T9" fmla="*/ 0 h 319"/>
                  <a:gd name="T10" fmla="*/ 0 w 190"/>
                  <a:gd name="T11" fmla="*/ 0 h 319"/>
                  <a:gd name="T12" fmla="*/ 0 w 190"/>
                  <a:gd name="T13" fmla="*/ 0 h 319"/>
                  <a:gd name="T14" fmla="*/ 0 w 190"/>
                  <a:gd name="T15" fmla="*/ 0 h 319"/>
                  <a:gd name="T16" fmla="*/ 0 w 190"/>
                  <a:gd name="T17" fmla="*/ 0 h 319"/>
                  <a:gd name="T18" fmla="*/ 0 w 190"/>
                  <a:gd name="T19" fmla="*/ 0 h 319"/>
                  <a:gd name="T20" fmla="*/ 0 w 190"/>
                  <a:gd name="T21" fmla="*/ 0 h 319"/>
                  <a:gd name="T22" fmla="*/ 0 w 190"/>
                  <a:gd name="T23" fmla="*/ 0 h 319"/>
                  <a:gd name="T24" fmla="*/ 0 w 190"/>
                  <a:gd name="T25" fmla="*/ 0 h 319"/>
                  <a:gd name="T26" fmla="*/ 0 w 190"/>
                  <a:gd name="T27" fmla="*/ 0 h 319"/>
                  <a:gd name="T28" fmla="*/ 0 w 190"/>
                  <a:gd name="T29" fmla="*/ 0 h 319"/>
                  <a:gd name="T30" fmla="*/ 0 w 190"/>
                  <a:gd name="T31" fmla="*/ 0 h 319"/>
                  <a:gd name="T32" fmla="*/ 0 w 190"/>
                  <a:gd name="T33" fmla="*/ 0 h 319"/>
                  <a:gd name="T34" fmla="*/ 0 w 190"/>
                  <a:gd name="T35" fmla="*/ 0 h 319"/>
                  <a:gd name="T36" fmla="*/ 0 w 190"/>
                  <a:gd name="T37" fmla="*/ 0 h 319"/>
                  <a:gd name="T38" fmla="*/ 0 w 190"/>
                  <a:gd name="T39" fmla="*/ 0 h 319"/>
                  <a:gd name="T40" fmla="*/ 0 w 190"/>
                  <a:gd name="T41" fmla="*/ 0 h 319"/>
                  <a:gd name="T42" fmla="*/ 0 w 190"/>
                  <a:gd name="T43" fmla="*/ 0 h 319"/>
                  <a:gd name="T44" fmla="*/ 0 w 190"/>
                  <a:gd name="T45" fmla="*/ 0 h 319"/>
                  <a:gd name="T46" fmla="*/ 0 w 190"/>
                  <a:gd name="T47" fmla="*/ 0 h 319"/>
                  <a:gd name="T48" fmla="*/ 0 w 190"/>
                  <a:gd name="T49" fmla="*/ 0 h 319"/>
                  <a:gd name="T50" fmla="*/ 0 w 190"/>
                  <a:gd name="T51" fmla="*/ 0 h 319"/>
                  <a:gd name="T52" fmla="*/ 0 w 190"/>
                  <a:gd name="T53" fmla="*/ 0 h 319"/>
                  <a:gd name="T54" fmla="*/ 0 w 190"/>
                  <a:gd name="T55" fmla="*/ 0 h 319"/>
                  <a:gd name="T56" fmla="*/ 0 w 190"/>
                  <a:gd name="T57" fmla="*/ 0 h 319"/>
                  <a:gd name="T58" fmla="*/ 0 w 190"/>
                  <a:gd name="T59" fmla="*/ 0 h 319"/>
                  <a:gd name="T60" fmla="*/ 0 w 190"/>
                  <a:gd name="T61" fmla="*/ 0 h 319"/>
                  <a:gd name="T62" fmla="*/ 0 w 190"/>
                  <a:gd name="T63" fmla="*/ 0 h 319"/>
                  <a:gd name="T64" fmla="*/ 0 w 190"/>
                  <a:gd name="T65" fmla="*/ 0 h 319"/>
                  <a:gd name="T66" fmla="*/ 0 w 190"/>
                  <a:gd name="T67" fmla="*/ 0 h 319"/>
                  <a:gd name="T68" fmla="*/ 0 w 190"/>
                  <a:gd name="T69" fmla="*/ 0 h 319"/>
                  <a:gd name="T70" fmla="*/ 0 w 190"/>
                  <a:gd name="T71" fmla="*/ 0 h 319"/>
                  <a:gd name="T72" fmla="*/ 0 w 190"/>
                  <a:gd name="T73" fmla="*/ 0 h 319"/>
                  <a:gd name="T74" fmla="*/ 0 w 190"/>
                  <a:gd name="T75" fmla="*/ 0 h 319"/>
                  <a:gd name="T76" fmla="*/ 0 w 190"/>
                  <a:gd name="T77" fmla="*/ 0 h 31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90"/>
                  <a:gd name="T118" fmla="*/ 0 h 319"/>
                  <a:gd name="T119" fmla="*/ 190 w 190"/>
                  <a:gd name="T120" fmla="*/ 319 h 31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90" h="319">
                    <a:moveTo>
                      <a:pt x="56" y="303"/>
                    </a:moveTo>
                    <a:lnTo>
                      <a:pt x="53" y="307"/>
                    </a:lnTo>
                    <a:lnTo>
                      <a:pt x="50" y="311"/>
                    </a:lnTo>
                    <a:lnTo>
                      <a:pt x="46" y="314"/>
                    </a:lnTo>
                    <a:lnTo>
                      <a:pt x="41" y="317"/>
                    </a:lnTo>
                    <a:lnTo>
                      <a:pt x="36" y="318"/>
                    </a:lnTo>
                    <a:lnTo>
                      <a:pt x="31" y="319"/>
                    </a:lnTo>
                    <a:lnTo>
                      <a:pt x="27" y="319"/>
                    </a:lnTo>
                    <a:lnTo>
                      <a:pt x="22" y="318"/>
                    </a:lnTo>
                    <a:lnTo>
                      <a:pt x="17" y="316"/>
                    </a:lnTo>
                    <a:lnTo>
                      <a:pt x="13" y="313"/>
                    </a:lnTo>
                    <a:lnTo>
                      <a:pt x="9" y="310"/>
                    </a:lnTo>
                    <a:lnTo>
                      <a:pt x="6" y="306"/>
                    </a:lnTo>
                    <a:lnTo>
                      <a:pt x="2" y="300"/>
                    </a:lnTo>
                    <a:lnTo>
                      <a:pt x="1" y="295"/>
                    </a:lnTo>
                    <a:lnTo>
                      <a:pt x="0" y="290"/>
                    </a:lnTo>
                    <a:lnTo>
                      <a:pt x="0" y="286"/>
                    </a:lnTo>
                    <a:lnTo>
                      <a:pt x="1" y="281"/>
                    </a:lnTo>
                    <a:lnTo>
                      <a:pt x="4" y="276"/>
                    </a:lnTo>
                    <a:lnTo>
                      <a:pt x="134" y="16"/>
                    </a:lnTo>
                    <a:lnTo>
                      <a:pt x="137" y="12"/>
                    </a:lnTo>
                    <a:lnTo>
                      <a:pt x="140" y="8"/>
                    </a:lnTo>
                    <a:lnTo>
                      <a:pt x="145" y="5"/>
                    </a:lnTo>
                    <a:lnTo>
                      <a:pt x="150" y="2"/>
                    </a:lnTo>
                    <a:lnTo>
                      <a:pt x="155" y="1"/>
                    </a:lnTo>
                    <a:lnTo>
                      <a:pt x="160" y="0"/>
                    </a:lnTo>
                    <a:lnTo>
                      <a:pt x="164" y="0"/>
                    </a:lnTo>
                    <a:lnTo>
                      <a:pt x="169" y="1"/>
                    </a:lnTo>
                    <a:lnTo>
                      <a:pt x="174" y="3"/>
                    </a:lnTo>
                    <a:lnTo>
                      <a:pt x="178" y="6"/>
                    </a:lnTo>
                    <a:lnTo>
                      <a:pt x="182" y="9"/>
                    </a:lnTo>
                    <a:lnTo>
                      <a:pt x="185" y="13"/>
                    </a:lnTo>
                    <a:lnTo>
                      <a:pt x="188" y="18"/>
                    </a:lnTo>
                    <a:lnTo>
                      <a:pt x="189" y="23"/>
                    </a:lnTo>
                    <a:lnTo>
                      <a:pt x="190" y="28"/>
                    </a:lnTo>
                    <a:lnTo>
                      <a:pt x="190" y="32"/>
                    </a:lnTo>
                    <a:lnTo>
                      <a:pt x="189" y="37"/>
                    </a:lnTo>
                    <a:lnTo>
                      <a:pt x="187" y="42"/>
                    </a:lnTo>
                    <a:lnTo>
                      <a:pt x="56" y="30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85" name="Freeform 72"/>
              <p:cNvSpPr>
                <a:spLocks/>
              </p:cNvSpPr>
              <p:nvPr/>
            </p:nvSpPr>
            <p:spPr bwMode="auto">
              <a:xfrm>
                <a:off x="1506" y="3098"/>
                <a:ext cx="53" cy="96"/>
              </a:xfrm>
              <a:custGeom>
                <a:avLst/>
                <a:gdLst>
                  <a:gd name="T0" fmla="*/ 0 w 211"/>
                  <a:gd name="T1" fmla="*/ 0 h 387"/>
                  <a:gd name="T2" fmla="*/ 0 w 211"/>
                  <a:gd name="T3" fmla="*/ 0 h 387"/>
                  <a:gd name="T4" fmla="*/ 0 w 211"/>
                  <a:gd name="T5" fmla="*/ 0 h 387"/>
                  <a:gd name="T6" fmla="*/ 0 w 211"/>
                  <a:gd name="T7" fmla="*/ 0 h 387"/>
                  <a:gd name="T8" fmla="*/ 0 w 211"/>
                  <a:gd name="T9" fmla="*/ 0 h 387"/>
                  <a:gd name="T10" fmla="*/ 0 w 211"/>
                  <a:gd name="T11" fmla="*/ 0 h 387"/>
                  <a:gd name="T12" fmla="*/ 0 w 211"/>
                  <a:gd name="T13" fmla="*/ 0 h 387"/>
                  <a:gd name="T14" fmla="*/ 0 w 211"/>
                  <a:gd name="T15" fmla="*/ 0 h 387"/>
                  <a:gd name="T16" fmla="*/ 0 w 211"/>
                  <a:gd name="T17" fmla="*/ 0 h 387"/>
                  <a:gd name="T18" fmla="*/ 0 w 211"/>
                  <a:gd name="T19" fmla="*/ 0 h 387"/>
                  <a:gd name="T20" fmla="*/ 0 w 211"/>
                  <a:gd name="T21" fmla="*/ 0 h 387"/>
                  <a:gd name="T22" fmla="*/ 0 w 211"/>
                  <a:gd name="T23" fmla="*/ 0 h 387"/>
                  <a:gd name="T24" fmla="*/ 0 w 211"/>
                  <a:gd name="T25" fmla="*/ 0 h 387"/>
                  <a:gd name="T26" fmla="*/ 0 w 211"/>
                  <a:gd name="T27" fmla="*/ 0 h 387"/>
                  <a:gd name="T28" fmla="*/ 0 w 211"/>
                  <a:gd name="T29" fmla="*/ 0 h 387"/>
                  <a:gd name="T30" fmla="*/ 0 w 211"/>
                  <a:gd name="T31" fmla="*/ 0 h 387"/>
                  <a:gd name="T32" fmla="*/ 0 w 211"/>
                  <a:gd name="T33" fmla="*/ 0 h 387"/>
                  <a:gd name="T34" fmla="*/ 0 w 211"/>
                  <a:gd name="T35" fmla="*/ 0 h 387"/>
                  <a:gd name="T36" fmla="*/ 0 w 211"/>
                  <a:gd name="T37" fmla="*/ 0 h 387"/>
                  <a:gd name="T38" fmla="*/ 0 w 211"/>
                  <a:gd name="T39" fmla="*/ 0 h 387"/>
                  <a:gd name="T40" fmla="*/ 0 w 211"/>
                  <a:gd name="T41" fmla="*/ 0 h 387"/>
                  <a:gd name="T42" fmla="*/ 0 w 211"/>
                  <a:gd name="T43" fmla="*/ 0 h 387"/>
                  <a:gd name="T44" fmla="*/ 0 w 211"/>
                  <a:gd name="T45" fmla="*/ 0 h 387"/>
                  <a:gd name="T46" fmla="*/ 0 w 211"/>
                  <a:gd name="T47" fmla="*/ 0 h 387"/>
                  <a:gd name="T48" fmla="*/ 0 w 211"/>
                  <a:gd name="T49" fmla="*/ 0 h 387"/>
                  <a:gd name="T50" fmla="*/ 0 w 211"/>
                  <a:gd name="T51" fmla="*/ 0 h 387"/>
                  <a:gd name="T52" fmla="*/ 0 w 211"/>
                  <a:gd name="T53" fmla="*/ 0 h 387"/>
                  <a:gd name="T54" fmla="*/ 0 w 211"/>
                  <a:gd name="T55" fmla="*/ 0 h 387"/>
                  <a:gd name="T56" fmla="*/ 0 w 211"/>
                  <a:gd name="T57" fmla="*/ 0 h 387"/>
                  <a:gd name="T58" fmla="*/ 0 w 211"/>
                  <a:gd name="T59" fmla="*/ 0 h 387"/>
                  <a:gd name="T60" fmla="*/ 0 w 211"/>
                  <a:gd name="T61" fmla="*/ 0 h 387"/>
                  <a:gd name="T62" fmla="*/ 0 w 211"/>
                  <a:gd name="T63" fmla="*/ 0 h 387"/>
                  <a:gd name="T64" fmla="*/ 0 w 211"/>
                  <a:gd name="T65" fmla="*/ 0 h 387"/>
                  <a:gd name="T66" fmla="*/ 0 w 211"/>
                  <a:gd name="T67" fmla="*/ 0 h 387"/>
                  <a:gd name="T68" fmla="*/ 0 w 211"/>
                  <a:gd name="T69" fmla="*/ 0 h 387"/>
                  <a:gd name="T70" fmla="*/ 0 w 211"/>
                  <a:gd name="T71" fmla="*/ 0 h 387"/>
                  <a:gd name="T72" fmla="*/ 0 w 211"/>
                  <a:gd name="T73" fmla="*/ 0 h 387"/>
                  <a:gd name="T74" fmla="*/ 0 w 211"/>
                  <a:gd name="T75" fmla="*/ 0 h 387"/>
                  <a:gd name="T76" fmla="*/ 0 w 211"/>
                  <a:gd name="T77" fmla="*/ 0 h 3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11"/>
                  <a:gd name="T118" fmla="*/ 0 h 387"/>
                  <a:gd name="T119" fmla="*/ 211 w 211"/>
                  <a:gd name="T120" fmla="*/ 387 h 3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11" h="387">
                    <a:moveTo>
                      <a:pt x="56" y="369"/>
                    </a:moveTo>
                    <a:lnTo>
                      <a:pt x="54" y="374"/>
                    </a:lnTo>
                    <a:lnTo>
                      <a:pt x="50" y="378"/>
                    </a:lnTo>
                    <a:lnTo>
                      <a:pt x="46" y="382"/>
                    </a:lnTo>
                    <a:lnTo>
                      <a:pt x="42" y="384"/>
                    </a:lnTo>
                    <a:lnTo>
                      <a:pt x="37" y="386"/>
                    </a:lnTo>
                    <a:lnTo>
                      <a:pt x="32" y="387"/>
                    </a:lnTo>
                    <a:lnTo>
                      <a:pt x="28" y="387"/>
                    </a:lnTo>
                    <a:lnTo>
                      <a:pt x="23" y="386"/>
                    </a:lnTo>
                    <a:lnTo>
                      <a:pt x="18" y="384"/>
                    </a:lnTo>
                    <a:lnTo>
                      <a:pt x="14" y="382"/>
                    </a:lnTo>
                    <a:lnTo>
                      <a:pt x="9" y="378"/>
                    </a:lnTo>
                    <a:lnTo>
                      <a:pt x="5" y="374"/>
                    </a:lnTo>
                    <a:lnTo>
                      <a:pt x="3" y="369"/>
                    </a:lnTo>
                    <a:lnTo>
                      <a:pt x="1" y="364"/>
                    </a:lnTo>
                    <a:lnTo>
                      <a:pt x="0" y="359"/>
                    </a:lnTo>
                    <a:lnTo>
                      <a:pt x="0" y="355"/>
                    </a:lnTo>
                    <a:lnTo>
                      <a:pt x="1" y="350"/>
                    </a:lnTo>
                    <a:lnTo>
                      <a:pt x="3" y="345"/>
                    </a:lnTo>
                    <a:lnTo>
                      <a:pt x="156" y="17"/>
                    </a:lnTo>
                    <a:lnTo>
                      <a:pt x="158" y="13"/>
                    </a:lnTo>
                    <a:lnTo>
                      <a:pt x="162" y="9"/>
                    </a:lnTo>
                    <a:lnTo>
                      <a:pt x="166" y="5"/>
                    </a:lnTo>
                    <a:lnTo>
                      <a:pt x="170" y="3"/>
                    </a:lnTo>
                    <a:lnTo>
                      <a:pt x="175" y="1"/>
                    </a:lnTo>
                    <a:lnTo>
                      <a:pt x="180" y="0"/>
                    </a:lnTo>
                    <a:lnTo>
                      <a:pt x="184" y="0"/>
                    </a:lnTo>
                    <a:lnTo>
                      <a:pt x="189" y="1"/>
                    </a:lnTo>
                    <a:lnTo>
                      <a:pt x="194" y="3"/>
                    </a:lnTo>
                    <a:lnTo>
                      <a:pt x="198" y="5"/>
                    </a:lnTo>
                    <a:lnTo>
                      <a:pt x="202" y="9"/>
                    </a:lnTo>
                    <a:lnTo>
                      <a:pt x="206" y="13"/>
                    </a:lnTo>
                    <a:lnTo>
                      <a:pt x="208" y="17"/>
                    </a:lnTo>
                    <a:lnTo>
                      <a:pt x="210" y="22"/>
                    </a:lnTo>
                    <a:lnTo>
                      <a:pt x="211" y="27"/>
                    </a:lnTo>
                    <a:lnTo>
                      <a:pt x="211" y="31"/>
                    </a:lnTo>
                    <a:lnTo>
                      <a:pt x="210" y="36"/>
                    </a:lnTo>
                    <a:lnTo>
                      <a:pt x="208" y="41"/>
                    </a:lnTo>
                    <a:lnTo>
                      <a:pt x="56" y="36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86" name="Freeform 73"/>
              <p:cNvSpPr>
                <a:spLocks/>
              </p:cNvSpPr>
              <p:nvPr/>
            </p:nvSpPr>
            <p:spPr bwMode="auto">
              <a:xfrm>
                <a:off x="1544" y="2975"/>
                <a:ext cx="68" cy="137"/>
              </a:xfrm>
              <a:custGeom>
                <a:avLst/>
                <a:gdLst>
                  <a:gd name="T0" fmla="*/ 0 w 272"/>
                  <a:gd name="T1" fmla="*/ 0 h 552"/>
                  <a:gd name="T2" fmla="*/ 0 w 272"/>
                  <a:gd name="T3" fmla="*/ 0 h 552"/>
                  <a:gd name="T4" fmla="*/ 0 w 272"/>
                  <a:gd name="T5" fmla="*/ 0 h 552"/>
                  <a:gd name="T6" fmla="*/ 0 w 272"/>
                  <a:gd name="T7" fmla="*/ 0 h 552"/>
                  <a:gd name="T8" fmla="*/ 0 w 272"/>
                  <a:gd name="T9" fmla="*/ 0 h 552"/>
                  <a:gd name="T10" fmla="*/ 0 w 272"/>
                  <a:gd name="T11" fmla="*/ 0 h 552"/>
                  <a:gd name="T12" fmla="*/ 0 w 272"/>
                  <a:gd name="T13" fmla="*/ 0 h 552"/>
                  <a:gd name="T14" fmla="*/ 0 w 272"/>
                  <a:gd name="T15" fmla="*/ 0 h 552"/>
                  <a:gd name="T16" fmla="*/ 0 w 272"/>
                  <a:gd name="T17" fmla="*/ 0 h 552"/>
                  <a:gd name="T18" fmla="*/ 0 w 272"/>
                  <a:gd name="T19" fmla="*/ 0 h 552"/>
                  <a:gd name="T20" fmla="*/ 0 w 272"/>
                  <a:gd name="T21" fmla="*/ 0 h 552"/>
                  <a:gd name="T22" fmla="*/ 0 w 272"/>
                  <a:gd name="T23" fmla="*/ 0 h 552"/>
                  <a:gd name="T24" fmla="*/ 0 w 272"/>
                  <a:gd name="T25" fmla="*/ 0 h 552"/>
                  <a:gd name="T26" fmla="*/ 0 w 272"/>
                  <a:gd name="T27" fmla="*/ 0 h 552"/>
                  <a:gd name="T28" fmla="*/ 0 w 272"/>
                  <a:gd name="T29" fmla="*/ 0 h 552"/>
                  <a:gd name="T30" fmla="*/ 0 w 272"/>
                  <a:gd name="T31" fmla="*/ 0 h 552"/>
                  <a:gd name="T32" fmla="*/ 0 w 272"/>
                  <a:gd name="T33" fmla="*/ 0 h 552"/>
                  <a:gd name="T34" fmla="*/ 0 w 272"/>
                  <a:gd name="T35" fmla="*/ 0 h 552"/>
                  <a:gd name="T36" fmla="*/ 0 w 272"/>
                  <a:gd name="T37" fmla="*/ 0 h 552"/>
                  <a:gd name="T38" fmla="*/ 0 w 272"/>
                  <a:gd name="T39" fmla="*/ 0 h 552"/>
                  <a:gd name="T40" fmla="*/ 0 w 272"/>
                  <a:gd name="T41" fmla="*/ 0 h 552"/>
                  <a:gd name="T42" fmla="*/ 0 w 272"/>
                  <a:gd name="T43" fmla="*/ 0 h 552"/>
                  <a:gd name="T44" fmla="*/ 0 w 272"/>
                  <a:gd name="T45" fmla="*/ 0 h 552"/>
                  <a:gd name="T46" fmla="*/ 0 w 272"/>
                  <a:gd name="T47" fmla="*/ 0 h 552"/>
                  <a:gd name="T48" fmla="*/ 0 w 272"/>
                  <a:gd name="T49" fmla="*/ 0 h 552"/>
                  <a:gd name="T50" fmla="*/ 0 w 272"/>
                  <a:gd name="T51" fmla="*/ 0 h 552"/>
                  <a:gd name="T52" fmla="*/ 0 w 272"/>
                  <a:gd name="T53" fmla="*/ 0 h 552"/>
                  <a:gd name="T54" fmla="*/ 0 w 272"/>
                  <a:gd name="T55" fmla="*/ 0 h 552"/>
                  <a:gd name="T56" fmla="*/ 0 w 272"/>
                  <a:gd name="T57" fmla="*/ 0 h 552"/>
                  <a:gd name="T58" fmla="*/ 0 w 272"/>
                  <a:gd name="T59" fmla="*/ 0 h 552"/>
                  <a:gd name="T60" fmla="*/ 0 w 272"/>
                  <a:gd name="T61" fmla="*/ 0 h 552"/>
                  <a:gd name="T62" fmla="*/ 0 w 272"/>
                  <a:gd name="T63" fmla="*/ 0 h 552"/>
                  <a:gd name="T64" fmla="*/ 0 w 272"/>
                  <a:gd name="T65" fmla="*/ 0 h 552"/>
                  <a:gd name="T66" fmla="*/ 0 w 272"/>
                  <a:gd name="T67" fmla="*/ 0 h 552"/>
                  <a:gd name="T68" fmla="*/ 0 w 272"/>
                  <a:gd name="T69" fmla="*/ 0 h 552"/>
                  <a:gd name="T70" fmla="*/ 0 w 272"/>
                  <a:gd name="T71" fmla="*/ 0 h 552"/>
                  <a:gd name="T72" fmla="*/ 0 w 272"/>
                  <a:gd name="T73" fmla="*/ 0 h 552"/>
                  <a:gd name="T74" fmla="*/ 0 w 272"/>
                  <a:gd name="T75" fmla="*/ 0 h 552"/>
                  <a:gd name="T76" fmla="*/ 0 w 272"/>
                  <a:gd name="T77" fmla="*/ 0 h 55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2"/>
                  <a:gd name="T118" fmla="*/ 0 h 552"/>
                  <a:gd name="T119" fmla="*/ 272 w 272"/>
                  <a:gd name="T120" fmla="*/ 552 h 55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2" h="552">
                    <a:moveTo>
                      <a:pt x="56" y="533"/>
                    </a:moveTo>
                    <a:lnTo>
                      <a:pt x="53" y="538"/>
                    </a:lnTo>
                    <a:lnTo>
                      <a:pt x="50" y="542"/>
                    </a:lnTo>
                    <a:lnTo>
                      <a:pt x="46" y="546"/>
                    </a:lnTo>
                    <a:lnTo>
                      <a:pt x="42" y="549"/>
                    </a:lnTo>
                    <a:lnTo>
                      <a:pt x="37" y="551"/>
                    </a:lnTo>
                    <a:lnTo>
                      <a:pt x="32" y="552"/>
                    </a:lnTo>
                    <a:lnTo>
                      <a:pt x="28" y="552"/>
                    </a:lnTo>
                    <a:lnTo>
                      <a:pt x="23" y="551"/>
                    </a:lnTo>
                    <a:lnTo>
                      <a:pt x="18" y="550"/>
                    </a:lnTo>
                    <a:lnTo>
                      <a:pt x="13" y="547"/>
                    </a:lnTo>
                    <a:lnTo>
                      <a:pt x="9" y="543"/>
                    </a:lnTo>
                    <a:lnTo>
                      <a:pt x="6" y="539"/>
                    </a:lnTo>
                    <a:lnTo>
                      <a:pt x="3" y="535"/>
                    </a:lnTo>
                    <a:lnTo>
                      <a:pt x="1" y="530"/>
                    </a:lnTo>
                    <a:lnTo>
                      <a:pt x="0" y="525"/>
                    </a:lnTo>
                    <a:lnTo>
                      <a:pt x="0" y="521"/>
                    </a:lnTo>
                    <a:lnTo>
                      <a:pt x="1" y="516"/>
                    </a:lnTo>
                    <a:lnTo>
                      <a:pt x="2" y="511"/>
                    </a:lnTo>
                    <a:lnTo>
                      <a:pt x="216" y="18"/>
                    </a:lnTo>
                    <a:lnTo>
                      <a:pt x="219" y="13"/>
                    </a:lnTo>
                    <a:lnTo>
                      <a:pt x="222" y="9"/>
                    </a:lnTo>
                    <a:lnTo>
                      <a:pt x="226" y="6"/>
                    </a:lnTo>
                    <a:lnTo>
                      <a:pt x="230" y="3"/>
                    </a:lnTo>
                    <a:lnTo>
                      <a:pt x="235" y="1"/>
                    </a:lnTo>
                    <a:lnTo>
                      <a:pt x="240" y="0"/>
                    </a:lnTo>
                    <a:lnTo>
                      <a:pt x="244" y="0"/>
                    </a:lnTo>
                    <a:lnTo>
                      <a:pt x="249" y="1"/>
                    </a:lnTo>
                    <a:lnTo>
                      <a:pt x="254" y="2"/>
                    </a:lnTo>
                    <a:lnTo>
                      <a:pt x="259" y="5"/>
                    </a:lnTo>
                    <a:lnTo>
                      <a:pt x="263" y="8"/>
                    </a:lnTo>
                    <a:lnTo>
                      <a:pt x="266" y="12"/>
                    </a:lnTo>
                    <a:lnTo>
                      <a:pt x="269" y="16"/>
                    </a:lnTo>
                    <a:lnTo>
                      <a:pt x="271" y="21"/>
                    </a:lnTo>
                    <a:lnTo>
                      <a:pt x="272" y="26"/>
                    </a:lnTo>
                    <a:lnTo>
                      <a:pt x="272" y="30"/>
                    </a:lnTo>
                    <a:lnTo>
                      <a:pt x="271" y="36"/>
                    </a:lnTo>
                    <a:lnTo>
                      <a:pt x="270" y="41"/>
                    </a:lnTo>
                    <a:lnTo>
                      <a:pt x="56" y="53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87" name="Freeform 74"/>
              <p:cNvSpPr>
                <a:spLocks/>
              </p:cNvSpPr>
              <p:nvPr/>
            </p:nvSpPr>
            <p:spPr bwMode="auto">
              <a:xfrm>
                <a:off x="1598" y="2924"/>
                <a:ext cx="39" cy="65"/>
              </a:xfrm>
              <a:custGeom>
                <a:avLst/>
                <a:gdLst>
                  <a:gd name="T0" fmla="*/ 0 w 156"/>
                  <a:gd name="T1" fmla="*/ 0 h 261"/>
                  <a:gd name="T2" fmla="*/ 0 w 156"/>
                  <a:gd name="T3" fmla="*/ 0 h 261"/>
                  <a:gd name="T4" fmla="*/ 0 w 156"/>
                  <a:gd name="T5" fmla="*/ 0 h 261"/>
                  <a:gd name="T6" fmla="*/ 0 w 156"/>
                  <a:gd name="T7" fmla="*/ 0 h 261"/>
                  <a:gd name="T8" fmla="*/ 0 w 156"/>
                  <a:gd name="T9" fmla="*/ 0 h 261"/>
                  <a:gd name="T10" fmla="*/ 0 w 156"/>
                  <a:gd name="T11" fmla="*/ 0 h 261"/>
                  <a:gd name="T12" fmla="*/ 0 w 156"/>
                  <a:gd name="T13" fmla="*/ 0 h 261"/>
                  <a:gd name="T14" fmla="*/ 0 w 156"/>
                  <a:gd name="T15" fmla="*/ 0 h 261"/>
                  <a:gd name="T16" fmla="*/ 0 w 156"/>
                  <a:gd name="T17" fmla="*/ 0 h 261"/>
                  <a:gd name="T18" fmla="*/ 0 w 156"/>
                  <a:gd name="T19" fmla="*/ 0 h 261"/>
                  <a:gd name="T20" fmla="*/ 0 w 156"/>
                  <a:gd name="T21" fmla="*/ 0 h 261"/>
                  <a:gd name="T22" fmla="*/ 0 w 156"/>
                  <a:gd name="T23" fmla="*/ 0 h 261"/>
                  <a:gd name="T24" fmla="*/ 0 w 156"/>
                  <a:gd name="T25" fmla="*/ 0 h 261"/>
                  <a:gd name="T26" fmla="*/ 0 w 156"/>
                  <a:gd name="T27" fmla="*/ 0 h 261"/>
                  <a:gd name="T28" fmla="*/ 0 w 156"/>
                  <a:gd name="T29" fmla="*/ 0 h 261"/>
                  <a:gd name="T30" fmla="*/ 0 w 156"/>
                  <a:gd name="T31" fmla="*/ 0 h 261"/>
                  <a:gd name="T32" fmla="*/ 0 w 156"/>
                  <a:gd name="T33" fmla="*/ 0 h 261"/>
                  <a:gd name="T34" fmla="*/ 0 w 156"/>
                  <a:gd name="T35" fmla="*/ 0 h 261"/>
                  <a:gd name="T36" fmla="*/ 0 w 156"/>
                  <a:gd name="T37" fmla="*/ 0 h 261"/>
                  <a:gd name="T38" fmla="*/ 0 w 156"/>
                  <a:gd name="T39" fmla="*/ 0 h 261"/>
                  <a:gd name="T40" fmla="*/ 0 w 156"/>
                  <a:gd name="T41" fmla="*/ 0 h 261"/>
                  <a:gd name="T42" fmla="*/ 0 w 156"/>
                  <a:gd name="T43" fmla="*/ 0 h 261"/>
                  <a:gd name="T44" fmla="*/ 0 w 156"/>
                  <a:gd name="T45" fmla="*/ 0 h 261"/>
                  <a:gd name="T46" fmla="*/ 0 w 156"/>
                  <a:gd name="T47" fmla="*/ 0 h 261"/>
                  <a:gd name="T48" fmla="*/ 0 w 156"/>
                  <a:gd name="T49" fmla="*/ 0 h 261"/>
                  <a:gd name="T50" fmla="*/ 0 w 156"/>
                  <a:gd name="T51" fmla="*/ 0 h 261"/>
                  <a:gd name="T52" fmla="*/ 0 w 156"/>
                  <a:gd name="T53" fmla="*/ 0 h 261"/>
                  <a:gd name="T54" fmla="*/ 0 w 156"/>
                  <a:gd name="T55" fmla="*/ 0 h 261"/>
                  <a:gd name="T56" fmla="*/ 0 w 156"/>
                  <a:gd name="T57" fmla="*/ 0 h 261"/>
                  <a:gd name="T58" fmla="*/ 0 w 156"/>
                  <a:gd name="T59" fmla="*/ 0 h 261"/>
                  <a:gd name="T60" fmla="*/ 0 w 156"/>
                  <a:gd name="T61" fmla="*/ 0 h 261"/>
                  <a:gd name="T62" fmla="*/ 0 w 156"/>
                  <a:gd name="T63" fmla="*/ 0 h 261"/>
                  <a:gd name="T64" fmla="*/ 0 w 156"/>
                  <a:gd name="T65" fmla="*/ 0 h 261"/>
                  <a:gd name="T66" fmla="*/ 0 w 156"/>
                  <a:gd name="T67" fmla="*/ 0 h 261"/>
                  <a:gd name="T68" fmla="*/ 0 w 156"/>
                  <a:gd name="T69" fmla="*/ 0 h 261"/>
                  <a:gd name="T70" fmla="*/ 0 w 156"/>
                  <a:gd name="T71" fmla="*/ 0 h 261"/>
                  <a:gd name="T72" fmla="*/ 0 w 156"/>
                  <a:gd name="T73" fmla="*/ 0 h 261"/>
                  <a:gd name="T74" fmla="*/ 0 w 156"/>
                  <a:gd name="T75" fmla="*/ 0 h 261"/>
                  <a:gd name="T76" fmla="*/ 0 w 156"/>
                  <a:gd name="T77" fmla="*/ 0 h 26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56"/>
                  <a:gd name="T118" fmla="*/ 0 h 261"/>
                  <a:gd name="T119" fmla="*/ 156 w 156"/>
                  <a:gd name="T120" fmla="*/ 261 h 261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56" h="261">
                    <a:moveTo>
                      <a:pt x="55" y="244"/>
                    </a:moveTo>
                    <a:lnTo>
                      <a:pt x="52" y="249"/>
                    </a:lnTo>
                    <a:lnTo>
                      <a:pt x="49" y="253"/>
                    </a:lnTo>
                    <a:lnTo>
                      <a:pt x="45" y="256"/>
                    </a:lnTo>
                    <a:lnTo>
                      <a:pt x="41" y="258"/>
                    </a:lnTo>
                    <a:lnTo>
                      <a:pt x="36" y="260"/>
                    </a:lnTo>
                    <a:lnTo>
                      <a:pt x="31" y="261"/>
                    </a:lnTo>
                    <a:lnTo>
                      <a:pt x="27" y="261"/>
                    </a:lnTo>
                    <a:lnTo>
                      <a:pt x="21" y="260"/>
                    </a:lnTo>
                    <a:lnTo>
                      <a:pt x="17" y="258"/>
                    </a:lnTo>
                    <a:lnTo>
                      <a:pt x="12" y="255"/>
                    </a:lnTo>
                    <a:lnTo>
                      <a:pt x="8" y="252"/>
                    </a:lnTo>
                    <a:lnTo>
                      <a:pt x="5" y="248"/>
                    </a:lnTo>
                    <a:lnTo>
                      <a:pt x="3" y="244"/>
                    </a:lnTo>
                    <a:lnTo>
                      <a:pt x="1" y="239"/>
                    </a:lnTo>
                    <a:lnTo>
                      <a:pt x="0" y="234"/>
                    </a:lnTo>
                    <a:lnTo>
                      <a:pt x="0" y="229"/>
                    </a:lnTo>
                    <a:lnTo>
                      <a:pt x="1" y="223"/>
                    </a:lnTo>
                    <a:lnTo>
                      <a:pt x="3" y="219"/>
                    </a:lnTo>
                    <a:lnTo>
                      <a:pt x="100" y="17"/>
                    </a:lnTo>
                    <a:lnTo>
                      <a:pt x="103" y="12"/>
                    </a:lnTo>
                    <a:lnTo>
                      <a:pt x="106" y="8"/>
                    </a:lnTo>
                    <a:lnTo>
                      <a:pt x="110" y="5"/>
                    </a:lnTo>
                    <a:lnTo>
                      <a:pt x="114" y="3"/>
                    </a:lnTo>
                    <a:lnTo>
                      <a:pt x="119" y="1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35" y="1"/>
                    </a:lnTo>
                    <a:lnTo>
                      <a:pt x="139" y="3"/>
                    </a:lnTo>
                    <a:lnTo>
                      <a:pt x="144" y="6"/>
                    </a:lnTo>
                    <a:lnTo>
                      <a:pt x="148" y="9"/>
                    </a:lnTo>
                    <a:lnTo>
                      <a:pt x="151" y="13"/>
                    </a:lnTo>
                    <a:lnTo>
                      <a:pt x="153" y="17"/>
                    </a:lnTo>
                    <a:lnTo>
                      <a:pt x="155" y="22"/>
                    </a:lnTo>
                    <a:lnTo>
                      <a:pt x="156" y="27"/>
                    </a:lnTo>
                    <a:lnTo>
                      <a:pt x="156" y="31"/>
                    </a:lnTo>
                    <a:lnTo>
                      <a:pt x="155" y="37"/>
                    </a:lnTo>
                    <a:lnTo>
                      <a:pt x="153" y="42"/>
                    </a:lnTo>
                    <a:lnTo>
                      <a:pt x="55" y="24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88" name="Freeform 75"/>
              <p:cNvSpPr>
                <a:spLocks/>
              </p:cNvSpPr>
              <p:nvPr/>
            </p:nvSpPr>
            <p:spPr bwMode="auto">
              <a:xfrm>
                <a:off x="1622" y="2896"/>
                <a:ext cx="31" cy="43"/>
              </a:xfrm>
              <a:custGeom>
                <a:avLst/>
                <a:gdLst>
                  <a:gd name="T0" fmla="*/ 0 w 123"/>
                  <a:gd name="T1" fmla="*/ 0 h 172"/>
                  <a:gd name="T2" fmla="*/ 0 w 123"/>
                  <a:gd name="T3" fmla="*/ 0 h 172"/>
                  <a:gd name="T4" fmla="*/ 0 w 123"/>
                  <a:gd name="T5" fmla="*/ 0 h 172"/>
                  <a:gd name="T6" fmla="*/ 0 w 123"/>
                  <a:gd name="T7" fmla="*/ 0 h 172"/>
                  <a:gd name="T8" fmla="*/ 0 w 123"/>
                  <a:gd name="T9" fmla="*/ 0 h 172"/>
                  <a:gd name="T10" fmla="*/ 0 w 123"/>
                  <a:gd name="T11" fmla="*/ 0 h 172"/>
                  <a:gd name="T12" fmla="*/ 0 w 123"/>
                  <a:gd name="T13" fmla="*/ 0 h 172"/>
                  <a:gd name="T14" fmla="*/ 0 w 123"/>
                  <a:gd name="T15" fmla="*/ 0 h 172"/>
                  <a:gd name="T16" fmla="*/ 0 w 123"/>
                  <a:gd name="T17" fmla="*/ 0 h 172"/>
                  <a:gd name="T18" fmla="*/ 0 w 123"/>
                  <a:gd name="T19" fmla="*/ 0 h 172"/>
                  <a:gd name="T20" fmla="*/ 0 w 123"/>
                  <a:gd name="T21" fmla="*/ 0 h 172"/>
                  <a:gd name="T22" fmla="*/ 0 w 123"/>
                  <a:gd name="T23" fmla="*/ 0 h 172"/>
                  <a:gd name="T24" fmla="*/ 0 w 123"/>
                  <a:gd name="T25" fmla="*/ 0 h 172"/>
                  <a:gd name="T26" fmla="*/ 0 w 123"/>
                  <a:gd name="T27" fmla="*/ 0 h 172"/>
                  <a:gd name="T28" fmla="*/ 0 w 123"/>
                  <a:gd name="T29" fmla="*/ 0 h 172"/>
                  <a:gd name="T30" fmla="*/ 0 w 123"/>
                  <a:gd name="T31" fmla="*/ 0 h 172"/>
                  <a:gd name="T32" fmla="*/ 0 w 123"/>
                  <a:gd name="T33" fmla="*/ 0 h 172"/>
                  <a:gd name="T34" fmla="*/ 0 w 123"/>
                  <a:gd name="T35" fmla="*/ 0 h 172"/>
                  <a:gd name="T36" fmla="*/ 0 w 123"/>
                  <a:gd name="T37" fmla="*/ 0 h 172"/>
                  <a:gd name="T38" fmla="*/ 0 w 123"/>
                  <a:gd name="T39" fmla="*/ 0 h 172"/>
                  <a:gd name="T40" fmla="*/ 0 w 123"/>
                  <a:gd name="T41" fmla="*/ 0 h 172"/>
                  <a:gd name="T42" fmla="*/ 0 w 123"/>
                  <a:gd name="T43" fmla="*/ 0 h 172"/>
                  <a:gd name="T44" fmla="*/ 0 w 123"/>
                  <a:gd name="T45" fmla="*/ 0 h 172"/>
                  <a:gd name="T46" fmla="*/ 0 w 123"/>
                  <a:gd name="T47" fmla="*/ 0 h 172"/>
                  <a:gd name="T48" fmla="*/ 0 w 123"/>
                  <a:gd name="T49" fmla="*/ 0 h 172"/>
                  <a:gd name="T50" fmla="*/ 0 w 123"/>
                  <a:gd name="T51" fmla="*/ 0 h 172"/>
                  <a:gd name="T52" fmla="*/ 0 w 123"/>
                  <a:gd name="T53" fmla="*/ 0 h 172"/>
                  <a:gd name="T54" fmla="*/ 0 w 123"/>
                  <a:gd name="T55" fmla="*/ 0 h 172"/>
                  <a:gd name="T56" fmla="*/ 0 w 123"/>
                  <a:gd name="T57" fmla="*/ 0 h 172"/>
                  <a:gd name="T58" fmla="*/ 0 w 123"/>
                  <a:gd name="T59" fmla="*/ 0 h 172"/>
                  <a:gd name="T60" fmla="*/ 0 w 123"/>
                  <a:gd name="T61" fmla="*/ 0 h 172"/>
                  <a:gd name="T62" fmla="*/ 0 w 123"/>
                  <a:gd name="T63" fmla="*/ 0 h 172"/>
                  <a:gd name="T64" fmla="*/ 0 w 123"/>
                  <a:gd name="T65" fmla="*/ 0 h 172"/>
                  <a:gd name="T66" fmla="*/ 0 w 123"/>
                  <a:gd name="T67" fmla="*/ 0 h 172"/>
                  <a:gd name="T68" fmla="*/ 0 w 123"/>
                  <a:gd name="T69" fmla="*/ 0 h 172"/>
                  <a:gd name="T70" fmla="*/ 0 w 123"/>
                  <a:gd name="T71" fmla="*/ 0 h 172"/>
                  <a:gd name="T72" fmla="*/ 0 w 123"/>
                  <a:gd name="T73" fmla="*/ 0 h 172"/>
                  <a:gd name="T74" fmla="*/ 0 w 123"/>
                  <a:gd name="T75" fmla="*/ 0 h 172"/>
                  <a:gd name="T76" fmla="*/ 0 w 123"/>
                  <a:gd name="T77" fmla="*/ 0 h 17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23"/>
                  <a:gd name="T118" fmla="*/ 0 h 172"/>
                  <a:gd name="T119" fmla="*/ 123 w 123"/>
                  <a:gd name="T120" fmla="*/ 172 h 17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23" h="172">
                    <a:moveTo>
                      <a:pt x="55" y="157"/>
                    </a:moveTo>
                    <a:lnTo>
                      <a:pt x="52" y="161"/>
                    </a:lnTo>
                    <a:lnTo>
                      <a:pt x="49" y="165"/>
                    </a:lnTo>
                    <a:lnTo>
                      <a:pt x="44" y="168"/>
                    </a:lnTo>
                    <a:lnTo>
                      <a:pt x="40" y="170"/>
                    </a:lnTo>
                    <a:lnTo>
                      <a:pt x="35" y="172"/>
                    </a:lnTo>
                    <a:lnTo>
                      <a:pt x="29" y="172"/>
                    </a:lnTo>
                    <a:lnTo>
                      <a:pt x="25" y="172"/>
                    </a:lnTo>
                    <a:lnTo>
                      <a:pt x="20" y="170"/>
                    </a:lnTo>
                    <a:lnTo>
                      <a:pt x="15" y="168"/>
                    </a:lnTo>
                    <a:lnTo>
                      <a:pt x="11" y="165"/>
                    </a:lnTo>
                    <a:lnTo>
                      <a:pt x="7" y="162"/>
                    </a:lnTo>
                    <a:lnTo>
                      <a:pt x="4" y="157"/>
                    </a:lnTo>
                    <a:lnTo>
                      <a:pt x="2" y="152"/>
                    </a:lnTo>
                    <a:lnTo>
                      <a:pt x="0" y="147"/>
                    </a:lnTo>
                    <a:lnTo>
                      <a:pt x="0" y="142"/>
                    </a:lnTo>
                    <a:lnTo>
                      <a:pt x="0" y="138"/>
                    </a:lnTo>
                    <a:lnTo>
                      <a:pt x="2" y="133"/>
                    </a:lnTo>
                    <a:lnTo>
                      <a:pt x="4" y="128"/>
                    </a:lnTo>
                    <a:lnTo>
                      <a:pt x="68" y="15"/>
                    </a:lnTo>
                    <a:lnTo>
                      <a:pt x="71" y="11"/>
                    </a:lnTo>
                    <a:lnTo>
                      <a:pt x="74" y="7"/>
                    </a:lnTo>
                    <a:lnTo>
                      <a:pt x="79" y="4"/>
                    </a:lnTo>
                    <a:lnTo>
                      <a:pt x="83" y="2"/>
                    </a:lnTo>
                    <a:lnTo>
                      <a:pt x="88" y="0"/>
                    </a:lnTo>
                    <a:lnTo>
                      <a:pt x="93" y="0"/>
                    </a:lnTo>
                    <a:lnTo>
                      <a:pt x="97" y="0"/>
                    </a:lnTo>
                    <a:lnTo>
                      <a:pt x="103" y="2"/>
                    </a:lnTo>
                    <a:lnTo>
                      <a:pt x="108" y="4"/>
                    </a:lnTo>
                    <a:lnTo>
                      <a:pt x="112" y="7"/>
                    </a:lnTo>
                    <a:lnTo>
                      <a:pt x="116" y="10"/>
                    </a:lnTo>
                    <a:lnTo>
                      <a:pt x="119" y="15"/>
                    </a:lnTo>
                    <a:lnTo>
                      <a:pt x="121" y="19"/>
                    </a:lnTo>
                    <a:lnTo>
                      <a:pt x="123" y="25"/>
                    </a:lnTo>
                    <a:lnTo>
                      <a:pt x="123" y="30"/>
                    </a:lnTo>
                    <a:lnTo>
                      <a:pt x="123" y="34"/>
                    </a:lnTo>
                    <a:lnTo>
                      <a:pt x="121" y="39"/>
                    </a:lnTo>
                    <a:lnTo>
                      <a:pt x="119" y="44"/>
                    </a:lnTo>
                    <a:lnTo>
                      <a:pt x="55" y="15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89" name="Freeform 76"/>
              <p:cNvSpPr>
                <a:spLocks/>
              </p:cNvSpPr>
              <p:nvPr/>
            </p:nvSpPr>
            <p:spPr bwMode="auto">
              <a:xfrm>
                <a:off x="1638" y="2875"/>
                <a:ext cx="30" cy="36"/>
              </a:xfrm>
              <a:custGeom>
                <a:avLst/>
                <a:gdLst>
                  <a:gd name="T0" fmla="*/ 0 w 119"/>
                  <a:gd name="T1" fmla="*/ 0 h 140"/>
                  <a:gd name="T2" fmla="*/ 0 w 119"/>
                  <a:gd name="T3" fmla="*/ 0 h 140"/>
                  <a:gd name="T4" fmla="*/ 0 w 119"/>
                  <a:gd name="T5" fmla="*/ 0 h 140"/>
                  <a:gd name="T6" fmla="*/ 0 w 119"/>
                  <a:gd name="T7" fmla="*/ 0 h 140"/>
                  <a:gd name="T8" fmla="*/ 0 w 119"/>
                  <a:gd name="T9" fmla="*/ 0 h 140"/>
                  <a:gd name="T10" fmla="*/ 0 w 119"/>
                  <a:gd name="T11" fmla="*/ 0 h 140"/>
                  <a:gd name="T12" fmla="*/ 0 w 119"/>
                  <a:gd name="T13" fmla="*/ 0 h 140"/>
                  <a:gd name="T14" fmla="*/ 0 w 119"/>
                  <a:gd name="T15" fmla="*/ 0 h 140"/>
                  <a:gd name="T16" fmla="*/ 0 w 119"/>
                  <a:gd name="T17" fmla="*/ 0 h 140"/>
                  <a:gd name="T18" fmla="*/ 0 w 119"/>
                  <a:gd name="T19" fmla="*/ 0 h 140"/>
                  <a:gd name="T20" fmla="*/ 0 w 119"/>
                  <a:gd name="T21" fmla="*/ 0 h 140"/>
                  <a:gd name="T22" fmla="*/ 0 w 119"/>
                  <a:gd name="T23" fmla="*/ 0 h 140"/>
                  <a:gd name="T24" fmla="*/ 0 w 119"/>
                  <a:gd name="T25" fmla="*/ 0 h 140"/>
                  <a:gd name="T26" fmla="*/ 0 w 119"/>
                  <a:gd name="T27" fmla="*/ 0 h 140"/>
                  <a:gd name="T28" fmla="*/ 0 w 119"/>
                  <a:gd name="T29" fmla="*/ 0 h 140"/>
                  <a:gd name="T30" fmla="*/ 0 w 119"/>
                  <a:gd name="T31" fmla="*/ 0 h 140"/>
                  <a:gd name="T32" fmla="*/ 0 w 119"/>
                  <a:gd name="T33" fmla="*/ 0 h 140"/>
                  <a:gd name="T34" fmla="*/ 0 w 119"/>
                  <a:gd name="T35" fmla="*/ 0 h 140"/>
                  <a:gd name="T36" fmla="*/ 0 w 119"/>
                  <a:gd name="T37" fmla="*/ 0 h 140"/>
                  <a:gd name="T38" fmla="*/ 0 w 119"/>
                  <a:gd name="T39" fmla="*/ 0 h 140"/>
                  <a:gd name="T40" fmla="*/ 0 w 119"/>
                  <a:gd name="T41" fmla="*/ 0 h 140"/>
                  <a:gd name="T42" fmla="*/ 0 w 119"/>
                  <a:gd name="T43" fmla="*/ 0 h 140"/>
                  <a:gd name="T44" fmla="*/ 0 w 119"/>
                  <a:gd name="T45" fmla="*/ 0 h 140"/>
                  <a:gd name="T46" fmla="*/ 0 w 119"/>
                  <a:gd name="T47" fmla="*/ 0 h 140"/>
                  <a:gd name="T48" fmla="*/ 0 w 119"/>
                  <a:gd name="T49" fmla="*/ 0 h 140"/>
                  <a:gd name="T50" fmla="*/ 0 w 119"/>
                  <a:gd name="T51" fmla="*/ 0 h 140"/>
                  <a:gd name="T52" fmla="*/ 0 w 119"/>
                  <a:gd name="T53" fmla="*/ 0 h 140"/>
                  <a:gd name="T54" fmla="*/ 0 w 119"/>
                  <a:gd name="T55" fmla="*/ 0 h 140"/>
                  <a:gd name="T56" fmla="*/ 0 w 119"/>
                  <a:gd name="T57" fmla="*/ 0 h 140"/>
                  <a:gd name="T58" fmla="*/ 0 w 119"/>
                  <a:gd name="T59" fmla="*/ 0 h 140"/>
                  <a:gd name="T60" fmla="*/ 0 w 119"/>
                  <a:gd name="T61" fmla="*/ 0 h 140"/>
                  <a:gd name="T62" fmla="*/ 0 w 119"/>
                  <a:gd name="T63" fmla="*/ 0 h 140"/>
                  <a:gd name="T64" fmla="*/ 0 w 119"/>
                  <a:gd name="T65" fmla="*/ 0 h 140"/>
                  <a:gd name="T66" fmla="*/ 0 w 119"/>
                  <a:gd name="T67" fmla="*/ 0 h 140"/>
                  <a:gd name="T68" fmla="*/ 0 w 119"/>
                  <a:gd name="T69" fmla="*/ 0 h 140"/>
                  <a:gd name="T70" fmla="*/ 0 w 119"/>
                  <a:gd name="T71" fmla="*/ 0 h 140"/>
                  <a:gd name="T72" fmla="*/ 0 w 119"/>
                  <a:gd name="T73" fmla="*/ 0 h 140"/>
                  <a:gd name="T74" fmla="*/ 0 w 119"/>
                  <a:gd name="T75" fmla="*/ 0 h 140"/>
                  <a:gd name="T76" fmla="*/ 0 w 119"/>
                  <a:gd name="T77" fmla="*/ 0 h 14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9"/>
                  <a:gd name="T118" fmla="*/ 0 h 140"/>
                  <a:gd name="T119" fmla="*/ 119 w 119"/>
                  <a:gd name="T120" fmla="*/ 140 h 14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9" h="140">
                    <a:moveTo>
                      <a:pt x="53" y="128"/>
                    </a:moveTo>
                    <a:lnTo>
                      <a:pt x="50" y="132"/>
                    </a:lnTo>
                    <a:lnTo>
                      <a:pt x="46" y="135"/>
                    </a:lnTo>
                    <a:lnTo>
                      <a:pt x="41" y="138"/>
                    </a:lnTo>
                    <a:lnTo>
                      <a:pt x="35" y="139"/>
                    </a:lnTo>
                    <a:lnTo>
                      <a:pt x="30" y="140"/>
                    </a:lnTo>
                    <a:lnTo>
                      <a:pt x="26" y="140"/>
                    </a:lnTo>
                    <a:lnTo>
                      <a:pt x="21" y="139"/>
                    </a:lnTo>
                    <a:lnTo>
                      <a:pt x="16" y="137"/>
                    </a:lnTo>
                    <a:lnTo>
                      <a:pt x="12" y="134"/>
                    </a:lnTo>
                    <a:lnTo>
                      <a:pt x="8" y="131"/>
                    </a:lnTo>
                    <a:lnTo>
                      <a:pt x="5" y="127"/>
                    </a:lnTo>
                    <a:lnTo>
                      <a:pt x="2" y="122"/>
                    </a:lnTo>
                    <a:lnTo>
                      <a:pt x="1" y="117"/>
                    </a:lnTo>
                    <a:lnTo>
                      <a:pt x="0" y="112"/>
                    </a:lnTo>
                    <a:lnTo>
                      <a:pt x="0" y="108"/>
                    </a:lnTo>
                    <a:lnTo>
                      <a:pt x="1" y="102"/>
                    </a:lnTo>
                    <a:lnTo>
                      <a:pt x="3" y="97"/>
                    </a:lnTo>
                    <a:lnTo>
                      <a:pt x="6" y="93"/>
                    </a:lnTo>
                    <a:lnTo>
                      <a:pt x="66" y="12"/>
                    </a:lnTo>
                    <a:lnTo>
                      <a:pt x="69" y="8"/>
                    </a:lnTo>
                    <a:lnTo>
                      <a:pt x="73" y="5"/>
                    </a:lnTo>
                    <a:lnTo>
                      <a:pt x="78" y="2"/>
                    </a:lnTo>
                    <a:lnTo>
                      <a:pt x="83" y="1"/>
                    </a:lnTo>
                    <a:lnTo>
                      <a:pt x="88" y="0"/>
                    </a:lnTo>
                    <a:lnTo>
                      <a:pt x="92" y="0"/>
                    </a:lnTo>
                    <a:lnTo>
                      <a:pt x="97" y="1"/>
                    </a:lnTo>
                    <a:lnTo>
                      <a:pt x="102" y="3"/>
                    </a:lnTo>
                    <a:lnTo>
                      <a:pt x="107" y="6"/>
                    </a:lnTo>
                    <a:lnTo>
                      <a:pt x="111" y="9"/>
                    </a:lnTo>
                    <a:lnTo>
                      <a:pt x="114" y="13"/>
                    </a:lnTo>
                    <a:lnTo>
                      <a:pt x="117" y="18"/>
                    </a:lnTo>
                    <a:lnTo>
                      <a:pt x="118" y="23"/>
                    </a:lnTo>
                    <a:lnTo>
                      <a:pt x="119" y="28"/>
                    </a:lnTo>
                    <a:lnTo>
                      <a:pt x="119" y="32"/>
                    </a:lnTo>
                    <a:lnTo>
                      <a:pt x="118" y="37"/>
                    </a:lnTo>
                    <a:lnTo>
                      <a:pt x="116" y="43"/>
                    </a:lnTo>
                    <a:lnTo>
                      <a:pt x="113" y="47"/>
                    </a:lnTo>
                    <a:lnTo>
                      <a:pt x="53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90" name="Freeform 77"/>
              <p:cNvSpPr>
                <a:spLocks/>
              </p:cNvSpPr>
              <p:nvPr/>
            </p:nvSpPr>
            <p:spPr bwMode="auto">
              <a:xfrm>
                <a:off x="1653" y="2862"/>
                <a:ext cx="29" cy="28"/>
              </a:xfrm>
              <a:custGeom>
                <a:avLst/>
                <a:gdLst>
                  <a:gd name="T0" fmla="*/ 0 w 118"/>
                  <a:gd name="T1" fmla="*/ 0 h 113"/>
                  <a:gd name="T2" fmla="*/ 0 w 118"/>
                  <a:gd name="T3" fmla="*/ 0 h 113"/>
                  <a:gd name="T4" fmla="*/ 0 w 118"/>
                  <a:gd name="T5" fmla="*/ 0 h 113"/>
                  <a:gd name="T6" fmla="*/ 0 w 118"/>
                  <a:gd name="T7" fmla="*/ 0 h 113"/>
                  <a:gd name="T8" fmla="*/ 0 w 118"/>
                  <a:gd name="T9" fmla="*/ 0 h 113"/>
                  <a:gd name="T10" fmla="*/ 0 w 118"/>
                  <a:gd name="T11" fmla="*/ 0 h 113"/>
                  <a:gd name="T12" fmla="*/ 0 w 118"/>
                  <a:gd name="T13" fmla="*/ 0 h 113"/>
                  <a:gd name="T14" fmla="*/ 0 w 118"/>
                  <a:gd name="T15" fmla="*/ 0 h 113"/>
                  <a:gd name="T16" fmla="*/ 0 w 118"/>
                  <a:gd name="T17" fmla="*/ 0 h 113"/>
                  <a:gd name="T18" fmla="*/ 0 w 118"/>
                  <a:gd name="T19" fmla="*/ 0 h 113"/>
                  <a:gd name="T20" fmla="*/ 0 w 118"/>
                  <a:gd name="T21" fmla="*/ 0 h 113"/>
                  <a:gd name="T22" fmla="*/ 0 w 118"/>
                  <a:gd name="T23" fmla="*/ 0 h 113"/>
                  <a:gd name="T24" fmla="*/ 0 w 118"/>
                  <a:gd name="T25" fmla="*/ 0 h 113"/>
                  <a:gd name="T26" fmla="*/ 0 w 118"/>
                  <a:gd name="T27" fmla="*/ 0 h 113"/>
                  <a:gd name="T28" fmla="*/ 0 w 118"/>
                  <a:gd name="T29" fmla="*/ 0 h 113"/>
                  <a:gd name="T30" fmla="*/ 0 w 118"/>
                  <a:gd name="T31" fmla="*/ 0 h 113"/>
                  <a:gd name="T32" fmla="*/ 0 w 118"/>
                  <a:gd name="T33" fmla="*/ 0 h 113"/>
                  <a:gd name="T34" fmla="*/ 0 w 118"/>
                  <a:gd name="T35" fmla="*/ 0 h 113"/>
                  <a:gd name="T36" fmla="*/ 0 w 118"/>
                  <a:gd name="T37" fmla="*/ 0 h 113"/>
                  <a:gd name="T38" fmla="*/ 0 w 118"/>
                  <a:gd name="T39" fmla="*/ 0 h 113"/>
                  <a:gd name="T40" fmla="*/ 0 w 118"/>
                  <a:gd name="T41" fmla="*/ 0 h 113"/>
                  <a:gd name="T42" fmla="*/ 0 w 118"/>
                  <a:gd name="T43" fmla="*/ 0 h 113"/>
                  <a:gd name="T44" fmla="*/ 0 w 118"/>
                  <a:gd name="T45" fmla="*/ 0 h 113"/>
                  <a:gd name="T46" fmla="*/ 0 w 118"/>
                  <a:gd name="T47" fmla="*/ 0 h 113"/>
                  <a:gd name="T48" fmla="*/ 0 w 118"/>
                  <a:gd name="T49" fmla="*/ 0 h 113"/>
                  <a:gd name="T50" fmla="*/ 0 w 118"/>
                  <a:gd name="T51" fmla="*/ 0 h 113"/>
                  <a:gd name="T52" fmla="*/ 0 w 118"/>
                  <a:gd name="T53" fmla="*/ 0 h 113"/>
                  <a:gd name="T54" fmla="*/ 0 w 118"/>
                  <a:gd name="T55" fmla="*/ 0 h 113"/>
                  <a:gd name="T56" fmla="*/ 0 w 118"/>
                  <a:gd name="T57" fmla="*/ 0 h 113"/>
                  <a:gd name="T58" fmla="*/ 0 w 118"/>
                  <a:gd name="T59" fmla="*/ 0 h 113"/>
                  <a:gd name="T60" fmla="*/ 0 w 118"/>
                  <a:gd name="T61" fmla="*/ 0 h 113"/>
                  <a:gd name="T62" fmla="*/ 0 w 118"/>
                  <a:gd name="T63" fmla="*/ 0 h 113"/>
                  <a:gd name="T64" fmla="*/ 0 w 118"/>
                  <a:gd name="T65" fmla="*/ 0 h 113"/>
                  <a:gd name="T66" fmla="*/ 0 w 118"/>
                  <a:gd name="T67" fmla="*/ 0 h 113"/>
                  <a:gd name="T68" fmla="*/ 0 w 118"/>
                  <a:gd name="T69" fmla="*/ 0 h 113"/>
                  <a:gd name="T70" fmla="*/ 0 w 118"/>
                  <a:gd name="T71" fmla="*/ 0 h 113"/>
                  <a:gd name="T72" fmla="*/ 0 w 118"/>
                  <a:gd name="T73" fmla="*/ 0 h 113"/>
                  <a:gd name="T74" fmla="*/ 0 w 118"/>
                  <a:gd name="T75" fmla="*/ 0 h 113"/>
                  <a:gd name="T76" fmla="*/ 0 w 118"/>
                  <a:gd name="T77" fmla="*/ 0 h 11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8"/>
                  <a:gd name="T118" fmla="*/ 0 h 113"/>
                  <a:gd name="T119" fmla="*/ 118 w 118"/>
                  <a:gd name="T120" fmla="*/ 113 h 11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8" h="113">
                    <a:moveTo>
                      <a:pt x="49" y="105"/>
                    </a:moveTo>
                    <a:lnTo>
                      <a:pt x="44" y="108"/>
                    </a:lnTo>
                    <a:lnTo>
                      <a:pt x="40" y="111"/>
                    </a:lnTo>
                    <a:lnTo>
                      <a:pt x="35" y="112"/>
                    </a:lnTo>
                    <a:lnTo>
                      <a:pt x="30" y="113"/>
                    </a:lnTo>
                    <a:lnTo>
                      <a:pt x="26" y="113"/>
                    </a:lnTo>
                    <a:lnTo>
                      <a:pt x="21" y="112"/>
                    </a:lnTo>
                    <a:lnTo>
                      <a:pt x="16" y="110"/>
                    </a:lnTo>
                    <a:lnTo>
                      <a:pt x="12" y="107"/>
                    </a:lnTo>
                    <a:lnTo>
                      <a:pt x="8" y="103"/>
                    </a:lnTo>
                    <a:lnTo>
                      <a:pt x="5" y="99"/>
                    </a:lnTo>
                    <a:lnTo>
                      <a:pt x="2" y="94"/>
                    </a:lnTo>
                    <a:lnTo>
                      <a:pt x="1" y="89"/>
                    </a:lnTo>
                    <a:lnTo>
                      <a:pt x="0" y="84"/>
                    </a:lnTo>
                    <a:lnTo>
                      <a:pt x="0" y="80"/>
                    </a:lnTo>
                    <a:lnTo>
                      <a:pt x="1" y="75"/>
                    </a:lnTo>
                    <a:lnTo>
                      <a:pt x="3" y="70"/>
                    </a:lnTo>
                    <a:lnTo>
                      <a:pt x="6" y="66"/>
                    </a:lnTo>
                    <a:lnTo>
                      <a:pt x="10" y="62"/>
                    </a:lnTo>
                    <a:lnTo>
                      <a:pt x="69" y="8"/>
                    </a:lnTo>
                    <a:lnTo>
                      <a:pt x="73" y="5"/>
                    </a:lnTo>
                    <a:lnTo>
                      <a:pt x="77" y="2"/>
                    </a:lnTo>
                    <a:lnTo>
                      <a:pt x="82" y="1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6" y="1"/>
                    </a:lnTo>
                    <a:lnTo>
                      <a:pt x="101" y="3"/>
                    </a:lnTo>
                    <a:lnTo>
                      <a:pt x="105" y="6"/>
                    </a:lnTo>
                    <a:lnTo>
                      <a:pt x="109" y="10"/>
                    </a:lnTo>
                    <a:lnTo>
                      <a:pt x="112" y="14"/>
                    </a:lnTo>
                    <a:lnTo>
                      <a:pt x="116" y="18"/>
                    </a:lnTo>
                    <a:lnTo>
                      <a:pt x="117" y="23"/>
                    </a:lnTo>
                    <a:lnTo>
                      <a:pt x="118" y="28"/>
                    </a:lnTo>
                    <a:lnTo>
                      <a:pt x="118" y="33"/>
                    </a:lnTo>
                    <a:lnTo>
                      <a:pt x="117" y="38"/>
                    </a:lnTo>
                    <a:lnTo>
                      <a:pt x="114" y="43"/>
                    </a:lnTo>
                    <a:lnTo>
                      <a:pt x="111" y="47"/>
                    </a:lnTo>
                    <a:lnTo>
                      <a:pt x="107" y="51"/>
                    </a:lnTo>
                    <a:lnTo>
                      <a:pt x="49" y="10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91" name="Freeform 78"/>
              <p:cNvSpPr>
                <a:spLocks/>
              </p:cNvSpPr>
              <p:nvPr/>
            </p:nvSpPr>
            <p:spPr bwMode="auto">
              <a:xfrm>
                <a:off x="1668" y="2856"/>
                <a:ext cx="25" cy="21"/>
              </a:xfrm>
              <a:custGeom>
                <a:avLst/>
                <a:gdLst>
                  <a:gd name="T0" fmla="*/ 0 w 99"/>
                  <a:gd name="T1" fmla="*/ 0 h 82"/>
                  <a:gd name="T2" fmla="*/ 0 w 99"/>
                  <a:gd name="T3" fmla="*/ 0 h 82"/>
                  <a:gd name="T4" fmla="*/ 0 w 99"/>
                  <a:gd name="T5" fmla="*/ 0 h 82"/>
                  <a:gd name="T6" fmla="*/ 0 w 99"/>
                  <a:gd name="T7" fmla="*/ 0 h 82"/>
                  <a:gd name="T8" fmla="*/ 0 w 99"/>
                  <a:gd name="T9" fmla="*/ 0 h 82"/>
                  <a:gd name="T10" fmla="*/ 0 w 99"/>
                  <a:gd name="T11" fmla="*/ 0 h 82"/>
                  <a:gd name="T12" fmla="*/ 0 w 99"/>
                  <a:gd name="T13" fmla="*/ 0 h 82"/>
                  <a:gd name="T14" fmla="*/ 0 w 99"/>
                  <a:gd name="T15" fmla="*/ 0 h 82"/>
                  <a:gd name="T16" fmla="*/ 0 w 99"/>
                  <a:gd name="T17" fmla="*/ 0 h 82"/>
                  <a:gd name="T18" fmla="*/ 0 w 99"/>
                  <a:gd name="T19" fmla="*/ 0 h 82"/>
                  <a:gd name="T20" fmla="*/ 0 w 99"/>
                  <a:gd name="T21" fmla="*/ 0 h 82"/>
                  <a:gd name="T22" fmla="*/ 0 w 99"/>
                  <a:gd name="T23" fmla="*/ 0 h 82"/>
                  <a:gd name="T24" fmla="*/ 0 w 99"/>
                  <a:gd name="T25" fmla="*/ 0 h 82"/>
                  <a:gd name="T26" fmla="*/ 0 w 99"/>
                  <a:gd name="T27" fmla="*/ 0 h 82"/>
                  <a:gd name="T28" fmla="*/ 0 w 99"/>
                  <a:gd name="T29" fmla="*/ 0 h 82"/>
                  <a:gd name="T30" fmla="*/ 0 w 99"/>
                  <a:gd name="T31" fmla="*/ 0 h 82"/>
                  <a:gd name="T32" fmla="*/ 0 w 99"/>
                  <a:gd name="T33" fmla="*/ 0 h 82"/>
                  <a:gd name="T34" fmla="*/ 0 w 99"/>
                  <a:gd name="T35" fmla="*/ 0 h 82"/>
                  <a:gd name="T36" fmla="*/ 0 w 99"/>
                  <a:gd name="T37" fmla="*/ 0 h 82"/>
                  <a:gd name="T38" fmla="*/ 0 w 99"/>
                  <a:gd name="T39" fmla="*/ 0 h 82"/>
                  <a:gd name="T40" fmla="*/ 0 w 99"/>
                  <a:gd name="T41" fmla="*/ 0 h 82"/>
                  <a:gd name="T42" fmla="*/ 0 w 99"/>
                  <a:gd name="T43" fmla="*/ 0 h 82"/>
                  <a:gd name="T44" fmla="*/ 0 w 99"/>
                  <a:gd name="T45" fmla="*/ 0 h 82"/>
                  <a:gd name="T46" fmla="*/ 0 w 99"/>
                  <a:gd name="T47" fmla="*/ 0 h 82"/>
                  <a:gd name="T48" fmla="*/ 0 w 99"/>
                  <a:gd name="T49" fmla="*/ 0 h 82"/>
                  <a:gd name="T50" fmla="*/ 0 w 99"/>
                  <a:gd name="T51" fmla="*/ 0 h 82"/>
                  <a:gd name="T52" fmla="*/ 0 w 99"/>
                  <a:gd name="T53" fmla="*/ 0 h 82"/>
                  <a:gd name="T54" fmla="*/ 0 w 99"/>
                  <a:gd name="T55" fmla="*/ 0 h 82"/>
                  <a:gd name="T56" fmla="*/ 0 w 99"/>
                  <a:gd name="T57" fmla="*/ 0 h 82"/>
                  <a:gd name="T58" fmla="*/ 0 w 99"/>
                  <a:gd name="T59" fmla="*/ 0 h 82"/>
                  <a:gd name="T60" fmla="*/ 0 w 99"/>
                  <a:gd name="T61" fmla="*/ 0 h 82"/>
                  <a:gd name="T62" fmla="*/ 0 w 99"/>
                  <a:gd name="T63" fmla="*/ 0 h 82"/>
                  <a:gd name="T64" fmla="*/ 0 w 99"/>
                  <a:gd name="T65" fmla="*/ 0 h 82"/>
                  <a:gd name="T66" fmla="*/ 0 w 99"/>
                  <a:gd name="T67" fmla="*/ 0 h 82"/>
                  <a:gd name="T68" fmla="*/ 0 w 99"/>
                  <a:gd name="T69" fmla="*/ 0 h 82"/>
                  <a:gd name="T70" fmla="*/ 0 w 99"/>
                  <a:gd name="T71" fmla="*/ 0 h 82"/>
                  <a:gd name="T72" fmla="*/ 0 w 99"/>
                  <a:gd name="T73" fmla="*/ 0 h 82"/>
                  <a:gd name="T74" fmla="*/ 0 w 99"/>
                  <a:gd name="T75" fmla="*/ 0 h 82"/>
                  <a:gd name="T76" fmla="*/ 0 w 99"/>
                  <a:gd name="T77" fmla="*/ 0 h 8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99"/>
                  <a:gd name="T118" fmla="*/ 0 h 82"/>
                  <a:gd name="T119" fmla="*/ 99 w 99"/>
                  <a:gd name="T120" fmla="*/ 82 h 8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99" h="82">
                    <a:moveTo>
                      <a:pt x="43" y="78"/>
                    </a:moveTo>
                    <a:lnTo>
                      <a:pt x="39" y="80"/>
                    </a:lnTo>
                    <a:lnTo>
                      <a:pt x="34" y="82"/>
                    </a:lnTo>
                    <a:lnTo>
                      <a:pt x="29" y="82"/>
                    </a:lnTo>
                    <a:lnTo>
                      <a:pt x="24" y="82"/>
                    </a:lnTo>
                    <a:lnTo>
                      <a:pt x="19" y="80"/>
                    </a:lnTo>
                    <a:lnTo>
                      <a:pt x="15" y="78"/>
                    </a:lnTo>
                    <a:lnTo>
                      <a:pt x="10" y="75"/>
                    </a:lnTo>
                    <a:lnTo>
                      <a:pt x="7" y="71"/>
                    </a:lnTo>
                    <a:lnTo>
                      <a:pt x="4" y="67"/>
                    </a:lnTo>
                    <a:lnTo>
                      <a:pt x="2" y="63"/>
                    </a:lnTo>
                    <a:lnTo>
                      <a:pt x="0" y="58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2" y="42"/>
                    </a:lnTo>
                    <a:lnTo>
                      <a:pt x="4" y="38"/>
                    </a:lnTo>
                    <a:lnTo>
                      <a:pt x="7" y="33"/>
                    </a:lnTo>
                    <a:lnTo>
                      <a:pt x="11" y="30"/>
                    </a:lnTo>
                    <a:lnTo>
                      <a:pt x="15" y="27"/>
                    </a:lnTo>
                    <a:lnTo>
                      <a:pt x="55" y="4"/>
                    </a:lnTo>
                    <a:lnTo>
                      <a:pt x="60" y="2"/>
                    </a:lnTo>
                    <a:lnTo>
                      <a:pt x="65" y="0"/>
                    </a:lnTo>
                    <a:lnTo>
                      <a:pt x="70" y="0"/>
                    </a:lnTo>
                    <a:lnTo>
                      <a:pt x="75" y="0"/>
                    </a:lnTo>
                    <a:lnTo>
                      <a:pt x="80" y="2"/>
                    </a:lnTo>
                    <a:lnTo>
                      <a:pt x="84" y="4"/>
                    </a:lnTo>
                    <a:lnTo>
                      <a:pt x="89" y="7"/>
                    </a:lnTo>
                    <a:lnTo>
                      <a:pt x="92" y="11"/>
                    </a:lnTo>
                    <a:lnTo>
                      <a:pt x="95" y="15"/>
                    </a:lnTo>
                    <a:lnTo>
                      <a:pt x="97" y="19"/>
                    </a:lnTo>
                    <a:lnTo>
                      <a:pt x="99" y="24"/>
                    </a:lnTo>
                    <a:lnTo>
                      <a:pt x="99" y="29"/>
                    </a:lnTo>
                    <a:lnTo>
                      <a:pt x="99" y="34"/>
                    </a:lnTo>
                    <a:lnTo>
                      <a:pt x="97" y="39"/>
                    </a:lnTo>
                    <a:lnTo>
                      <a:pt x="95" y="43"/>
                    </a:lnTo>
                    <a:lnTo>
                      <a:pt x="92" y="48"/>
                    </a:lnTo>
                    <a:lnTo>
                      <a:pt x="88" y="51"/>
                    </a:lnTo>
                    <a:lnTo>
                      <a:pt x="84" y="55"/>
                    </a:lnTo>
                    <a:lnTo>
                      <a:pt x="43" y="7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92" name="Freeform 79"/>
              <p:cNvSpPr>
                <a:spLocks/>
              </p:cNvSpPr>
              <p:nvPr/>
            </p:nvSpPr>
            <p:spPr bwMode="auto">
              <a:xfrm>
                <a:off x="1678" y="2853"/>
                <a:ext cx="25" cy="18"/>
              </a:xfrm>
              <a:custGeom>
                <a:avLst/>
                <a:gdLst>
                  <a:gd name="T0" fmla="*/ 0 w 101"/>
                  <a:gd name="T1" fmla="*/ 0 h 73"/>
                  <a:gd name="T2" fmla="*/ 0 w 101"/>
                  <a:gd name="T3" fmla="*/ 0 h 73"/>
                  <a:gd name="T4" fmla="*/ 0 w 101"/>
                  <a:gd name="T5" fmla="*/ 0 h 73"/>
                  <a:gd name="T6" fmla="*/ 0 w 101"/>
                  <a:gd name="T7" fmla="*/ 0 h 73"/>
                  <a:gd name="T8" fmla="*/ 0 w 101"/>
                  <a:gd name="T9" fmla="*/ 0 h 73"/>
                  <a:gd name="T10" fmla="*/ 0 w 101"/>
                  <a:gd name="T11" fmla="*/ 0 h 73"/>
                  <a:gd name="T12" fmla="*/ 0 w 101"/>
                  <a:gd name="T13" fmla="*/ 0 h 73"/>
                  <a:gd name="T14" fmla="*/ 0 w 101"/>
                  <a:gd name="T15" fmla="*/ 0 h 73"/>
                  <a:gd name="T16" fmla="*/ 0 w 101"/>
                  <a:gd name="T17" fmla="*/ 0 h 73"/>
                  <a:gd name="T18" fmla="*/ 0 w 101"/>
                  <a:gd name="T19" fmla="*/ 0 h 73"/>
                  <a:gd name="T20" fmla="*/ 0 w 101"/>
                  <a:gd name="T21" fmla="*/ 0 h 73"/>
                  <a:gd name="T22" fmla="*/ 0 w 101"/>
                  <a:gd name="T23" fmla="*/ 0 h 73"/>
                  <a:gd name="T24" fmla="*/ 0 w 101"/>
                  <a:gd name="T25" fmla="*/ 0 h 73"/>
                  <a:gd name="T26" fmla="*/ 0 w 101"/>
                  <a:gd name="T27" fmla="*/ 0 h 73"/>
                  <a:gd name="T28" fmla="*/ 0 w 101"/>
                  <a:gd name="T29" fmla="*/ 0 h 73"/>
                  <a:gd name="T30" fmla="*/ 0 w 101"/>
                  <a:gd name="T31" fmla="*/ 0 h 73"/>
                  <a:gd name="T32" fmla="*/ 0 w 101"/>
                  <a:gd name="T33" fmla="*/ 0 h 73"/>
                  <a:gd name="T34" fmla="*/ 0 w 101"/>
                  <a:gd name="T35" fmla="*/ 0 h 73"/>
                  <a:gd name="T36" fmla="*/ 0 w 101"/>
                  <a:gd name="T37" fmla="*/ 0 h 73"/>
                  <a:gd name="T38" fmla="*/ 0 w 101"/>
                  <a:gd name="T39" fmla="*/ 0 h 73"/>
                  <a:gd name="T40" fmla="*/ 0 w 101"/>
                  <a:gd name="T41" fmla="*/ 0 h 73"/>
                  <a:gd name="T42" fmla="*/ 0 w 101"/>
                  <a:gd name="T43" fmla="*/ 0 h 73"/>
                  <a:gd name="T44" fmla="*/ 0 w 101"/>
                  <a:gd name="T45" fmla="*/ 0 h 73"/>
                  <a:gd name="T46" fmla="*/ 0 w 101"/>
                  <a:gd name="T47" fmla="*/ 0 h 73"/>
                  <a:gd name="T48" fmla="*/ 0 w 101"/>
                  <a:gd name="T49" fmla="*/ 0 h 73"/>
                  <a:gd name="T50" fmla="*/ 0 w 101"/>
                  <a:gd name="T51" fmla="*/ 0 h 73"/>
                  <a:gd name="T52" fmla="*/ 0 w 101"/>
                  <a:gd name="T53" fmla="*/ 0 h 73"/>
                  <a:gd name="T54" fmla="*/ 0 w 101"/>
                  <a:gd name="T55" fmla="*/ 0 h 73"/>
                  <a:gd name="T56" fmla="*/ 0 w 101"/>
                  <a:gd name="T57" fmla="*/ 0 h 73"/>
                  <a:gd name="T58" fmla="*/ 0 w 101"/>
                  <a:gd name="T59" fmla="*/ 0 h 73"/>
                  <a:gd name="T60" fmla="*/ 0 w 101"/>
                  <a:gd name="T61" fmla="*/ 0 h 73"/>
                  <a:gd name="T62" fmla="*/ 0 w 101"/>
                  <a:gd name="T63" fmla="*/ 0 h 73"/>
                  <a:gd name="T64" fmla="*/ 0 w 101"/>
                  <a:gd name="T65" fmla="*/ 0 h 73"/>
                  <a:gd name="T66" fmla="*/ 0 w 101"/>
                  <a:gd name="T67" fmla="*/ 0 h 73"/>
                  <a:gd name="T68" fmla="*/ 0 w 101"/>
                  <a:gd name="T69" fmla="*/ 0 h 73"/>
                  <a:gd name="T70" fmla="*/ 0 w 101"/>
                  <a:gd name="T71" fmla="*/ 0 h 73"/>
                  <a:gd name="T72" fmla="*/ 0 w 101"/>
                  <a:gd name="T73" fmla="*/ 0 h 73"/>
                  <a:gd name="T74" fmla="*/ 0 w 101"/>
                  <a:gd name="T75" fmla="*/ 0 h 73"/>
                  <a:gd name="T76" fmla="*/ 0 w 101"/>
                  <a:gd name="T77" fmla="*/ 0 h 7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1"/>
                  <a:gd name="T118" fmla="*/ 0 h 73"/>
                  <a:gd name="T119" fmla="*/ 101 w 101"/>
                  <a:gd name="T120" fmla="*/ 73 h 7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1" h="73">
                    <a:moveTo>
                      <a:pt x="38" y="72"/>
                    </a:moveTo>
                    <a:lnTo>
                      <a:pt x="33" y="73"/>
                    </a:lnTo>
                    <a:lnTo>
                      <a:pt x="29" y="73"/>
                    </a:lnTo>
                    <a:lnTo>
                      <a:pt x="24" y="72"/>
                    </a:lnTo>
                    <a:lnTo>
                      <a:pt x="19" y="71"/>
                    </a:lnTo>
                    <a:lnTo>
                      <a:pt x="14" y="67"/>
                    </a:lnTo>
                    <a:lnTo>
                      <a:pt x="10" y="64"/>
                    </a:lnTo>
                    <a:lnTo>
                      <a:pt x="6" y="60"/>
                    </a:lnTo>
                    <a:lnTo>
                      <a:pt x="3" y="56"/>
                    </a:lnTo>
                    <a:lnTo>
                      <a:pt x="1" y="51"/>
                    </a:lnTo>
                    <a:lnTo>
                      <a:pt x="0" y="46"/>
                    </a:lnTo>
                    <a:lnTo>
                      <a:pt x="0" y="42"/>
                    </a:lnTo>
                    <a:lnTo>
                      <a:pt x="1" y="37"/>
                    </a:lnTo>
                    <a:lnTo>
                      <a:pt x="2" y="32"/>
                    </a:lnTo>
                    <a:lnTo>
                      <a:pt x="5" y="28"/>
                    </a:lnTo>
                    <a:lnTo>
                      <a:pt x="8" y="24"/>
                    </a:lnTo>
                    <a:lnTo>
                      <a:pt x="12" y="20"/>
                    </a:lnTo>
                    <a:lnTo>
                      <a:pt x="17" y="17"/>
                    </a:lnTo>
                    <a:lnTo>
                      <a:pt x="22" y="15"/>
                    </a:lnTo>
                    <a:lnTo>
                      <a:pt x="63" y="1"/>
                    </a:lnTo>
                    <a:lnTo>
                      <a:pt x="68" y="0"/>
                    </a:lnTo>
                    <a:lnTo>
                      <a:pt x="72" y="0"/>
                    </a:lnTo>
                    <a:lnTo>
                      <a:pt x="77" y="1"/>
                    </a:lnTo>
                    <a:lnTo>
                      <a:pt x="82" y="2"/>
                    </a:lnTo>
                    <a:lnTo>
                      <a:pt x="87" y="6"/>
                    </a:lnTo>
                    <a:lnTo>
                      <a:pt x="91" y="9"/>
                    </a:lnTo>
                    <a:lnTo>
                      <a:pt x="95" y="13"/>
                    </a:lnTo>
                    <a:lnTo>
                      <a:pt x="98" y="17"/>
                    </a:lnTo>
                    <a:lnTo>
                      <a:pt x="100" y="22"/>
                    </a:lnTo>
                    <a:lnTo>
                      <a:pt x="101" y="27"/>
                    </a:lnTo>
                    <a:lnTo>
                      <a:pt x="101" y="31"/>
                    </a:lnTo>
                    <a:lnTo>
                      <a:pt x="100" y="36"/>
                    </a:lnTo>
                    <a:lnTo>
                      <a:pt x="99" y="41"/>
                    </a:lnTo>
                    <a:lnTo>
                      <a:pt x="96" y="45"/>
                    </a:lnTo>
                    <a:lnTo>
                      <a:pt x="93" y="49"/>
                    </a:lnTo>
                    <a:lnTo>
                      <a:pt x="89" y="53"/>
                    </a:lnTo>
                    <a:lnTo>
                      <a:pt x="84" y="56"/>
                    </a:lnTo>
                    <a:lnTo>
                      <a:pt x="79" y="58"/>
                    </a:lnTo>
                    <a:lnTo>
                      <a:pt x="38" y="7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93" name="Freeform 80"/>
              <p:cNvSpPr>
                <a:spLocks/>
              </p:cNvSpPr>
              <p:nvPr/>
            </p:nvSpPr>
            <p:spPr bwMode="auto">
              <a:xfrm>
                <a:off x="1688" y="2852"/>
                <a:ext cx="26" cy="16"/>
              </a:xfrm>
              <a:custGeom>
                <a:avLst/>
                <a:gdLst>
                  <a:gd name="T0" fmla="*/ 0 w 102"/>
                  <a:gd name="T1" fmla="*/ 0 h 62"/>
                  <a:gd name="T2" fmla="*/ 0 w 102"/>
                  <a:gd name="T3" fmla="*/ 0 h 62"/>
                  <a:gd name="T4" fmla="*/ 0 w 102"/>
                  <a:gd name="T5" fmla="*/ 0 h 62"/>
                  <a:gd name="T6" fmla="*/ 0 w 102"/>
                  <a:gd name="T7" fmla="*/ 0 h 62"/>
                  <a:gd name="T8" fmla="*/ 0 w 102"/>
                  <a:gd name="T9" fmla="*/ 0 h 62"/>
                  <a:gd name="T10" fmla="*/ 0 w 102"/>
                  <a:gd name="T11" fmla="*/ 0 h 62"/>
                  <a:gd name="T12" fmla="*/ 0 w 102"/>
                  <a:gd name="T13" fmla="*/ 0 h 62"/>
                  <a:gd name="T14" fmla="*/ 0 w 102"/>
                  <a:gd name="T15" fmla="*/ 0 h 62"/>
                  <a:gd name="T16" fmla="*/ 0 w 102"/>
                  <a:gd name="T17" fmla="*/ 0 h 62"/>
                  <a:gd name="T18" fmla="*/ 0 w 102"/>
                  <a:gd name="T19" fmla="*/ 0 h 62"/>
                  <a:gd name="T20" fmla="*/ 0 w 102"/>
                  <a:gd name="T21" fmla="*/ 0 h 62"/>
                  <a:gd name="T22" fmla="*/ 0 w 102"/>
                  <a:gd name="T23" fmla="*/ 0 h 62"/>
                  <a:gd name="T24" fmla="*/ 0 w 102"/>
                  <a:gd name="T25" fmla="*/ 0 h 62"/>
                  <a:gd name="T26" fmla="*/ 0 w 102"/>
                  <a:gd name="T27" fmla="*/ 0 h 62"/>
                  <a:gd name="T28" fmla="*/ 0 w 102"/>
                  <a:gd name="T29" fmla="*/ 0 h 62"/>
                  <a:gd name="T30" fmla="*/ 0 w 102"/>
                  <a:gd name="T31" fmla="*/ 0 h 62"/>
                  <a:gd name="T32" fmla="*/ 0 w 102"/>
                  <a:gd name="T33" fmla="*/ 0 h 62"/>
                  <a:gd name="T34" fmla="*/ 0 w 102"/>
                  <a:gd name="T35" fmla="*/ 0 h 62"/>
                  <a:gd name="T36" fmla="*/ 0 w 102"/>
                  <a:gd name="T37" fmla="*/ 0 h 62"/>
                  <a:gd name="T38" fmla="*/ 0 w 102"/>
                  <a:gd name="T39" fmla="*/ 0 h 62"/>
                  <a:gd name="T40" fmla="*/ 0 w 102"/>
                  <a:gd name="T41" fmla="*/ 0 h 62"/>
                  <a:gd name="T42" fmla="*/ 0 w 102"/>
                  <a:gd name="T43" fmla="*/ 0 h 62"/>
                  <a:gd name="T44" fmla="*/ 0 w 102"/>
                  <a:gd name="T45" fmla="*/ 0 h 62"/>
                  <a:gd name="T46" fmla="*/ 0 w 102"/>
                  <a:gd name="T47" fmla="*/ 0 h 62"/>
                  <a:gd name="T48" fmla="*/ 0 w 102"/>
                  <a:gd name="T49" fmla="*/ 0 h 62"/>
                  <a:gd name="T50" fmla="*/ 0 w 102"/>
                  <a:gd name="T51" fmla="*/ 0 h 62"/>
                  <a:gd name="T52" fmla="*/ 0 w 102"/>
                  <a:gd name="T53" fmla="*/ 0 h 62"/>
                  <a:gd name="T54" fmla="*/ 0 w 102"/>
                  <a:gd name="T55" fmla="*/ 0 h 62"/>
                  <a:gd name="T56" fmla="*/ 0 w 102"/>
                  <a:gd name="T57" fmla="*/ 0 h 62"/>
                  <a:gd name="T58" fmla="*/ 0 w 102"/>
                  <a:gd name="T59" fmla="*/ 0 h 62"/>
                  <a:gd name="T60" fmla="*/ 0 w 102"/>
                  <a:gd name="T61" fmla="*/ 0 h 62"/>
                  <a:gd name="T62" fmla="*/ 0 w 102"/>
                  <a:gd name="T63" fmla="*/ 0 h 62"/>
                  <a:gd name="T64" fmla="*/ 0 w 102"/>
                  <a:gd name="T65" fmla="*/ 0 h 62"/>
                  <a:gd name="T66" fmla="*/ 0 w 102"/>
                  <a:gd name="T67" fmla="*/ 0 h 62"/>
                  <a:gd name="T68" fmla="*/ 0 w 102"/>
                  <a:gd name="T69" fmla="*/ 0 h 62"/>
                  <a:gd name="T70" fmla="*/ 0 w 102"/>
                  <a:gd name="T71" fmla="*/ 0 h 62"/>
                  <a:gd name="T72" fmla="*/ 0 w 102"/>
                  <a:gd name="T73" fmla="*/ 0 h 62"/>
                  <a:gd name="T74" fmla="*/ 0 w 102"/>
                  <a:gd name="T75" fmla="*/ 0 h 62"/>
                  <a:gd name="T76" fmla="*/ 0 w 102"/>
                  <a:gd name="T77" fmla="*/ 0 h 6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2"/>
                  <a:gd name="T118" fmla="*/ 0 h 62"/>
                  <a:gd name="T119" fmla="*/ 102 w 102"/>
                  <a:gd name="T120" fmla="*/ 62 h 6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2" h="62">
                    <a:moveTo>
                      <a:pt x="31" y="62"/>
                    </a:moveTo>
                    <a:lnTo>
                      <a:pt x="26" y="62"/>
                    </a:lnTo>
                    <a:lnTo>
                      <a:pt x="21" y="61"/>
                    </a:lnTo>
                    <a:lnTo>
                      <a:pt x="17" y="59"/>
                    </a:lnTo>
                    <a:lnTo>
                      <a:pt x="12" y="56"/>
                    </a:lnTo>
                    <a:lnTo>
                      <a:pt x="8" y="53"/>
                    </a:lnTo>
                    <a:lnTo>
                      <a:pt x="5" y="49"/>
                    </a:lnTo>
                    <a:lnTo>
                      <a:pt x="3" y="44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0" y="30"/>
                    </a:lnTo>
                    <a:lnTo>
                      <a:pt x="1" y="25"/>
                    </a:lnTo>
                    <a:lnTo>
                      <a:pt x="3" y="21"/>
                    </a:lnTo>
                    <a:lnTo>
                      <a:pt x="6" y="16"/>
                    </a:lnTo>
                    <a:lnTo>
                      <a:pt x="9" y="12"/>
                    </a:lnTo>
                    <a:lnTo>
                      <a:pt x="13" y="9"/>
                    </a:lnTo>
                    <a:lnTo>
                      <a:pt x="18" y="7"/>
                    </a:lnTo>
                    <a:lnTo>
                      <a:pt x="22" y="4"/>
                    </a:lnTo>
                    <a:lnTo>
                      <a:pt x="27" y="3"/>
                    </a:lnTo>
                    <a:lnTo>
                      <a:pt x="71" y="0"/>
                    </a:lnTo>
                    <a:lnTo>
                      <a:pt x="76" y="0"/>
                    </a:lnTo>
                    <a:lnTo>
                      <a:pt x="81" y="1"/>
                    </a:lnTo>
                    <a:lnTo>
                      <a:pt x="85" y="3"/>
                    </a:lnTo>
                    <a:lnTo>
                      <a:pt x="90" y="7"/>
                    </a:lnTo>
                    <a:lnTo>
                      <a:pt x="94" y="10"/>
                    </a:lnTo>
                    <a:lnTo>
                      <a:pt x="97" y="14"/>
                    </a:lnTo>
                    <a:lnTo>
                      <a:pt x="99" y="19"/>
                    </a:lnTo>
                    <a:lnTo>
                      <a:pt x="101" y="23"/>
                    </a:lnTo>
                    <a:lnTo>
                      <a:pt x="102" y="28"/>
                    </a:lnTo>
                    <a:lnTo>
                      <a:pt x="102" y="33"/>
                    </a:lnTo>
                    <a:lnTo>
                      <a:pt x="101" y="38"/>
                    </a:lnTo>
                    <a:lnTo>
                      <a:pt x="99" y="42"/>
                    </a:lnTo>
                    <a:lnTo>
                      <a:pt x="96" y="47"/>
                    </a:lnTo>
                    <a:lnTo>
                      <a:pt x="93" y="51"/>
                    </a:lnTo>
                    <a:lnTo>
                      <a:pt x="89" y="54"/>
                    </a:lnTo>
                    <a:lnTo>
                      <a:pt x="84" y="56"/>
                    </a:lnTo>
                    <a:lnTo>
                      <a:pt x="80" y="58"/>
                    </a:lnTo>
                    <a:lnTo>
                      <a:pt x="75" y="59"/>
                    </a:lnTo>
                    <a:lnTo>
                      <a:pt x="31" y="6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94" name="Freeform 81"/>
              <p:cNvSpPr>
                <a:spLocks/>
              </p:cNvSpPr>
              <p:nvPr/>
            </p:nvSpPr>
            <p:spPr bwMode="auto">
              <a:xfrm>
                <a:off x="1699" y="2852"/>
                <a:ext cx="26" cy="17"/>
              </a:xfrm>
              <a:custGeom>
                <a:avLst/>
                <a:gdLst>
                  <a:gd name="T0" fmla="*/ 0 w 103"/>
                  <a:gd name="T1" fmla="*/ 0 h 67"/>
                  <a:gd name="T2" fmla="*/ 0 w 103"/>
                  <a:gd name="T3" fmla="*/ 0 h 67"/>
                  <a:gd name="T4" fmla="*/ 0 w 103"/>
                  <a:gd name="T5" fmla="*/ 0 h 67"/>
                  <a:gd name="T6" fmla="*/ 0 w 103"/>
                  <a:gd name="T7" fmla="*/ 0 h 67"/>
                  <a:gd name="T8" fmla="*/ 0 w 103"/>
                  <a:gd name="T9" fmla="*/ 0 h 67"/>
                  <a:gd name="T10" fmla="*/ 0 w 103"/>
                  <a:gd name="T11" fmla="*/ 0 h 67"/>
                  <a:gd name="T12" fmla="*/ 0 w 103"/>
                  <a:gd name="T13" fmla="*/ 0 h 67"/>
                  <a:gd name="T14" fmla="*/ 0 w 103"/>
                  <a:gd name="T15" fmla="*/ 0 h 67"/>
                  <a:gd name="T16" fmla="*/ 0 w 103"/>
                  <a:gd name="T17" fmla="*/ 0 h 67"/>
                  <a:gd name="T18" fmla="*/ 0 w 103"/>
                  <a:gd name="T19" fmla="*/ 0 h 67"/>
                  <a:gd name="T20" fmla="*/ 0 w 103"/>
                  <a:gd name="T21" fmla="*/ 0 h 67"/>
                  <a:gd name="T22" fmla="*/ 0 w 103"/>
                  <a:gd name="T23" fmla="*/ 0 h 67"/>
                  <a:gd name="T24" fmla="*/ 0 w 103"/>
                  <a:gd name="T25" fmla="*/ 0 h 67"/>
                  <a:gd name="T26" fmla="*/ 0 w 103"/>
                  <a:gd name="T27" fmla="*/ 0 h 67"/>
                  <a:gd name="T28" fmla="*/ 0 w 103"/>
                  <a:gd name="T29" fmla="*/ 0 h 67"/>
                  <a:gd name="T30" fmla="*/ 0 w 103"/>
                  <a:gd name="T31" fmla="*/ 0 h 67"/>
                  <a:gd name="T32" fmla="*/ 0 w 103"/>
                  <a:gd name="T33" fmla="*/ 0 h 67"/>
                  <a:gd name="T34" fmla="*/ 0 w 103"/>
                  <a:gd name="T35" fmla="*/ 0 h 67"/>
                  <a:gd name="T36" fmla="*/ 0 w 103"/>
                  <a:gd name="T37" fmla="*/ 0 h 67"/>
                  <a:gd name="T38" fmla="*/ 0 w 103"/>
                  <a:gd name="T39" fmla="*/ 0 h 67"/>
                  <a:gd name="T40" fmla="*/ 0 w 103"/>
                  <a:gd name="T41" fmla="*/ 0 h 67"/>
                  <a:gd name="T42" fmla="*/ 0 w 103"/>
                  <a:gd name="T43" fmla="*/ 0 h 67"/>
                  <a:gd name="T44" fmla="*/ 0 w 103"/>
                  <a:gd name="T45" fmla="*/ 0 h 67"/>
                  <a:gd name="T46" fmla="*/ 0 w 103"/>
                  <a:gd name="T47" fmla="*/ 0 h 67"/>
                  <a:gd name="T48" fmla="*/ 0 w 103"/>
                  <a:gd name="T49" fmla="*/ 0 h 67"/>
                  <a:gd name="T50" fmla="*/ 0 w 103"/>
                  <a:gd name="T51" fmla="*/ 0 h 67"/>
                  <a:gd name="T52" fmla="*/ 0 w 103"/>
                  <a:gd name="T53" fmla="*/ 0 h 67"/>
                  <a:gd name="T54" fmla="*/ 0 w 103"/>
                  <a:gd name="T55" fmla="*/ 0 h 67"/>
                  <a:gd name="T56" fmla="*/ 0 w 103"/>
                  <a:gd name="T57" fmla="*/ 0 h 67"/>
                  <a:gd name="T58" fmla="*/ 0 w 103"/>
                  <a:gd name="T59" fmla="*/ 0 h 67"/>
                  <a:gd name="T60" fmla="*/ 0 w 103"/>
                  <a:gd name="T61" fmla="*/ 0 h 67"/>
                  <a:gd name="T62" fmla="*/ 0 w 103"/>
                  <a:gd name="T63" fmla="*/ 0 h 67"/>
                  <a:gd name="T64" fmla="*/ 0 w 103"/>
                  <a:gd name="T65" fmla="*/ 0 h 67"/>
                  <a:gd name="T66" fmla="*/ 0 w 103"/>
                  <a:gd name="T67" fmla="*/ 0 h 67"/>
                  <a:gd name="T68" fmla="*/ 0 w 103"/>
                  <a:gd name="T69" fmla="*/ 0 h 67"/>
                  <a:gd name="T70" fmla="*/ 0 w 103"/>
                  <a:gd name="T71" fmla="*/ 0 h 67"/>
                  <a:gd name="T72" fmla="*/ 0 w 103"/>
                  <a:gd name="T73" fmla="*/ 0 h 67"/>
                  <a:gd name="T74" fmla="*/ 0 w 103"/>
                  <a:gd name="T75" fmla="*/ 0 h 67"/>
                  <a:gd name="T76" fmla="*/ 0 w 103"/>
                  <a:gd name="T77" fmla="*/ 0 h 6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3"/>
                  <a:gd name="T118" fmla="*/ 0 h 67"/>
                  <a:gd name="T119" fmla="*/ 103 w 103"/>
                  <a:gd name="T120" fmla="*/ 67 h 6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3" h="67">
                    <a:moveTo>
                      <a:pt x="24" y="59"/>
                    </a:moveTo>
                    <a:lnTo>
                      <a:pt x="19" y="57"/>
                    </a:lnTo>
                    <a:lnTo>
                      <a:pt x="15" y="55"/>
                    </a:lnTo>
                    <a:lnTo>
                      <a:pt x="10" y="52"/>
                    </a:lnTo>
                    <a:lnTo>
                      <a:pt x="7" y="48"/>
                    </a:lnTo>
                    <a:lnTo>
                      <a:pt x="4" y="44"/>
                    </a:lnTo>
                    <a:lnTo>
                      <a:pt x="2" y="39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7" y="11"/>
                    </a:lnTo>
                    <a:lnTo>
                      <a:pt x="11" y="8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4" y="0"/>
                    </a:lnTo>
                    <a:lnTo>
                      <a:pt x="79" y="9"/>
                    </a:lnTo>
                    <a:lnTo>
                      <a:pt x="84" y="11"/>
                    </a:lnTo>
                    <a:lnTo>
                      <a:pt x="88" y="13"/>
                    </a:lnTo>
                    <a:lnTo>
                      <a:pt x="93" y="16"/>
                    </a:lnTo>
                    <a:lnTo>
                      <a:pt x="96" y="20"/>
                    </a:lnTo>
                    <a:lnTo>
                      <a:pt x="99" y="24"/>
                    </a:lnTo>
                    <a:lnTo>
                      <a:pt x="101" y="29"/>
                    </a:lnTo>
                    <a:lnTo>
                      <a:pt x="103" y="34"/>
                    </a:lnTo>
                    <a:lnTo>
                      <a:pt x="103" y="38"/>
                    </a:lnTo>
                    <a:lnTo>
                      <a:pt x="103" y="43"/>
                    </a:lnTo>
                    <a:lnTo>
                      <a:pt x="101" y="48"/>
                    </a:lnTo>
                    <a:lnTo>
                      <a:pt x="99" y="52"/>
                    </a:lnTo>
                    <a:lnTo>
                      <a:pt x="96" y="57"/>
                    </a:lnTo>
                    <a:lnTo>
                      <a:pt x="92" y="60"/>
                    </a:lnTo>
                    <a:lnTo>
                      <a:pt x="88" y="63"/>
                    </a:lnTo>
                    <a:lnTo>
                      <a:pt x="83" y="65"/>
                    </a:lnTo>
                    <a:lnTo>
                      <a:pt x="78" y="67"/>
                    </a:lnTo>
                    <a:lnTo>
                      <a:pt x="74" y="67"/>
                    </a:lnTo>
                    <a:lnTo>
                      <a:pt x="68" y="67"/>
                    </a:lnTo>
                    <a:lnTo>
                      <a:pt x="24" y="5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95" name="Freeform 82"/>
              <p:cNvSpPr>
                <a:spLocks/>
              </p:cNvSpPr>
              <p:nvPr/>
            </p:nvSpPr>
            <p:spPr bwMode="auto">
              <a:xfrm>
                <a:off x="1710" y="2854"/>
                <a:ext cx="21" cy="17"/>
              </a:xfrm>
              <a:custGeom>
                <a:avLst/>
                <a:gdLst>
                  <a:gd name="T0" fmla="*/ 0 w 82"/>
                  <a:gd name="T1" fmla="*/ 0 h 67"/>
                  <a:gd name="T2" fmla="*/ 0 w 82"/>
                  <a:gd name="T3" fmla="*/ 0 h 67"/>
                  <a:gd name="T4" fmla="*/ 0 w 82"/>
                  <a:gd name="T5" fmla="*/ 0 h 67"/>
                  <a:gd name="T6" fmla="*/ 0 w 82"/>
                  <a:gd name="T7" fmla="*/ 0 h 67"/>
                  <a:gd name="T8" fmla="*/ 0 w 82"/>
                  <a:gd name="T9" fmla="*/ 0 h 67"/>
                  <a:gd name="T10" fmla="*/ 0 w 82"/>
                  <a:gd name="T11" fmla="*/ 0 h 67"/>
                  <a:gd name="T12" fmla="*/ 0 w 82"/>
                  <a:gd name="T13" fmla="*/ 0 h 67"/>
                  <a:gd name="T14" fmla="*/ 0 w 82"/>
                  <a:gd name="T15" fmla="*/ 0 h 67"/>
                  <a:gd name="T16" fmla="*/ 0 w 82"/>
                  <a:gd name="T17" fmla="*/ 0 h 67"/>
                  <a:gd name="T18" fmla="*/ 0 w 82"/>
                  <a:gd name="T19" fmla="*/ 0 h 67"/>
                  <a:gd name="T20" fmla="*/ 0 w 82"/>
                  <a:gd name="T21" fmla="*/ 0 h 67"/>
                  <a:gd name="T22" fmla="*/ 0 w 82"/>
                  <a:gd name="T23" fmla="*/ 0 h 67"/>
                  <a:gd name="T24" fmla="*/ 0 w 82"/>
                  <a:gd name="T25" fmla="*/ 0 h 67"/>
                  <a:gd name="T26" fmla="*/ 0 w 82"/>
                  <a:gd name="T27" fmla="*/ 0 h 67"/>
                  <a:gd name="T28" fmla="*/ 0 w 82"/>
                  <a:gd name="T29" fmla="*/ 0 h 67"/>
                  <a:gd name="T30" fmla="*/ 0 w 82"/>
                  <a:gd name="T31" fmla="*/ 0 h 67"/>
                  <a:gd name="T32" fmla="*/ 0 w 82"/>
                  <a:gd name="T33" fmla="*/ 0 h 67"/>
                  <a:gd name="T34" fmla="*/ 0 w 82"/>
                  <a:gd name="T35" fmla="*/ 0 h 67"/>
                  <a:gd name="T36" fmla="*/ 0 w 82"/>
                  <a:gd name="T37" fmla="*/ 0 h 67"/>
                  <a:gd name="T38" fmla="*/ 0 w 82"/>
                  <a:gd name="T39" fmla="*/ 0 h 67"/>
                  <a:gd name="T40" fmla="*/ 0 w 82"/>
                  <a:gd name="T41" fmla="*/ 0 h 67"/>
                  <a:gd name="T42" fmla="*/ 0 w 82"/>
                  <a:gd name="T43" fmla="*/ 0 h 67"/>
                  <a:gd name="T44" fmla="*/ 0 w 82"/>
                  <a:gd name="T45" fmla="*/ 0 h 67"/>
                  <a:gd name="T46" fmla="*/ 0 w 82"/>
                  <a:gd name="T47" fmla="*/ 0 h 67"/>
                  <a:gd name="T48" fmla="*/ 0 w 82"/>
                  <a:gd name="T49" fmla="*/ 0 h 67"/>
                  <a:gd name="T50" fmla="*/ 0 w 82"/>
                  <a:gd name="T51" fmla="*/ 0 h 67"/>
                  <a:gd name="T52" fmla="*/ 0 w 82"/>
                  <a:gd name="T53" fmla="*/ 0 h 67"/>
                  <a:gd name="T54" fmla="*/ 0 w 82"/>
                  <a:gd name="T55" fmla="*/ 0 h 67"/>
                  <a:gd name="T56" fmla="*/ 0 w 82"/>
                  <a:gd name="T57" fmla="*/ 0 h 67"/>
                  <a:gd name="T58" fmla="*/ 0 w 82"/>
                  <a:gd name="T59" fmla="*/ 0 h 67"/>
                  <a:gd name="T60" fmla="*/ 0 w 82"/>
                  <a:gd name="T61" fmla="*/ 0 h 67"/>
                  <a:gd name="T62" fmla="*/ 0 w 82"/>
                  <a:gd name="T63" fmla="*/ 0 h 67"/>
                  <a:gd name="T64" fmla="*/ 0 w 82"/>
                  <a:gd name="T65" fmla="*/ 0 h 67"/>
                  <a:gd name="T66" fmla="*/ 0 w 82"/>
                  <a:gd name="T67" fmla="*/ 0 h 67"/>
                  <a:gd name="T68" fmla="*/ 0 w 82"/>
                  <a:gd name="T69" fmla="*/ 0 h 67"/>
                  <a:gd name="T70" fmla="*/ 0 w 82"/>
                  <a:gd name="T71" fmla="*/ 0 h 67"/>
                  <a:gd name="T72" fmla="*/ 0 w 82"/>
                  <a:gd name="T73" fmla="*/ 0 h 67"/>
                  <a:gd name="T74" fmla="*/ 0 w 82"/>
                  <a:gd name="T75" fmla="*/ 0 h 67"/>
                  <a:gd name="T76" fmla="*/ 0 w 82"/>
                  <a:gd name="T77" fmla="*/ 0 h 6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82"/>
                  <a:gd name="T118" fmla="*/ 0 h 67"/>
                  <a:gd name="T119" fmla="*/ 82 w 82"/>
                  <a:gd name="T120" fmla="*/ 67 h 6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82" h="67">
                    <a:moveTo>
                      <a:pt x="20" y="56"/>
                    </a:moveTo>
                    <a:lnTo>
                      <a:pt x="15" y="54"/>
                    </a:lnTo>
                    <a:lnTo>
                      <a:pt x="11" y="51"/>
                    </a:lnTo>
                    <a:lnTo>
                      <a:pt x="7" y="48"/>
                    </a:lnTo>
                    <a:lnTo>
                      <a:pt x="4" y="44"/>
                    </a:lnTo>
                    <a:lnTo>
                      <a:pt x="2" y="39"/>
                    </a:lnTo>
                    <a:lnTo>
                      <a:pt x="1" y="34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4" y="15"/>
                    </a:lnTo>
                    <a:lnTo>
                      <a:pt x="7" y="11"/>
                    </a:lnTo>
                    <a:lnTo>
                      <a:pt x="10" y="7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4" y="1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9" y="2"/>
                    </a:lnTo>
                    <a:lnTo>
                      <a:pt x="62" y="10"/>
                    </a:lnTo>
                    <a:lnTo>
                      <a:pt x="67" y="12"/>
                    </a:lnTo>
                    <a:lnTo>
                      <a:pt x="71" y="15"/>
                    </a:lnTo>
                    <a:lnTo>
                      <a:pt x="75" y="18"/>
                    </a:lnTo>
                    <a:lnTo>
                      <a:pt x="78" y="22"/>
                    </a:lnTo>
                    <a:lnTo>
                      <a:pt x="80" y="27"/>
                    </a:lnTo>
                    <a:lnTo>
                      <a:pt x="81" y="32"/>
                    </a:lnTo>
                    <a:lnTo>
                      <a:pt x="82" y="37"/>
                    </a:lnTo>
                    <a:lnTo>
                      <a:pt x="82" y="41"/>
                    </a:lnTo>
                    <a:lnTo>
                      <a:pt x="80" y="46"/>
                    </a:lnTo>
                    <a:lnTo>
                      <a:pt x="78" y="51"/>
                    </a:lnTo>
                    <a:lnTo>
                      <a:pt x="75" y="55"/>
                    </a:lnTo>
                    <a:lnTo>
                      <a:pt x="72" y="59"/>
                    </a:lnTo>
                    <a:lnTo>
                      <a:pt x="68" y="63"/>
                    </a:lnTo>
                    <a:lnTo>
                      <a:pt x="63" y="65"/>
                    </a:lnTo>
                    <a:lnTo>
                      <a:pt x="58" y="66"/>
                    </a:lnTo>
                    <a:lnTo>
                      <a:pt x="53" y="67"/>
                    </a:lnTo>
                    <a:lnTo>
                      <a:pt x="49" y="67"/>
                    </a:lnTo>
                    <a:lnTo>
                      <a:pt x="44" y="65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96" name="Freeform 83"/>
              <p:cNvSpPr>
                <a:spLocks/>
              </p:cNvSpPr>
              <p:nvPr/>
            </p:nvSpPr>
            <p:spPr bwMode="auto">
              <a:xfrm>
                <a:off x="1716" y="2856"/>
                <a:ext cx="26" cy="22"/>
              </a:xfrm>
              <a:custGeom>
                <a:avLst/>
                <a:gdLst>
                  <a:gd name="T0" fmla="*/ 0 w 105"/>
                  <a:gd name="T1" fmla="*/ 0 h 86"/>
                  <a:gd name="T2" fmla="*/ 0 w 105"/>
                  <a:gd name="T3" fmla="*/ 0 h 86"/>
                  <a:gd name="T4" fmla="*/ 0 w 105"/>
                  <a:gd name="T5" fmla="*/ 0 h 86"/>
                  <a:gd name="T6" fmla="*/ 0 w 105"/>
                  <a:gd name="T7" fmla="*/ 0 h 86"/>
                  <a:gd name="T8" fmla="*/ 0 w 105"/>
                  <a:gd name="T9" fmla="*/ 0 h 86"/>
                  <a:gd name="T10" fmla="*/ 0 w 105"/>
                  <a:gd name="T11" fmla="*/ 0 h 86"/>
                  <a:gd name="T12" fmla="*/ 0 w 105"/>
                  <a:gd name="T13" fmla="*/ 0 h 86"/>
                  <a:gd name="T14" fmla="*/ 0 w 105"/>
                  <a:gd name="T15" fmla="*/ 0 h 86"/>
                  <a:gd name="T16" fmla="*/ 0 w 105"/>
                  <a:gd name="T17" fmla="*/ 0 h 86"/>
                  <a:gd name="T18" fmla="*/ 0 w 105"/>
                  <a:gd name="T19" fmla="*/ 0 h 86"/>
                  <a:gd name="T20" fmla="*/ 0 w 105"/>
                  <a:gd name="T21" fmla="*/ 0 h 86"/>
                  <a:gd name="T22" fmla="*/ 0 w 105"/>
                  <a:gd name="T23" fmla="*/ 0 h 86"/>
                  <a:gd name="T24" fmla="*/ 0 w 105"/>
                  <a:gd name="T25" fmla="*/ 0 h 86"/>
                  <a:gd name="T26" fmla="*/ 0 w 105"/>
                  <a:gd name="T27" fmla="*/ 0 h 86"/>
                  <a:gd name="T28" fmla="*/ 0 w 105"/>
                  <a:gd name="T29" fmla="*/ 0 h 86"/>
                  <a:gd name="T30" fmla="*/ 0 w 105"/>
                  <a:gd name="T31" fmla="*/ 0 h 86"/>
                  <a:gd name="T32" fmla="*/ 0 w 105"/>
                  <a:gd name="T33" fmla="*/ 0 h 86"/>
                  <a:gd name="T34" fmla="*/ 0 w 105"/>
                  <a:gd name="T35" fmla="*/ 0 h 86"/>
                  <a:gd name="T36" fmla="*/ 0 w 105"/>
                  <a:gd name="T37" fmla="*/ 0 h 86"/>
                  <a:gd name="T38" fmla="*/ 0 w 105"/>
                  <a:gd name="T39" fmla="*/ 0 h 86"/>
                  <a:gd name="T40" fmla="*/ 0 w 105"/>
                  <a:gd name="T41" fmla="*/ 0 h 86"/>
                  <a:gd name="T42" fmla="*/ 0 w 105"/>
                  <a:gd name="T43" fmla="*/ 0 h 86"/>
                  <a:gd name="T44" fmla="*/ 0 w 105"/>
                  <a:gd name="T45" fmla="*/ 0 h 86"/>
                  <a:gd name="T46" fmla="*/ 0 w 105"/>
                  <a:gd name="T47" fmla="*/ 0 h 86"/>
                  <a:gd name="T48" fmla="*/ 0 w 105"/>
                  <a:gd name="T49" fmla="*/ 0 h 86"/>
                  <a:gd name="T50" fmla="*/ 0 w 105"/>
                  <a:gd name="T51" fmla="*/ 0 h 86"/>
                  <a:gd name="T52" fmla="*/ 0 w 105"/>
                  <a:gd name="T53" fmla="*/ 0 h 86"/>
                  <a:gd name="T54" fmla="*/ 0 w 105"/>
                  <a:gd name="T55" fmla="*/ 0 h 86"/>
                  <a:gd name="T56" fmla="*/ 0 w 105"/>
                  <a:gd name="T57" fmla="*/ 0 h 86"/>
                  <a:gd name="T58" fmla="*/ 0 w 105"/>
                  <a:gd name="T59" fmla="*/ 0 h 86"/>
                  <a:gd name="T60" fmla="*/ 0 w 105"/>
                  <a:gd name="T61" fmla="*/ 0 h 86"/>
                  <a:gd name="T62" fmla="*/ 0 w 105"/>
                  <a:gd name="T63" fmla="*/ 0 h 86"/>
                  <a:gd name="T64" fmla="*/ 0 w 105"/>
                  <a:gd name="T65" fmla="*/ 0 h 86"/>
                  <a:gd name="T66" fmla="*/ 0 w 105"/>
                  <a:gd name="T67" fmla="*/ 0 h 86"/>
                  <a:gd name="T68" fmla="*/ 0 w 105"/>
                  <a:gd name="T69" fmla="*/ 0 h 86"/>
                  <a:gd name="T70" fmla="*/ 0 w 105"/>
                  <a:gd name="T71" fmla="*/ 0 h 86"/>
                  <a:gd name="T72" fmla="*/ 0 w 105"/>
                  <a:gd name="T73" fmla="*/ 0 h 86"/>
                  <a:gd name="T74" fmla="*/ 0 w 105"/>
                  <a:gd name="T75" fmla="*/ 0 h 86"/>
                  <a:gd name="T76" fmla="*/ 0 w 105"/>
                  <a:gd name="T77" fmla="*/ 0 h 8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5"/>
                  <a:gd name="T118" fmla="*/ 0 h 86"/>
                  <a:gd name="T119" fmla="*/ 105 w 105"/>
                  <a:gd name="T120" fmla="*/ 86 h 8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5" h="86">
                    <a:moveTo>
                      <a:pt x="15" y="55"/>
                    </a:moveTo>
                    <a:lnTo>
                      <a:pt x="11" y="51"/>
                    </a:lnTo>
                    <a:lnTo>
                      <a:pt x="8" y="47"/>
                    </a:lnTo>
                    <a:lnTo>
                      <a:pt x="5" y="43"/>
                    </a:lnTo>
                    <a:lnTo>
                      <a:pt x="3" y="38"/>
                    </a:lnTo>
                    <a:lnTo>
                      <a:pt x="0" y="33"/>
                    </a:lnTo>
                    <a:lnTo>
                      <a:pt x="0" y="29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4"/>
                    </a:lnTo>
                    <a:lnTo>
                      <a:pt x="8" y="10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1" y="2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0" y="2"/>
                    </a:lnTo>
                    <a:lnTo>
                      <a:pt x="45" y="4"/>
                    </a:lnTo>
                    <a:lnTo>
                      <a:pt x="91" y="31"/>
                    </a:lnTo>
                    <a:lnTo>
                      <a:pt x="95" y="34"/>
                    </a:lnTo>
                    <a:lnTo>
                      <a:pt x="98" y="38"/>
                    </a:lnTo>
                    <a:lnTo>
                      <a:pt x="101" y="42"/>
                    </a:lnTo>
                    <a:lnTo>
                      <a:pt x="103" y="47"/>
                    </a:lnTo>
                    <a:lnTo>
                      <a:pt x="105" y="52"/>
                    </a:lnTo>
                    <a:lnTo>
                      <a:pt x="105" y="57"/>
                    </a:lnTo>
                    <a:lnTo>
                      <a:pt x="104" y="62"/>
                    </a:lnTo>
                    <a:lnTo>
                      <a:pt x="103" y="67"/>
                    </a:lnTo>
                    <a:lnTo>
                      <a:pt x="101" y="72"/>
                    </a:lnTo>
                    <a:lnTo>
                      <a:pt x="98" y="76"/>
                    </a:lnTo>
                    <a:lnTo>
                      <a:pt x="94" y="79"/>
                    </a:lnTo>
                    <a:lnTo>
                      <a:pt x="90" y="82"/>
                    </a:lnTo>
                    <a:lnTo>
                      <a:pt x="85" y="84"/>
                    </a:lnTo>
                    <a:lnTo>
                      <a:pt x="80" y="86"/>
                    </a:lnTo>
                    <a:lnTo>
                      <a:pt x="76" y="86"/>
                    </a:lnTo>
                    <a:lnTo>
                      <a:pt x="70" y="85"/>
                    </a:lnTo>
                    <a:lnTo>
                      <a:pt x="65" y="84"/>
                    </a:lnTo>
                    <a:lnTo>
                      <a:pt x="60" y="82"/>
                    </a:lnTo>
                    <a:lnTo>
                      <a:pt x="15" y="5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97" name="Freeform 84"/>
              <p:cNvSpPr>
                <a:spLocks/>
              </p:cNvSpPr>
              <p:nvPr/>
            </p:nvSpPr>
            <p:spPr bwMode="auto">
              <a:xfrm>
                <a:off x="1728" y="2863"/>
                <a:ext cx="26" cy="25"/>
              </a:xfrm>
              <a:custGeom>
                <a:avLst/>
                <a:gdLst>
                  <a:gd name="T0" fmla="*/ 0 w 108"/>
                  <a:gd name="T1" fmla="*/ 0 h 101"/>
                  <a:gd name="T2" fmla="*/ 0 w 108"/>
                  <a:gd name="T3" fmla="*/ 0 h 101"/>
                  <a:gd name="T4" fmla="*/ 0 w 108"/>
                  <a:gd name="T5" fmla="*/ 0 h 101"/>
                  <a:gd name="T6" fmla="*/ 0 w 108"/>
                  <a:gd name="T7" fmla="*/ 0 h 101"/>
                  <a:gd name="T8" fmla="*/ 0 w 108"/>
                  <a:gd name="T9" fmla="*/ 0 h 101"/>
                  <a:gd name="T10" fmla="*/ 0 w 108"/>
                  <a:gd name="T11" fmla="*/ 0 h 101"/>
                  <a:gd name="T12" fmla="*/ 0 w 108"/>
                  <a:gd name="T13" fmla="*/ 0 h 101"/>
                  <a:gd name="T14" fmla="*/ 0 w 108"/>
                  <a:gd name="T15" fmla="*/ 0 h 101"/>
                  <a:gd name="T16" fmla="*/ 0 w 108"/>
                  <a:gd name="T17" fmla="*/ 0 h 101"/>
                  <a:gd name="T18" fmla="*/ 0 w 108"/>
                  <a:gd name="T19" fmla="*/ 0 h 101"/>
                  <a:gd name="T20" fmla="*/ 0 w 108"/>
                  <a:gd name="T21" fmla="*/ 0 h 101"/>
                  <a:gd name="T22" fmla="*/ 0 w 108"/>
                  <a:gd name="T23" fmla="*/ 0 h 101"/>
                  <a:gd name="T24" fmla="*/ 0 w 108"/>
                  <a:gd name="T25" fmla="*/ 0 h 101"/>
                  <a:gd name="T26" fmla="*/ 0 w 108"/>
                  <a:gd name="T27" fmla="*/ 0 h 101"/>
                  <a:gd name="T28" fmla="*/ 0 w 108"/>
                  <a:gd name="T29" fmla="*/ 0 h 101"/>
                  <a:gd name="T30" fmla="*/ 0 w 108"/>
                  <a:gd name="T31" fmla="*/ 0 h 101"/>
                  <a:gd name="T32" fmla="*/ 0 w 108"/>
                  <a:gd name="T33" fmla="*/ 0 h 101"/>
                  <a:gd name="T34" fmla="*/ 0 w 108"/>
                  <a:gd name="T35" fmla="*/ 0 h 101"/>
                  <a:gd name="T36" fmla="*/ 0 w 108"/>
                  <a:gd name="T37" fmla="*/ 0 h 101"/>
                  <a:gd name="T38" fmla="*/ 0 w 108"/>
                  <a:gd name="T39" fmla="*/ 0 h 101"/>
                  <a:gd name="T40" fmla="*/ 0 w 108"/>
                  <a:gd name="T41" fmla="*/ 0 h 101"/>
                  <a:gd name="T42" fmla="*/ 0 w 108"/>
                  <a:gd name="T43" fmla="*/ 0 h 101"/>
                  <a:gd name="T44" fmla="*/ 0 w 108"/>
                  <a:gd name="T45" fmla="*/ 0 h 101"/>
                  <a:gd name="T46" fmla="*/ 0 w 108"/>
                  <a:gd name="T47" fmla="*/ 0 h 101"/>
                  <a:gd name="T48" fmla="*/ 0 w 108"/>
                  <a:gd name="T49" fmla="*/ 0 h 101"/>
                  <a:gd name="T50" fmla="*/ 0 w 108"/>
                  <a:gd name="T51" fmla="*/ 0 h 101"/>
                  <a:gd name="T52" fmla="*/ 0 w 108"/>
                  <a:gd name="T53" fmla="*/ 0 h 101"/>
                  <a:gd name="T54" fmla="*/ 0 w 108"/>
                  <a:gd name="T55" fmla="*/ 0 h 101"/>
                  <a:gd name="T56" fmla="*/ 0 w 108"/>
                  <a:gd name="T57" fmla="*/ 0 h 101"/>
                  <a:gd name="T58" fmla="*/ 0 w 108"/>
                  <a:gd name="T59" fmla="*/ 0 h 101"/>
                  <a:gd name="T60" fmla="*/ 0 w 108"/>
                  <a:gd name="T61" fmla="*/ 0 h 101"/>
                  <a:gd name="T62" fmla="*/ 0 w 108"/>
                  <a:gd name="T63" fmla="*/ 0 h 101"/>
                  <a:gd name="T64" fmla="*/ 0 w 108"/>
                  <a:gd name="T65" fmla="*/ 0 h 101"/>
                  <a:gd name="T66" fmla="*/ 0 w 108"/>
                  <a:gd name="T67" fmla="*/ 0 h 101"/>
                  <a:gd name="T68" fmla="*/ 0 w 108"/>
                  <a:gd name="T69" fmla="*/ 0 h 101"/>
                  <a:gd name="T70" fmla="*/ 0 w 108"/>
                  <a:gd name="T71" fmla="*/ 0 h 101"/>
                  <a:gd name="T72" fmla="*/ 0 w 108"/>
                  <a:gd name="T73" fmla="*/ 0 h 101"/>
                  <a:gd name="T74" fmla="*/ 0 w 108"/>
                  <a:gd name="T75" fmla="*/ 0 h 101"/>
                  <a:gd name="T76" fmla="*/ 0 w 108"/>
                  <a:gd name="T77" fmla="*/ 0 h 10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08"/>
                  <a:gd name="T118" fmla="*/ 0 h 101"/>
                  <a:gd name="T119" fmla="*/ 108 w 108"/>
                  <a:gd name="T120" fmla="*/ 101 h 101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08" h="101">
                    <a:moveTo>
                      <a:pt x="10" y="52"/>
                    </a:moveTo>
                    <a:lnTo>
                      <a:pt x="7" y="48"/>
                    </a:lnTo>
                    <a:lnTo>
                      <a:pt x="4" y="44"/>
                    </a:lnTo>
                    <a:lnTo>
                      <a:pt x="2" y="39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4" y="15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0" y="2"/>
                    </a:lnTo>
                    <a:lnTo>
                      <a:pt x="44" y="4"/>
                    </a:lnTo>
                    <a:lnTo>
                      <a:pt x="49" y="7"/>
                    </a:lnTo>
                    <a:lnTo>
                      <a:pt x="98" y="49"/>
                    </a:lnTo>
                    <a:lnTo>
                      <a:pt x="101" y="53"/>
                    </a:lnTo>
                    <a:lnTo>
                      <a:pt x="104" y="57"/>
                    </a:lnTo>
                    <a:lnTo>
                      <a:pt x="106" y="62"/>
                    </a:lnTo>
                    <a:lnTo>
                      <a:pt x="108" y="67"/>
                    </a:lnTo>
                    <a:lnTo>
                      <a:pt x="108" y="71"/>
                    </a:lnTo>
                    <a:lnTo>
                      <a:pt x="108" y="76"/>
                    </a:lnTo>
                    <a:lnTo>
                      <a:pt x="106" y="81"/>
                    </a:lnTo>
                    <a:lnTo>
                      <a:pt x="104" y="85"/>
                    </a:lnTo>
                    <a:lnTo>
                      <a:pt x="101" y="90"/>
                    </a:lnTo>
                    <a:lnTo>
                      <a:pt x="97" y="94"/>
                    </a:lnTo>
                    <a:lnTo>
                      <a:pt x="92" y="97"/>
                    </a:lnTo>
                    <a:lnTo>
                      <a:pt x="87" y="99"/>
                    </a:lnTo>
                    <a:lnTo>
                      <a:pt x="82" y="101"/>
                    </a:lnTo>
                    <a:lnTo>
                      <a:pt x="78" y="101"/>
                    </a:lnTo>
                    <a:lnTo>
                      <a:pt x="73" y="101"/>
                    </a:lnTo>
                    <a:lnTo>
                      <a:pt x="68" y="99"/>
                    </a:lnTo>
                    <a:lnTo>
                      <a:pt x="64" y="97"/>
                    </a:lnTo>
                    <a:lnTo>
                      <a:pt x="59" y="94"/>
                    </a:lnTo>
                    <a:lnTo>
                      <a:pt x="10" y="5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98" name="Freeform 85"/>
              <p:cNvSpPr>
                <a:spLocks/>
              </p:cNvSpPr>
              <p:nvPr/>
            </p:nvSpPr>
            <p:spPr bwMode="auto">
              <a:xfrm>
                <a:off x="1740" y="2873"/>
                <a:ext cx="35" cy="39"/>
              </a:xfrm>
              <a:custGeom>
                <a:avLst/>
                <a:gdLst>
                  <a:gd name="T0" fmla="*/ 0 w 140"/>
                  <a:gd name="T1" fmla="*/ 0 h 152"/>
                  <a:gd name="T2" fmla="*/ 0 w 140"/>
                  <a:gd name="T3" fmla="*/ 0 h 152"/>
                  <a:gd name="T4" fmla="*/ 0 w 140"/>
                  <a:gd name="T5" fmla="*/ 0 h 152"/>
                  <a:gd name="T6" fmla="*/ 0 w 140"/>
                  <a:gd name="T7" fmla="*/ 0 h 152"/>
                  <a:gd name="T8" fmla="*/ 0 w 140"/>
                  <a:gd name="T9" fmla="*/ 0 h 152"/>
                  <a:gd name="T10" fmla="*/ 0 w 140"/>
                  <a:gd name="T11" fmla="*/ 0 h 152"/>
                  <a:gd name="T12" fmla="*/ 0 w 140"/>
                  <a:gd name="T13" fmla="*/ 0 h 152"/>
                  <a:gd name="T14" fmla="*/ 0 w 140"/>
                  <a:gd name="T15" fmla="*/ 0 h 152"/>
                  <a:gd name="T16" fmla="*/ 0 w 140"/>
                  <a:gd name="T17" fmla="*/ 0 h 152"/>
                  <a:gd name="T18" fmla="*/ 0 w 140"/>
                  <a:gd name="T19" fmla="*/ 0 h 152"/>
                  <a:gd name="T20" fmla="*/ 0 w 140"/>
                  <a:gd name="T21" fmla="*/ 0 h 152"/>
                  <a:gd name="T22" fmla="*/ 0 w 140"/>
                  <a:gd name="T23" fmla="*/ 0 h 152"/>
                  <a:gd name="T24" fmla="*/ 0 w 140"/>
                  <a:gd name="T25" fmla="*/ 0 h 152"/>
                  <a:gd name="T26" fmla="*/ 0 w 140"/>
                  <a:gd name="T27" fmla="*/ 0 h 152"/>
                  <a:gd name="T28" fmla="*/ 0 w 140"/>
                  <a:gd name="T29" fmla="*/ 0 h 152"/>
                  <a:gd name="T30" fmla="*/ 0 w 140"/>
                  <a:gd name="T31" fmla="*/ 0 h 152"/>
                  <a:gd name="T32" fmla="*/ 0 w 140"/>
                  <a:gd name="T33" fmla="*/ 0 h 152"/>
                  <a:gd name="T34" fmla="*/ 0 w 140"/>
                  <a:gd name="T35" fmla="*/ 0 h 152"/>
                  <a:gd name="T36" fmla="*/ 0 w 140"/>
                  <a:gd name="T37" fmla="*/ 0 h 152"/>
                  <a:gd name="T38" fmla="*/ 0 w 140"/>
                  <a:gd name="T39" fmla="*/ 0 h 152"/>
                  <a:gd name="T40" fmla="*/ 0 w 140"/>
                  <a:gd name="T41" fmla="*/ 0 h 152"/>
                  <a:gd name="T42" fmla="*/ 0 w 140"/>
                  <a:gd name="T43" fmla="*/ 0 h 152"/>
                  <a:gd name="T44" fmla="*/ 0 w 140"/>
                  <a:gd name="T45" fmla="*/ 0 h 152"/>
                  <a:gd name="T46" fmla="*/ 0 w 140"/>
                  <a:gd name="T47" fmla="*/ 0 h 152"/>
                  <a:gd name="T48" fmla="*/ 0 w 140"/>
                  <a:gd name="T49" fmla="*/ 0 h 152"/>
                  <a:gd name="T50" fmla="*/ 0 w 140"/>
                  <a:gd name="T51" fmla="*/ 0 h 152"/>
                  <a:gd name="T52" fmla="*/ 0 w 140"/>
                  <a:gd name="T53" fmla="*/ 0 h 152"/>
                  <a:gd name="T54" fmla="*/ 0 w 140"/>
                  <a:gd name="T55" fmla="*/ 0 h 152"/>
                  <a:gd name="T56" fmla="*/ 0 w 140"/>
                  <a:gd name="T57" fmla="*/ 0 h 152"/>
                  <a:gd name="T58" fmla="*/ 0 w 140"/>
                  <a:gd name="T59" fmla="*/ 0 h 152"/>
                  <a:gd name="T60" fmla="*/ 0 w 140"/>
                  <a:gd name="T61" fmla="*/ 0 h 152"/>
                  <a:gd name="T62" fmla="*/ 0 w 140"/>
                  <a:gd name="T63" fmla="*/ 0 h 152"/>
                  <a:gd name="T64" fmla="*/ 0 w 140"/>
                  <a:gd name="T65" fmla="*/ 0 h 152"/>
                  <a:gd name="T66" fmla="*/ 0 w 140"/>
                  <a:gd name="T67" fmla="*/ 0 h 152"/>
                  <a:gd name="T68" fmla="*/ 0 w 140"/>
                  <a:gd name="T69" fmla="*/ 0 h 152"/>
                  <a:gd name="T70" fmla="*/ 0 w 140"/>
                  <a:gd name="T71" fmla="*/ 0 h 152"/>
                  <a:gd name="T72" fmla="*/ 0 w 140"/>
                  <a:gd name="T73" fmla="*/ 0 h 152"/>
                  <a:gd name="T74" fmla="*/ 0 w 140"/>
                  <a:gd name="T75" fmla="*/ 0 h 152"/>
                  <a:gd name="T76" fmla="*/ 0 w 140"/>
                  <a:gd name="T77" fmla="*/ 0 h 152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40"/>
                  <a:gd name="T118" fmla="*/ 0 h 152"/>
                  <a:gd name="T119" fmla="*/ 140 w 140"/>
                  <a:gd name="T120" fmla="*/ 152 h 152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40" h="152">
                    <a:moveTo>
                      <a:pt x="7" y="48"/>
                    </a:moveTo>
                    <a:lnTo>
                      <a:pt x="4" y="44"/>
                    </a:lnTo>
                    <a:lnTo>
                      <a:pt x="2" y="39"/>
                    </a:lnTo>
                    <a:lnTo>
                      <a:pt x="1" y="34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4" y="15"/>
                    </a:lnTo>
                    <a:lnTo>
                      <a:pt x="7" y="11"/>
                    </a:lnTo>
                    <a:lnTo>
                      <a:pt x="10" y="7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4" y="1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8" y="2"/>
                    </a:lnTo>
                    <a:lnTo>
                      <a:pt x="43" y="4"/>
                    </a:lnTo>
                    <a:lnTo>
                      <a:pt x="48" y="7"/>
                    </a:lnTo>
                    <a:lnTo>
                      <a:pt x="52" y="10"/>
                    </a:lnTo>
                    <a:lnTo>
                      <a:pt x="133" y="103"/>
                    </a:lnTo>
                    <a:lnTo>
                      <a:pt x="136" y="107"/>
                    </a:lnTo>
                    <a:lnTo>
                      <a:pt x="138" y="112"/>
                    </a:lnTo>
                    <a:lnTo>
                      <a:pt x="139" y="118"/>
                    </a:lnTo>
                    <a:lnTo>
                      <a:pt x="140" y="123"/>
                    </a:lnTo>
                    <a:lnTo>
                      <a:pt x="140" y="127"/>
                    </a:lnTo>
                    <a:lnTo>
                      <a:pt x="138" y="132"/>
                    </a:lnTo>
                    <a:lnTo>
                      <a:pt x="136" y="137"/>
                    </a:lnTo>
                    <a:lnTo>
                      <a:pt x="133" y="141"/>
                    </a:lnTo>
                    <a:lnTo>
                      <a:pt x="130" y="145"/>
                    </a:lnTo>
                    <a:lnTo>
                      <a:pt x="126" y="148"/>
                    </a:lnTo>
                    <a:lnTo>
                      <a:pt x="121" y="150"/>
                    </a:lnTo>
                    <a:lnTo>
                      <a:pt x="116" y="151"/>
                    </a:lnTo>
                    <a:lnTo>
                      <a:pt x="110" y="152"/>
                    </a:lnTo>
                    <a:lnTo>
                      <a:pt x="106" y="152"/>
                    </a:lnTo>
                    <a:lnTo>
                      <a:pt x="101" y="150"/>
                    </a:lnTo>
                    <a:lnTo>
                      <a:pt x="96" y="148"/>
                    </a:lnTo>
                    <a:lnTo>
                      <a:pt x="92" y="145"/>
                    </a:lnTo>
                    <a:lnTo>
                      <a:pt x="88" y="142"/>
                    </a:lnTo>
                    <a:lnTo>
                      <a:pt x="7" y="48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199" name="Freeform 86"/>
              <p:cNvSpPr>
                <a:spLocks/>
              </p:cNvSpPr>
              <p:nvPr/>
            </p:nvSpPr>
            <p:spPr bwMode="auto">
              <a:xfrm>
                <a:off x="1760" y="2897"/>
                <a:ext cx="50" cy="63"/>
              </a:xfrm>
              <a:custGeom>
                <a:avLst/>
                <a:gdLst>
                  <a:gd name="T0" fmla="*/ 0 w 199"/>
                  <a:gd name="T1" fmla="*/ 0 h 253"/>
                  <a:gd name="T2" fmla="*/ 0 w 199"/>
                  <a:gd name="T3" fmla="*/ 0 h 253"/>
                  <a:gd name="T4" fmla="*/ 0 w 199"/>
                  <a:gd name="T5" fmla="*/ 0 h 253"/>
                  <a:gd name="T6" fmla="*/ 0 w 199"/>
                  <a:gd name="T7" fmla="*/ 0 h 253"/>
                  <a:gd name="T8" fmla="*/ 0 w 199"/>
                  <a:gd name="T9" fmla="*/ 0 h 253"/>
                  <a:gd name="T10" fmla="*/ 0 w 199"/>
                  <a:gd name="T11" fmla="*/ 0 h 253"/>
                  <a:gd name="T12" fmla="*/ 0 w 199"/>
                  <a:gd name="T13" fmla="*/ 0 h 253"/>
                  <a:gd name="T14" fmla="*/ 0 w 199"/>
                  <a:gd name="T15" fmla="*/ 0 h 253"/>
                  <a:gd name="T16" fmla="*/ 0 w 199"/>
                  <a:gd name="T17" fmla="*/ 0 h 253"/>
                  <a:gd name="T18" fmla="*/ 0 w 199"/>
                  <a:gd name="T19" fmla="*/ 0 h 253"/>
                  <a:gd name="T20" fmla="*/ 0 w 199"/>
                  <a:gd name="T21" fmla="*/ 0 h 253"/>
                  <a:gd name="T22" fmla="*/ 0 w 199"/>
                  <a:gd name="T23" fmla="*/ 0 h 253"/>
                  <a:gd name="T24" fmla="*/ 0 w 199"/>
                  <a:gd name="T25" fmla="*/ 0 h 253"/>
                  <a:gd name="T26" fmla="*/ 0 w 199"/>
                  <a:gd name="T27" fmla="*/ 0 h 253"/>
                  <a:gd name="T28" fmla="*/ 0 w 199"/>
                  <a:gd name="T29" fmla="*/ 0 h 253"/>
                  <a:gd name="T30" fmla="*/ 0 w 199"/>
                  <a:gd name="T31" fmla="*/ 0 h 253"/>
                  <a:gd name="T32" fmla="*/ 0 w 199"/>
                  <a:gd name="T33" fmla="*/ 0 h 253"/>
                  <a:gd name="T34" fmla="*/ 0 w 199"/>
                  <a:gd name="T35" fmla="*/ 0 h 253"/>
                  <a:gd name="T36" fmla="*/ 0 w 199"/>
                  <a:gd name="T37" fmla="*/ 0 h 253"/>
                  <a:gd name="T38" fmla="*/ 0 w 199"/>
                  <a:gd name="T39" fmla="*/ 0 h 253"/>
                  <a:gd name="T40" fmla="*/ 0 w 199"/>
                  <a:gd name="T41" fmla="*/ 0 h 253"/>
                  <a:gd name="T42" fmla="*/ 0 w 199"/>
                  <a:gd name="T43" fmla="*/ 0 h 253"/>
                  <a:gd name="T44" fmla="*/ 0 w 199"/>
                  <a:gd name="T45" fmla="*/ 0 h 253"/>
                  <a:gd name="T46" fmla="*/ 0 w 199"/>
                  <a:gd name="T47" fmla="*/ 0 h 253"/>
                  <a:gd name="T48" fmla="*/ 0 w 199"/>
                  <a:gd name="T49" fmla="*/ 0 h 253"/>
                  <a:gd name="T50" fmla="*/ 0 w 199"/>
                  <a:gd name="T51" fmla="*/ 0 h 253"/>
                  <a:gd name="T52" fmla="*/ 0 w 199"/>
                  <a:gd name="T53" fmla="*/ 0 h 253"/>
                  <a:gd name="T54" fmla="*/ 0 w 199"/>
                  <a:gd name="T55" fmla="*/ 0 h 253"/>
                  <a:gd name="T56" fmla="*/ 0 w 199"/>
                  <a:gd name="T57" fmla="*/ 0 h 253"/>
                  <a:gd name="T58" fmla="*/ 0 w 199"/>
                  <a:gd name="T59" fmla="*/ 0 h 253"/>
                  <a:gd name="T60" fmla="*/ 0 w 199"/>
                  <a:gd name="T61" fmla="*/ 0 h 253"/>
                  <a:gd name="T62" fmla="*/ 0 w 199"/>
                  <a:gd name="T63" fmla="*/ 0 h 253"/>
                  <a:gd name="T64" fmla="*/ 0 w 199"/>
                  <a:gd name="T65" fmla="*/ 0 h 253"/>
                  <a:gd name="T66" fmla="*/ 0 w 199"/>
                  <a:gd name="T67" fmla="*/ 0 h 253"/>
                  <a:gd name="T68" fmla="*/ 0 w 199"/>
                  <a:gd name="T69" fmla="*/ 0 h 253"/>
                  <a:gd name="T70" fmla="*/ 0 w 199"/>
                  <a:gd name="T71" fmla="*/ 0 h 253"/>
                  <a:gd name="T72" fmla="*/ 0 w 199"/>
                  <a:gd name="T73" fmla="*/ 0 h 253"/>
                  <a:gd name="T74" fmla="*/ 0 w 199"/>
                  <a:gd name="T75" fmla="*/ 0 h 253"/>
                  <a:gd name="T76" fmla="*/ 0 w 199"/>
                  <a:gd name="T77" fmla="*/ 0 h 25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99"/>
                  <a:gd name="T118" fmla="*/ 0 h 253"/>
                  <a:gd name="T119" fmla="*/ 199 w 199"/>
                  <a:gd name="T120" fmla="*/ 253 h 25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99" h="253">
                    <a:moveTo>
                      <a:pt x="6" y="47"/>
                    </a:moveTo>
                    <a:lnTo>
                      <a:pt x="3" y="42"/>
                    </a:lnTo>
                    <a:lnTo>
                      <a:pt x="1" y="38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3" y="17"/>
                    </a:lnTo>
                    <a:lnTo>
                      <a:pt x="5" y="13"/>
                    </a:lnTo>
                    <a:lnTo>
                      <a:pt x="8" y="9"/>
                    </a:lnTo>
                    <a:lnTo>
                      <a:pt x="12" y="6"/>
                    </a:lnTo>
                    <a:lnTo>
                      <a:pt x="17" y="3"/>
                    </a:lnTo>
                    <a:lnTo>
                      <a:pt x="21" y="1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7" y="1"/>
                    </a:lnTo>
                    <a:lnTo>
                      <a:pt x="42" y="3"/>
                    </a:lnTo>
                    <a:lnTo>
                      <a:pt x="46" y="5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193" y="206"/>
                    </a:lnTo>
                    <a:lnTo>
                      <a:pt x="196" y="211"/>
                    </a:lnTo>
                    <a:lnTo>
                      <a:pt x="198" y="216"/>
                    </a:lnTo>
                    <a:lnTo>
                      <a:pt x="199" y="221"/>
                    </a:lnTo>
                    <a:lnTo>
                      <a:pt x="199" y="226"/>
                    </a:lnTo>
                    <a:lnTo>
                      <a:pt x="198" y="231"/>
                    </a:lnTo>
                    <a:lnTo>
                      <a:pt x="196" y="236"/>
                    </a:lnTo>
                    <a:lnTo>
                      <a:pt x="194" y="240"/>
                    </a:lnTo>
                    <a:lnTo>
                      <a:pt x="191" y="244"/>
                    </a:lnTo>
                    <a:lnTo>
                      <a:pt x="187" y="247"/>
                    </a:lnTo>
                    <a:lnTo>
                      <a:pt x="182" y="250"/>
                    </a:lnTo>
                    <a:lnTo>
                      <a:pt x="178" y="252"/>
                    </a:lnTo>
                    <a:lnTo>
                      <a:pt x="173" y="253"/>
                    </a:lnTo>
                    <a:lnTo>
                      <a:pt x="167" y="253"/>
                    </a:lnTo>
                    <a:lnTo>
                      <a:pt x="162" y="252"/>
                    </a:lnTo>
                    <a:lnTo>
                      <a:pt x="157" y="250"/>
                    </a:lnTo>
                    <a:lnTo>
                      <a:pt x="153" y="248"/>
                    </a:lnTo>
                    <a:lnTo>
                      <a:pt x="149" y="245"/>
                    </a:lnTo>
                    <a:lnTo>
                      <a:pt x="146" y="241"/>
                    </a:lnTo>
                    <a:lnTo>
                      <a:pt x="6" y="4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200" name="Freeform 87"/>
              <p:cNvSpPr>
                <a:spLocks/>
              </p:cNvSpPr>
              <p:nvPr/>
            </p:nvSpPr>
            <p:spPr bwMode="auto">
              <a:xfrm>
                <a:off x="1795" y="2945"/>
                <a:ext cx="70" cy="100"/>
              </a:xfrm>
              <a:custGeom>
                <a:avLst/>
                <a:gdLst>
                  <a:gd name="T0" fmla="*/ 0 w 278"/>
                  <a:gd name="T1" fmla="*/ 0 h 398"/>
                  <a:gd name="T2" fmla="*/ 0 w 278"/>
                  <a:gd name="T3" fmla="*/ 0 h 398"/>
                  <a:gd name="T4" fmla="*/ 0 w 278"/>
                  <a:gd name="T5" fmla="*/ 0 h 398"/>
                  <a:gd name="T6" fmla="*/ 0 w 278"/>
                  <a:gd name="T7" fmla="*/ 0 h 398"/>
                  <a:gd name="T8" fmla="*/ 0 w 278"/>
                  <a:gd name="T9" fmla="*/ 0 h 398"/>
                  <a:gd name="T10" fmla="*/ 0 w 278"/>
                  <a:gd name="T11" fmla="*/ 0 h 398"/>
                  <a:gd name="T12" fmla="*/ 0 w 278"/>
                  <a:gd name="T13" fmla="*/ 0 h 398"/>
                  <a:gd name="T14" fmla="*/ 0 w 278"/>
                  <a:gd name="T15" fmla="*/ 0 h 398"/>
                  <a:gd name="T16" fmla="*/ 0 w 278"/>
                  <a:gd name="T17" fmla="*/ 0 h 398"/>
                  <a:gd name="T18" fmla="*/ 0 w 278"/>
                  <a:gd name="T19" fmla="*/ 0 h 398"/>
                  <a:gd name="T20" fmla="*/ 0 w 278"/>
                  <a:gd name="T21" fmla="*/ 0 h 398"/>
                  <a:gd name="T22" fmla="*/ 0 w 278"/>
                  <a:gd name="T23" fmla="*/ 0 h 398"/>
                  <a:gd name="T24" fmla="*/ 0 w 278"/>
                  <a:gd name="T25" fmla="*/ 0 h 398"/>
                  <a:gd name="T26" fmla="*/ 0 w 278"/>
                  <a:gd name="T27" fmla="*/ 0 h 398"/>
                  <a:gd name="T28" fmla="*/ 0 w 278"/>
                  <a:gd name="T29" fmla="*/ 0 h 398"/>
                  <a:gd name="T30" fmla="*/ 0 w 278"/>
                  <a:gd name="T31" fmla="*/ 0 h 398"/>
                  <a:gd name="T32" fmla="*/ 0 w 278"/>
                  <a:gd name="T33" fmla="*/ 0 h 398"/>
                  <a:gd name="T34" fmla="*/ 0 w 278"/>
                  <a:gd name="T35" fmla="*/ 0 h 398"/>
                  <a:gd name="T36" fmla="*/ 0 w 278"/>
                  <a:gd name="T37" fmla="*/ 0 h 398"/>
                  <a:gd name="T38" fmla="*/ 0 w 278"/>
                  <a:gd name="T39" fmla="*/ 0 h 398"/>
                  <a:gd name="T40" fmla="*/ 0 w 278"/>
                  <a:gd name="T41" fmla="*/ 0 h 398"/>
                  <a:gd name="T42" fmla="*/ 0 w 278"/>
                  <a:gd name="T43" fmla="*/ 0 h 398"/>
                  <a:gd name="T44" fmla="*/ 0 w 278"/>
                  <a:gd name="T45" fmla="*/ 0 h 398"/>
                  <a:gd name="T46" fmla="*/ 0 w 278"/>
                  <a:gd name="T47" fmla="*/ 0 h 398"/>
                  <a:gd name="T48" fmla="*/ 0 w 278"/>
                  <a:gd name="T49" fmla="*/ 0 h 398"/>
                  <a:gd name="T50" fmla="*/ 0 w 278"/>
                  <a:gd name="T51" fmla="*/ 0 h 398"/>
                  <a:gd name="T52" fmla="*/ 0 w 278"/>
                  <a:gd name="T53" fmla="*/ 0 h 398"/>
                  <a:gd name="T54" fmla="*/ 0 w 278"/>
                  <a:gd name="T55" fmla="*/ 0 h 398"/>
                  <a:gd name="T56" fmla="*/ 0 w 278"/>
                  <a:gd name="T57" fmla="*/ 0 h 398"/>
                  <a:gd name="T58" fmla="*/ 0 w 278"/>
                  <a:gd name="T59" fmla="*/ 0 h 398"/>
                  <a:gd name="T60" fmla="*/ 0 w 278"/>
                  <a:gd name="T61" fmla="*/ 0 h 398"/>
                  <a:gd name="T62" fmla="*/ 0 w 278"/>
                  <a:gd name="T63" fmla="*/ 0 h 398"/>
                  <a:gd name="T64" fmla="*/ 0 w 278"/>
                  <a:gd name="T65" fmla="*/ 0 h 398"/>
                  <a:gd name="T66" fmla="*/ 0 w 278"/>
                  <a:gd name="T67" fmla="*/ 0 h 398"/>
                  <a:gd name="T68" fmla="*/ 0 w 278"/>
                  <a:gd name="T69" fmla="*/ 0 h 398"/>
                  <a:gd name="T70" fmla="*/ 0 w 278"/>
                  <a:gd name="T71" fmla="*/ 0 h 398"/>
                  <a:gd name="T72" fmla="*/ 0 w 278"/>
                  <a:gd name="T73" fmla="*/ 0 h 398"/>
                  <a:gd name="T74" fmla="*/ 0 w 278"/>
                  <a:gd name="T75" fmla="*/ 0 h 398"/>
                  <a:gd name="T76" fmla="*/ 0 w 278"/>
                  <a:gd name="T77" fmla="*/ 0 h 39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78"/>
                  <a:gd name="T118" fmla="*/ 0 h 398"/>
                  <a:gd name="T119" fmla="*/ 278 w 278"/>
                  <a:gd name="T120" fmla="*/ 398 h 39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78" h="398">
                    <a:moveTo>
                      <a:pt x="5" y="46"/>
                    </a:moveTo>
                    <a:lnTo>
                      <a:pt x="2" y="41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0" y="27"/>
                    </a:lnTo>
                    <a:lnTo>
                      <a:pt x="1" y="22"/>
                    </a:lnTo>
                    <a:lnTo>
                      <a:pt x="3" y="16"/>
                    </a:lnTo>
                    <a:lnTo>
                      <a:pt x="6" y="12"/>
                    </a:lnTo>
                    <a:lnTo>
                      <a:pt x="9" y="8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8" y="1"/>
                    </a:lnTo>
                    <a:lnTo>
                      <a:pt x="43" y="3"/>
                    </a:lnTo>
                    <a:lnTo>
                      <a:pt x="47" y="6"/>
                    </a:lnTo>
                    <a:lnTo>
                      <a:pt x="51" y="9"/>
                    </a:lnTo>
                    <a:lnTo>
                      <a:pt x="54" y="13"/>
                    </a:lnTo>
                    <a:lnTo>
                      <a:pt x="273" y="353"/>
                    </a:lnTo>
                    <a:lnTo>
                      <a:pt x="276" y="358"/>
                    </a:lnTo>
                    <a:lnTo>
                      <a:pt x="277" y="363"/>
                    </a:lnTo>
                    <a:lnTo>
                      <a:pt x="278" y="368"/>
                    </a:lnTo>
                    <a:lnTo>
                      <a:pt x="278" y="372"/>
                    </a:lnTo>
                    <a:lnTo>
                      <a:pt x="277" y="377"/>
                    </a:lnTo>
                    <a:lnTo>
                      <a:pt x="275" y="382"/>
                    </a:lnTo>
                    <a:lnTo>
                      <a:pt x="272" y="386"/>
                    </a:lnTo>
                    <a:lnTo>
                      <a:pt x="269" y="390"/>
                    </a:lnTo>
                    <a:lnTo>
                      <a:pt x="265" y="393"/>
                    </a:lnTo>
                    <a:lnTo>
                      <a:pt x="260" y="396"/>
                    </a:lnTo>
                    <a:lnTo>
                      <a:pt x="255" y="397"/>
                    </a:lnTo>
                    <a:lnTo>
                      <a:pt x="250" y="398"/>
                    </a:lnTo>
                    <a:lnTo>
                      <a:pt x="246" y="398"/>
                    </a:lnTo>
                    <a:lnTo>
                      <a:pt x="241" y="397"/>
                    </a:lnTo>
                    <a:lnTo>
                      <a:pt x="235" y="395"/>
                    </a:lnTo>
                    <a:lnTo>
                      <a:pt x="231" y="392"/>
                    </a:lnTo>
                    <a:lnTo>
                      <a:pt x="227" y="389"/>
                    </a:lnTo>
                    <a:lnTo>
                      <a:pt x="224" y="385"/>
                    </a:lnTo>
                    <a:lnTo>
                      <a:pt x="5" y="4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201" name="Freeform 88"/>
              <p:cNvSpPr>
                <a:spLocks/>
              </p:cNvSpPr>
              <p:nvPr/>
            </p:nvSpPr>
            <p:spPr bwMode="auto">
              <a:xfrm>
                <a:off x="1850" y="3030"/>
                <a:ext cx="80" cy="124"/>
              </a:xfrm>
              <a:custGeom>
                <a:avLst/>
                <a:gdLst>
                  <a:gd name="T0" fmla="*/ 0 w 323"/>
                  <a:gd name="T1" fmla="*/ 0 h 495"/>
                  <a:gd name="T2" fmla="*/ 0 w 323"/>
                  <a:gd name="T3" fmla="*/ 0 h 495"/>
                  <a:gd name="T4" fmla="*/ 0 w 323"/>
                  <a:gd name="T5" fmla="*/ 0 h 495"/>
                  <a:gd name="T6" fmla="*/ 0 w 323"/>
                  <a:gd name="T7" fmla="*/ 0 h 495"/>
                  <a:gd name="T8" fmla="*/ 0 w 323"/>
                  <a:gd name="T9" fmla="*/ 0 h 495"/>
                  <a:gd name="T10" fmla="*/ 0 w 323"/>
                  <a:gd name="T11" fmla="*/ 0 h 495"/>
                  <a:gd name="T12" fmla="*/ 0 w 323"/>
                  <a:gd name="T13" fmla="*/ 0 h 495"/>
                  <a:gd name="T14" fmla="*/ 0 w 323"/>
                  <a:gd name="T15" fmla="*/ 0 h 495"/>
                  <a:gd name="T16" fmla="*/ 0 w 323"/>
                  <a:gd name="T17" fmla="*/ 0 h 495"/>
                  <a:gd name="T18" fmla="*/ 0 w 323"/>
                  <a:gd name="T19" fmla="*/ 0 h 495"/>
                  <a:gd name="T20" fmla="*/ 0 w 323"/>
                  <a:gd name="T21" fmla="*/ 0 h 495"/>
                  <a:gd name="T22" fmla="*/ 0 w 323"/>
                  <a:gd name="T23" fmla="*/ 0 h 495"/>
                  <a:gd name="T24" fmla="*/ 0 w 323"/>
                  <a:gd name="T25" fmla="*/ 0 h 495"/>
                  <a:gd name="T26" fmla="*/ 0 w 323"/>
                  <a:gd name="T27" fmla="*/ 0 h 495"/>
                  <a:gd name="T28" fmla="*/ 0 w 323"/>
                  <a:gd name="T29" fmla="*/ 0 h 495"/>
                  <a:gd name="T30" fmla="*/ 0 w 323"/>
                  <a:gd name="T31" fmla="*/ 0 h 495"/>
                  <a:gd name="T32" fmla="*/ 0 w 323"/>
                  <a:gd name="T33" fmla="*/ 0 h 495"/>
                  <a:gd name="T34" fmla="*/ 0 w 323"/>
                  <a:gd name="T35" fmla="*/ 0 h 495"/>
                  <a:gd name="T36" fmla="*/ 0 w 323"/>
                  <a:gd name="T37" fmla="*/ 0 h 495"/>
                  <a:gd name="T38" fmla="*/ 0 w 323"/>
                  <a:gd name="T39" fmla="*/ 0 h 495"/>
                  <a:gd name="T40" fmla="*/ 0 w 323"/>
                  <a:gd name="T41" fmla="*/ 0 h 495"/>
                  <a:gd name="T42" fmla="*/ 0 w 323"/>
                  <a:gd name="T43" fmla="*/ 0 h 495"/>
                  <a:gd name="T44" fmla="*/ 0 w 323"/>
                  <a:gd name="T45" fmla="*/ 0 h 495"/>
                  <a:gd name="T46" fmla="*/ 0 w 323"/>
                  <a:gd name="T47" fmla="*/ 0 h 495"/>
                  <a:gd name="T48" fmla="*/ 0 w 323"/>
                  <a:gd name="T49" fmla="*/ 0 h 495"/>
                  <a:gd name="T50" fmla="*/ 0 w 323"/>
                  <a:gd name="T51" fmla="*/ 0 h 495"/>
                  <a:gd name="T52" fmla="*/ 0 w 323"/>
                  <a:gd name="T53" fmla="*/ 0 h 495"/>
                  <a:gd name="T54" fmla="*/ 0 w 323"/>
                  <a:gd name="T55" fmla="*/ 0 h 495"/>
                  <a:gd name="T56" fmla="*/ 0 w 323"/>
                  <a:gd name="T57" fmla="*/ 0 h 495"/>
                  <a:gd name="T58" fmla="*/ 0 w 323"/>
                  <a:gd name="T59" fmla="*/ 0 h 495"/>
                  <a:gd name="T60" fmla="*/ 0 w 323"/>
                  <a:gd name="T61" fmla="*/ 0 h 495"/>
                  <a:gd name="T62" fmla="*/ 0 w 323"/>
                  <a:gd name="T63" fmla="*/ 0 h 495"/>
                  <a:gd name="T64" fmla="*/ 0 w 323"/>
                  <a:gd name="T65" fmla="*/ 0 h 495"/>
                  <a:gd name="T66" fmla="*/ 0 w 323"/>
                  <a:gd name="T67" fmla="*/ 0 h 495"/>
                  <a:gd name="T68" fmla="*/ 0 w 323"/>
                  <a:gd name="T69" fmla="*/ 0 h 495"/>
                  <a:gd name="T70" fmla="*/ 0 w 323"/>
                  <a:gd name="T71" fmla="*/ 0 h 495"/>
                  <a:gd name="T72" fmla="*/ 0 w 323"/>
                  <a:gd name="T73" fmla="*/ 0 h 495"/>
                  <a:gd name="T74" fmla="*/ 0 w 323"/>
                  <a:gd name="T75" fmla="*/ 0 h 495"/>
                  <a:gd name="T76" fmla="*/ 0 w 323"/>
                  <a:gd name="T77" fmla="*/ 0 h 49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23"/>
                  <a:gd name="T118" fmla="*/ 0 h 495"/>
                  <a:gd name="T119" fmla="*/ 323 w 323"/>
                  <a:gd name="T120" fmla="*/ 495 h 49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23" h="495">
                    <a:moveTo>
                      <a:pt x="4" y="45"/>
                    </a:moveTo>
                    <a:lnTo>
                      <a:pt x="2" y="40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7" y="12"/>
                    </a:lnTo>
                    <a:lnTo>
                      <a:pt x="10" y="8"/>
                    </a:lnTo>
                    <a:lnTo>
                      <a:pt x="14" y="5"/>
                    </a:lnTo>
                    <a:lnTo>
                      <a:pt x="19" y="3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9" y="3"/>
                    </a:lnTo>
                    <a:lnTo>
                      <a:pt x="44" y="5"/>
                    </a:lnTo>
                    <a:lnTo>
                      <a:pt x="48" y="8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319" y="450"/>
                    </a:lnTo>
                    <a:lnTo>
                      <a:pt x="321" y="456"/>
                    </a:lnTo>
                    <a:lnTo>
                      <a:pt x="322" y="461"/>
                    </a:lnTo>
                    <a:lnTo>
                      <a:pt x="323" y="466"/>
                    </a:lnTo>
                    <a:lnTo>
                      <a:pt x="323" y="470"/>
                    </a:lnTo>
                    <a:lnTo>
                      <a:pt x="321" y="475"/>
                    </a:lnTo>
                    <a:lnTo>
                      <a:pt x="319" y="480"/>
                    </a:lnTo>
                    <a:lnTo>
                      <a:pt x="316" y="484"/>
                    </a:lnTo>
                    <a:lnTo>
                      <a:pt x="313" y="488"/>
                    </a:lnTo>
                    <a:lnTo>
                      <a:pt x="309" y="491"/>
                    </a:lnTo>
                    <a:lnTo>
                      <a:pt x="304" y="493"/>
                    </a:lnTo>
                    <a:lnTo>
                      <a:pt x="299" y="494"/>
                    </a:lnTo>
                    <a:lnTo>
                      <a:pt x="293" y="495"/>
                    </a:lnTo>
                    <a:lnTo>
                      <a:pt x="289" y="495"/>
                    </a:lnTo>
                    <a:lnTo>
                      <a:pt x="284" y="493"/>
                    </a:lnTo>
                    <a:lnTo>
                      <a:pt x="279" y="491"/>
                    </a:lnTo>
                    <a:lnTo>
                      <a:pt x="275" y="488"/>
                    </a:lnTo>
                    <a:lnTo>
                      <a:pt x="271" y="485"/>
                    </a:lnTo>
                    <a:lnTo>
                      <a:pt x="268" y="481"/>
                    </a:lnTo>
                    <a:lnTo>
                      <a:pt x="4" y="4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202" name="Freeform 89"/>
              <p:cNvSpPr>
                <a:spLocks/>
              </p:cNvSpPr>
              <p:nvPr/>
            </p:nvSpPr>
            <p:spPr bwMode="auto">
              <a:xfrm>
                <a:off x="1916" y="3139"/>
                <a:ext cx="80" cy="131"/>
              </a:xfrm>
              <a:custGeom>
                <a:avLst/>
                <a:gdLst>
                  <a:gd name="T0" fmla="*/ 0 w 322"/>
                  <a:gd name="T1" fmla="*/ 0 h 523"/>
                  <a:gd name="T2" fmla="*/ 0 w 322"/>
                  <a:gd name="T3" fmla="*/ 0 h 523"/>
                  <a:gd name="T4" fmla="*/ 0 w 322"/>
                  <a:gd name="T5" fmla="*/ 0 h 523"/>
                  <a:gd name="T6" fmla="*/ 0 w 322"/>
                  <a:gd name="T7" fmla="*/ 0 h 523"/>
                  <a:gd name="T8" fmla="*/ 0 w 322"/>
                  <a:gd name="T9" fmla="*/ 0 h 523"/>
                  <a:gd name="T10" fmla="*/ 0 w 322"/>
                  <a:gd name="T11" fmla="*/ 0 h 523"/>
                  <a:gd name="T12" fmla="*/ 0 w 322"/>
                  <a:gd name="T13" fmla="*/ 0 h 523"/>
                  <a:gd name="T14" fmla="*/ 0 w 322"/>
                  <a:gd name="T15" fmla="*/ 0 h 523"/>
                  <a:gd name="T16" fmla="*/ 0 w 322"/>
                  <a:gd name="T17" fmla="*/ 0 h 523"/>
                  <a:gd name="T18" fmla="*/ 0 w 322"/>
                  <a:gd name="T19" fmla="*/ 0 h 523"/>
                  <a:gd name="T20" fmla="*/ 0 w 322"/>
                  <a:gd name="T21" fmla="*/ 0 h 523"/>
                  <a:gd name="T22" fmla="*/ 0 w 322"/>
                  <a:gd name="T23" fmla="*/ 0 h 523"/>
                  <a:gd name="T24" fmla="*/ 0 w 322"/>
                  <a:gd name="T25" fmla="*/ 0 h 523"/>
                  <a:gd name="T26" fmla="*/ 0 w 322"/>
                  <a:gd name="T27" fmla="*/ 0 h 523"/>
                  <a:gd name="T28" fmla="*/ 0 w 322"/>
                  <a:gd name="T29" fmla="*/ 0 h 523"/>
                  <a:gd name="T30" fmla="*/ 0 w 322"/>
                  <a:gd name="T31" fmla="*/ 0 h 523"/>
                  <a:gd name="T32" fmla="*/ 0 w 322"/>
                  <a:gd name="T33" fmla="*/ 0 h 523"/>
                  <a:gd name="T34" fmla="*/ 0 w 322"/>
                  <a:gd name="T35" fmla="*/ 0 h 523"/>
                  <a:gd name="T36" fmla="*/ 0 w 322"/>
                  <a:gd name="T37" fmla="*/ 0 h 523"/>
                  <a:gd name="T38" fmla="*/ 0 w 322"/>
                  <a:gd name="T39" fmla="*/ 0 h 523"/>
                  <a:gd name="T40" fmla="*/ 0 w 322"/>
                  <a:gd name="T41" fmla="*/ 0 h 523"/>
                  <a:gd name="T42" fmla="*/ 0 w 322"/>
                  <a:gd name="T43" fmla="*/ 0 h 523"/>
                  <a:gd name="T44" fmla="*/ 0 w 322"/>
                  <a:gd name="T45" fmla="*/ 0 h 523"/>
                  <a:gd name="T46" fmla="*/ 0 w 322"/>
                  <a:gd name="T47" fmla="*/ 0 h 523"/>
                  <a:gd name="T48" fmla="*/ 0 w 322"/>
                  <a:gd name="T49" fmla="*/ 0 h 523"/>
                  <a:gd name="T50" fmla="*/ 0 w 322"/>
                  <a:gd name="T51" fmla="*/ 0 h 523"/>
                  <a:gd name="T52" fmla="*/ 0 w 322"/>
                  <a:gd name="T53" fmla="*/ 0 h 523"/>
                  <a:gd name="T54" fmla="*/ 0 w 322"/>
                  <a:gd name="T55" fmla="*/ 0 h 523"/>
                  <a:gd name="T56" fmla="*/ 0 w 322"/>
                  <a:gd name="T57" fmla="*/ 0 h 523"/>
                  <a:gd name="T58" fmla="*/ 0 w 322"/>
                  <a:gd name="T59" fmla="*/ 0 h 523"/>
                  <a:gd name="T60" fmla="*/ 0 w 322"/>
                  <a:gd name="T61" fmla="*/ 0 h 523"/>
                  <a:gd name="T62" fmla="*/ 0 w 322"/>
                  <a:gd name="T63" fmla="*/ 0 h 523"/>
                  <a:gd name="T64" fmla="*/ 0 w 322"/>
                  <a:gd name="T65" fmla="*/ 0 h 523"/>
                  <a:gd name="T66" fmla="*/ 0 w 322"/>
                  <a:gd name="T67" fmla="*/ 0 h 523"/>
                  <a:gd name="T68" fmla="*/ 0 w 322"/>
                  <a:gd name="T69" fmla="*/ 0 h 523"/>
                  <a:gd name="T70" fmla="*/ 0 w 322"/>
                  <a:gd name="T71" fmla="*/ 0 h 523"/>
                  <a:gd name="T72" fmla="*/ 0 w 322"/>
                  <a:gd name="T73" fmla="*/ 0 h 523"/>
                  <a:gd name="T74" fmla="*/ 0 w 322"/>
                  <a:gd name="T75" fmla="*/ 0 h 523"/>
                  <a:gd name="T76" fmla="*/ 0 w 322"/>
                  <a:gd name="T77" fmla="*/ 0 h 52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22"/>
                  <a:gd name="T118" fmla="*/ 0 h 523"/>
                  <a:gd name="T119" fmla="*/ 322 w 322"/>
                  <a:gd name="T120" fmla="*/ 523 h 52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22" h="523">
                    <a:moveTo>
                      <a:pt x="4" y="44"/>
                    </a:moveTo>
                    <a:lnTo>
                      <a:pt x="2" y="39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4" y="16"/>
                    </a:lnTo>
                    <a:lnTo>
                      <a:pt x="7" y="10"/>
                    </a:lnTo>
                    <a:lnTo>
                      <a:pt x="11" y="7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5" y="0"/>
                    </a:lnTo>
                    <a:lnTo>
                      <a:pt x="40" y="2"/>
                    </a:lnTo>
                    <a:lnTo>
                      <a:pt x="44" y="4"/>
                    </a:lnTo>
                    <a:lnTo>
                      <a:pt x="49" y="7"/>
                    </a:lnTo>
                    <a:lnTo>
                      <a:pt x="52" y="11"/>
                    </a:lnTo>
                    <a:lnTo>
                      <a:pt x="55" y="16"/>
                    </a:lnTo>
                    <a:lnTo>
                      <a:pt x="318" y="480"/>
                    </a:lnTo>
                    <a:lnTo>
                      <a:pt x="320" y="485"/>
                    </a:lnTo>
                    <a:lnTo>
                      <a:pt x="322" y="490"/>
                    </a:lnTo>
                    <a:lnTo>
                      <a:pt x="322" y="494"/>
                    </a:lnTo>
                    <a:lnTo>
                      <a:pt x="322" y="499"/>
                    </a:lnTo>
                    <a:lnTo>
                      <a:pt x="320" y="504"/>
                    </a:lnTo>
                    <a:lnTo>
                      <a:pt x="318" y="508"/>
                    </a:lnTo>
                    <a:lnTo>
                      <a:pt x="315" y="513"/>
                    </a:lnTo>
                    <a:lnTo>
                      <a:pt x="310" y="516"/>
                    </a:lnTo>
                    <a:lnTo>
                      <a:pt x="306" y="519"/>
                    </a:lnTo>
                    <a:lnTo>
                      <a:pt x="301" y="521"/>
                    </a:lnTo>
                    <a:lnTo>
                      <a:pt x="296" y="523"/>
                    </a:lnTo>
                    <a:lnTo>
                      <a:pt x="292" y="523"/>
                    </a:lnTo>
                    <a:lnTo>
                      <a:pt x="287" y="523"/>
                    </a:lnTo>
                    <a:lnTo>
                      <a:pt x="282" y="521"/>
                    </a:lnTo>
                    <a:lnTo>
                      <a:pt x="278" y="519"/>
                    </a:lnTo>
                    <a:lnTo>
                      <a:pt x="273" y="516"/>
                    </a:lnTo>
                    <a:lnTo>
                      <a:pt x="270" y="512"/>
                    </a:lnTo>
                    <a:lnTo>
                      <a:pt x="267" y="508"/>
                    </a:lnTo>
                    <a:lnTo>
                      <a:pt x="4" y="4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203" name="Freeform 90"/>
              <p:cNvSpPr>
                <a:spLocks/>
              </p:cNvSpPr>
              <p:nvPr/>
            </p:nvSpPr>
            <p:spPr bwMode="auto">
              <a:xfrm>
                <a:off x="1981" y="3255"/>
                <a:ext cx="52" cy="85"/>
              </a:xfrm>
              <a:custGeom>
                <a:avLst/>
                <a:gdLst>
                  <a:gd name="T0" fmla="*/ 0 w 208"/>
                  <a:gd name="T1" fmla="*/ 0 h 339"/>
                  <a:gd name="T2" fmla="*/ 0 w 208"/>
                  <a:gd name="T3" fmla="*/ 0 h 339"/>
                  <a:gd name="T4" fmla="*/ 0 w 208"/>
                  <a:gd name="T5" fmla="*/ 0 h 339"/>
                  <a:gd name="T6" fmla="*/ 0 w 208"/>
                  <a:gd name="T7" fmla="*/ 0 h 339"/>
                  <a:gd name="T8" fmla="*/ 0 w 208"/>
                  <a:gd name="T9" fmla="*/ 0 h 339"/>
                  <a:gd name="T10" fmla="*/ 0 w 208"/>
                  <a:gd name="T11" fmla="*/ 0 h 339"/>
                  <a:gd name="T12" fmla="*/ 0 w 208"/>
                  <a:gd name="T13" fmla="*/ 0 h 339"/>
                  <a:gd name="T14" fmla="*/ 0 w 208"/>
                  <a:gd name="T15" fmla="*/ 0 h 339"/>
                  <a:gd name="T16" fmla="*/ 0 w 208"/>
                  <a:gd name="T17" fmla="*/ 0 h 339"/>
                  <a:gd name="T18" fmla="*/ 0 w 208"/>
                  <a:gd name="T19" fmla="*/ 0 h 339"/>
                  <a:gd name="T20" fmla="*/ 0 w 208"/>
                  <a:gd name="T21" fmla="*/ 0 h 339"/>
                  <a:gd name="T22" fmla="*/ 0 w 208"/>
                  <a:gd name="T23" fmla="*/ 0 h 339"/>
                  <a:gd name="T24" fmla="*/ 0 w 208"/>
                  <a:gd name="T25" fmla="*/ 0 h 339"/>
                  <a:gd name="T26" fmla="*/ 0 w 208"/>
                  <a:gd name="T27" fmla="*/ 0 h 339"/>
                  <a:gd name="T28" fmla="*/ 0 w 208"/>
                  <a:gd name="T29" fmla="*/ 0 h 339"/>
                  <a:gd name="T30" fmla="*/ 0 w 208"/>
                  <a:gd name="T31" fmla="*/ 0 h 339"/>
                  <a:gd name="T32" fmla="*/ 0 w 208"/>
                  <a:gd name="T33" fmla="*/ 0 h 339"/>
                  <a:gd name="T34" fmla="*/ 0 w 208"/>
                  <a:gd name="T35" fmla="*/ 0 h 339"/>
                  <a:gd name="T36" fmla="*/ 0 w 208"/>
                  <a:gd name="T37" fmla="*/ 0 h 339"/>
                  <a:gd name="T38" fmla="*/ 0 w 208"/>
                  <a:gd name="T39" fmla="*/ 0 h 339"/>
                  <a:gd name="T40" fmla="*/ 0 w 208"/>
                  <a:gd name="T41" fmla="*/ 0 h 339"/>
                  <a:gd name="T42" fmla="*/ 0 w 208"/>
                  <a:gd name="T43" fmla="*/ 0 h 339"/>
                  <a:gd name="T44" fmla="*/ 0 w 208"/>
                  <a:gd name="T45" fmla="*/ 0 h 339"/>
                  <a:gd name="T46" fmla="*/ 0 w 208"/>
                  <a:gd name="T47" fmla="*/ 0 h 339"/>
                  <a:gd name="T48" fmla="*/ 0 w 208"/>
                  <a:gd name="T49" fmla="*/ 0 h 339"/>
                  <a:gd name="T50" fmla="*/ 0 w 208"/>
                  <a:gd name="T51" fmla="*/ 0 h 339"/>
                  <a:gd name="T52" fmla="*/ 0 w 208"/>
                  <a:gd name="T53" fmla="*/ 0 h 339"/>
                  <a:gd name="T54" fmla="*/ 0 w 208"/>
                  <a:gd name="T55" fmla="*/ 0 h 339"/>
                  <a:gd name="T56" fmla="*/ 0 w 208"/>
                  <a:gd name="T57" fmla="*/ 0 h 339"/>
                  <a:gd name="T58" fmla="*/ 0 w 208"/>
                  <a:gd name="T59" fmla="*/ 0 h 339"/>
                  <a:gd name="T60" fmla="*/ 0 w 208"/>
                  <a:gd name="T61" fmla="*/ 0 h 339"/>
                  <a:gd name="T62" fmla="*/ 0 w 208"/>
                  <a:gd name="T63" fmla="*/ 0 h 339"/>
                  <a:gd name="T64" fmla="*/ 0 w 208"/>
                  <a:gd name="T65" fmla="*/ 0 h 339"/>
                  <a:gd name="T66" fmla="*/ 0 w 208"/>
                  <a:gd name="T67" fmla="*/ 0 h 339"/>
                  <a:gd name="T68" fmla="*/ 0 w 208"/>
                  <a:gd name="T69" fmla="*/ 0 h 339"/>
                  <a:gd name="T70" fmla="*/ 0 w 208"/>
                  <a:gd name="T71" fmla="*/ 0 h 339"/>
                  <a:gd name="T72" fmla="*/ 0 w 208"/>
                  <a:gd name="T73" fmla="*/ 0 h 339"/>
                  <a:gd name="T74" fmla="*/ 0 w 208"/>
                  <a:gd name="T75" fmla="*/ 0 h 339"/>
                  <a:gd name="T76" fmla="*/ 0 w 208"/>
                  <a:gd name="T77" fmla="*/ 0 h 33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08"/>
                  <a:gd name="T118" fmla="*/ 0 h 339"/>
                  <a:gd name="T119" fmla="*/ 208 w 208"/>
                  <a:gd name="T120" fmla="*/ 339 h 33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08" h="339">
                    <a:moveTo>
                      <a:pt x="3" y="43"/>
                    </a:moveTo>
                    <a:lnTo>
                      <a:pt x="1" y="39"/>
                    </a:lnTo>
                    <a:lnTo>
                      <a:pt x="0" y="34"/>
                    </a:lnTo>
                    <a:lnTo>
                      <a:pt x="0" y="30"/>
                    </a:lnTo>
                    <a:lnTo>
                      <a:pt x="1" y="24"/>
                    </a:lnTo>
                    <a:lnTo>
                      <a:pt x="2" y="20"/>
                    </a:lnTo>
                    <a:lnTo>
                      <a:pt x="4" y="15"/>
                    </a:lnTo>
                    <a:lnTo>
                      <a:pt x="8" y="11"/>
                    </a:lnTo>
                    <a:lnTo>
                      <a:pt x="11" y="7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5" y="2"/>
                    </a:lnTo>
                    <a:lnTo>
                      <a:pt x="39" y="3"/>
                    </a:lnTo>
                    <a:lnTo>
                      <a:pt x="44" y="5"/>
                    </a:lnTo>
                    <a:lnTo>
                      <a:pt x="49" y="9"/>
                    </a:lnTo>
                    <a:lnTo>
                      <a:pt x="53" y="12"/>
                    </a:lnTo>
                    <a:lnTo>
                      <a:pt x="56" y="17"/>
                    </a:lnTo>
                    <a:lnTo>
                      <a:pt x="205" y="296"/>
                    </a:lnTo>
                    <a:lnTo>
                      <a:pt x="207" y="300"/>
                    </a:lnTo>
                    <a:lnTo>
                      <a:pt x="208" y="305"/>
                    </a:lnTo>
                    <a:lnTo>
                      <a:pt x="208" y="309"/>
                    </a:lnTo>
                    <a:lnTo>
                      <a:pt x="207" y="315"/>
                    </a:lnTo>
                    <a:lnTo>
                      <a:pt x="206" y="319"/>
                    </a:lnTo>
                    <a:lnTo>
                      <a:pt x="204" y="325"/>
                    </a:lnTo>
                    <a:lnTo>
                      <a:pt x="200" y="329"/>
                    </a:lnTo>
                    <a:lnTo>
                      <a:pt x="197" y="333"/>
                    </a:lnTo>
                    <a:lnTo>
                      <a:pt x="192" y="336"/>
                    </a:lnTo>
                    <a:lnTo>
                      <a:pt x="188" y="338"/>
                    </a:lnTo>
                    <a:lnTo>
                      <a:pt x="182" y="339"/>
                    </a:lnTo>
                    <a:lnTo>
                      <a:pt x="178" y="339"/>
                    </a:lnTo>
                    <a:lnTo>
                      <a:pt x="172" y="338"/>
                    </a:lnTo>
                    <a:lnTo>
                      <a:pt x="168" y="337"/>
                    </a:lnTo>
                    <a:lnTo>
                      <a:pt x="163" y="335"/>
                    </a:lnTo>
                    <a:lnTo>
                      <a:pt x="159" y="331"/>
                    </a:lnTo>
                    <a:lnTo>
                      <a:pt x="155" y="328"/>
                    </a:lnTo>
                    <a:lnTo>
                      <a:pt x="152" y="322"/>
                    </a:lnTo>
                    <a:lnTo>
                      <a:pt x="3" y="4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204" name="Freeform 91"/>
              <p:cNvSpPr>
                <a:spLocks/>
              </p:cNvSpPr>
              <p:nvPr/>
            </p:nvSpPr>
            <p:spPr bwMode="auto">
              <a:xfrm>
                <a:off x="2019" y="3325"/>
                <a:ext cx="50" cy="85"/>
              </a:xfrm>
              <a:custGeom>
                <a:avLst/>
                <a:gdLst>
                  <a:gd name="T0" fmla="*/ 0 w 200"/>
                  <a:gd name="T1" fmla="*/ 0 h 340"/>
                  <a:gd name="T2" fmla="*/ 0 w 200"/>
                  <a:gd name="T3" fmla="*/ 0 h 340"/>
                  <a:gd name="T4" fmla="*/ 0 w 200"/>
                  <a:gd name="T5" fmla="*/ 0 h 340"/>
                  <a:gd name="T6" fmla="*/ 0 w 200"/>
                  <a:gd name="T7" fmla="*/ 0 h 340"/>
                  <a:gd name="T8" fmla="*/ 0 w 200"/>
                  <a:gd name="T9" fmla="*/ 0 h 340"/>
                  <a:gd name="T10" fmla="*/ 0 w 200"/>
                  <a:gd name="T11" fmla="*/ 0 h 340"/>
                  <a:gd name="T12" fmla="*/ 0 w 200"/>
                  <a:gd name="T13" fmla="*/ 0 h 340"/>
                  <a:gd name="T14" fmla="*/ 0 w 200"/>
                  <a:gd name="T15" fmla="*/ 0 h 340"/>
                  <a:gd name="T16" fmla="*/ 0 w 200"/>
                  <a:gd name="T17" fmla="*/ 0 h 340"/>
                  <a:gd name="T18" fmla="*/ 0 w 200"/>
                  <a:gd name="T19" fmla="*/ 0 h 340"/>
                  <a:gd name="T20" fmla="*/ 0 w 200"/>
                  <a:gd name="T21" fmla="*/ 0 h 340"/>
                  <a:gd name="T22" fmla="*/ 0 w 200"/>
                  <a:gd name="T23" fmla="*/ 0 h 340"/>
                  <a:gd name="T24" fmla="*/ 0 w 200"/>
                  <a:gd name="T25" fmla="*/ 0 h 340"/>
                  <a:gd name="T26" fmla="*/ 0 w 200"/>
                  <a:gd name="T27" fmla="*/ 0 h 340"/>
                  <a:gd name="T28" fmla="*/ 0 w 200"/>
                  <a:gd name="T29" fmla="*/ 0 h 340"/>
                  <a:gd name="T30" fmla="*/ 0 w 200"/>
                  <a:gd name="T31" fmla="*/ 0 h 340"/>
                  <a:gd name="T32" fmla="*/ 0 w 200"/>
                  <a:gd name="T33" fmla="*/ 0 h 340"/>
                  <a:gd name="T34" fmla="*/ 0 w 200"/>
                  <a:gd name="T35" fmla="*/ 0 h 340"/>
                  <a:gd name="T36" fmla="*/ 0 w 200"/>
                  <a:gd name="T37" fmla="*/ 0 h 340"/>
                  <a:gd name="T38" fmla="*/ 0 w 200"/>
                  <a:gd name="T39" fmla="*/ 0 h 340"/>
                  <a:gd name="T40" fmla="*/ 0 w 200"/>
                  <a:gd name="T41" fmla="*/ 0 h 340"/>
                  <a:gd name="T42" fmla="*/ 0 w 200"/>
                  <a:gd name="T43" fmla="*/ 0 h 340"/>
                  <a:gd name="T44" fmla="*/ 0 w 200"/>
                  <a:gd name="T45" fmla="*/ 0 h 340"/>
                  <a:gd name="T46" fmla="*/ 0 w 200"/>
                  <a:gd name="T47" fmla="*/ 0 h 340"/>
                  <a:gd name="T48" fmla="*/ 0 w 200"/>
                  <a:gd name="T49" fmla="*/ 0 h 340"/>
                  <a:gd name="T50" fmla="*/ 0 w 200"/>
                  <a:gd name="T51" fmla="*/ 0 h 340"/>
                  <a:gd name="T52" fmla="*/ 0 w 200"/>
                  <a:gd name="T53" fmla="*/ 0 h 340"/>
                  <a:gd name="T54" fmla="*/ 0 w 200"/>
                  <a:gd name="T55" fmla="*/ 0 h 340"/>
                  <a:gd name="T56" fmla="*/ 0 w 200"/>
                  <a:gd name="T57" fmla="*/ 0 h 340"/>
                  <a:gd name="T58" fmla="*/ 0 w 200"/>
                  <a:gd name="T59" fmla="*/ 0 h 340"/>
                  <a:gd name="T60" fmla="*/ 0 w 200"/>
                  <a:gd name="T61" fmla="*/ 0 h 340"/>
                  <a:gd name="T62" fmla="*/ 0 w 200"/>
                  <a:gd name="T63" fmla="*/ 0 h 340"/>
                  <a:gd name="T64" fmla="*/ 0 w 200"/>
                  <a:gd name="T65" fmla="*/ 0 h 340"/>
                  <a:gd name="T66" fmla="*/ 0 w 200"/>
                  <a:gd name="T67" fmla="*/ 0 h 340"/>
                  <a:gd name="T68" fmla="*/ 0 w 200"/>
                  <a:gd name="T69" fmla="*/ 0 h 340"/>
                  <a:gd name="T70" fmla="*/ 0 w 200"/>
                  <a:gd name="T71" fmla="*/ 0 h 340"/>
                  <a:gd name="T72" fmla="*/ 0 w 200"/>
                  <a:gd name="T73" fmla="*/ 0 h 340"/>
                  <a:gd name="T74" fmla="*/ 0 w 200"/>
                  <a:gd name="T75" fmla="*/ 0 h 340"/>
                  <a:gd name="T76" fmla="*/ 0 w 200"/>
                  <a:gd name="T77" fmla="*/ 0 h 34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00"/>
                  <a:gd name="T118" fmla="*/ 0 h 340"/>
                  <a:gd name="T119" fmla="*/ 200 w 200"/>
                  <a:gd name="T120" fmla="*/ 340 h 34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00" h="340">
                    <a:moveTo>
                      <a:pt x="3" y="42"/>
                    </a:moveTo>
                    <a:lnTo>
                      <a:pt x="1" y="37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2" y="18"/>
                    </a:lnTo>
                    <a:lnTo>
                      <a:pt x="5" y="13"/>
                    </a:lnTo>
                    <a:lnTo>
                      <a:pt x="8" y="9"/>
                    </a:lnTo>
                    <a:lnTo>
                      <a:pt x="12" y="6"/>
                    </a:lnTo>
                    <a:lnTo>
                      <a:pt x="16" y="3"/>
                    </a:lnTo>
                    <a:lnTo>
                      <a:pt x="21" y="1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1" y="2"/>
                    </a:lnTo>
                    <a:lnTo>
                      <a:pt x="46" y="5"/>
                    </a:lnTo>
                    <a:lnTo>
                      <a:pt x="50" y="8"/>
                    </a:lnTo>
                    <a:lnTo>
                      <a:pt x="53" y="12"/>
                    </a:lnTo>
                    <a:lnTo>
                      <a:pt x="56" y="16"/>
                    </a:lnTo>
                    <a:lnTo>
                      <a:pt x="197" y="297"/>
                    </a:lnTo>
                    <a:lnTo>
                      <a:pt x="199" y="303"/>
                    </a:lnTo>
                    <a:lnTo>
                      <a:pt x="200" y="308"/>
                    </a:lnTo>
                    <a:lnTo>
                      <a:pt x="200" y="312"/>
                    </a:lnTo>
                    <a:lnTo>
                      <a:pt x="199" y="317"/>
                    </a:lnTo>
                    <a:lnTo>
                      <a:pt x="198" y="322"/>
                    </a:lnTo>
                    <a:lnTo>
                      <a:pt x="195" y="327"/>
                    </a:lnTo>
                    <a:lnTo>
                      <a:pt x="192" y="331"/>
                    </a:lnTo>
                    <a:lnTo>
                      <a:pt x="188" y="334"/>
                    </a:lnTo>
                    <a:lnTo>
                      <a:pt x="184" y="337"/>
                    </a:lnTo>
                    <a:lnTo>
                      <a:pt x="179" y="339"/>
                    </a:lnTo>
                    <a:lnTo>
                      <a:pt x="173" y="340"/>
                    </a:lnTo>
                    <a:lnTo>
                      <a:pt x="169" y="340"/>
                    </a:lnTo>
                    <a:lnTo>
                      <a:pt x="164" y="339"/>
                    </a:lnTo>
                    <a:lnTo>
                      <a:pt x="159" y="338"/>
                    </a:lnTo>
                    <a:lnTo>
                      <a:pt x="154" y="335"/>
                    </a:lnTo>
                    <a:lnTo>
                      <a:pt x="150" y="332"/>
                    </a:lnTo>
                    <a:lnTo>
                      <a:pt x="147" y="328"/>
                    </a:lnTo>
                    <a:lnTo>
                      <a:pt x="144" y="324"/>
                    </a:lnTo>
                    <a:lnTo>
                      <a:pt x="3" y="4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205" name="Freeform 92"/>
              <p:cNvSpPr>
                <a:spLocks/>
              </p:cNvSpPr>
              <p:nvPr/>
            </p:nvSpPr>
            <p:spPr bwMode="auto">
              <a:xfrm>
                <a:off x="2054" y="3395"/>
                <a:ext cx="63" cy="119"/>
              </a:xfrm>
              <a:custGeom>
                <a:avLst/>
                <a:gdLst>
                  <a:gd name="T0" fmla="*/ 0 w 251"/>
                  <a:gd name="T1" fmla="*/ 0 h 477"/>
                  <a:gd name="T2" fmla="*/ 0 w 251"/>
                  <a:gd name="T3" fmla="*/ 0 h 477"/>
                  <a:gd name="T4" fmla="*/ 0 w 251"/>
                  <a:gd name="T5" fmla="*/ 0 h 477"/>
                  <a:gd name="T6" fmla="*/ 0 w 251"/>
                  <a:gd name="T7" fmla="*/ 0 h 477"/>
                  <a:gd name="T8" fmla="*/ 0 w 251"/>
                  <a:gd name="T9" fmla="*/ 0 h 477"/>
                  <a:gd name="T10" fmla="*/ 0 w 251"/>
                  <a:gd name="T11" fmla="*/ 0 h 477"/>
                  <a:gd name="T12" fmla="*/ 0 w 251"/>
                  <a:gd name="T13" fmla="*/ 0 h 477"/>
                  <a:gd name="T14" fmla="*/ 0 w 251"/>
                  <a:gd name="T15" fmla="*/ 0 h 477"/>
                  <a:gd name="T16" fmla="*/ 0 w 251"/>
                  <a:gd name="T17" fmla="*/ 0 h 477"/>
                  <a:gd name="T18" fmla="*/ 0 w 251"/>
                  <a:gd name="T19" fmla="*/ 0 h 477"/>
                  <a:gd name="T20" fmla="*/ 0 w 251"/>
                  <a:gd name="T21" fmla="*/ 0 h 477"/>
                  <a:gd name="T22" fmla="*/ 0 w 251"/>
                  <a:gd name="T23" fmla="*/ 0 h 477"/>
                  <a:gd name="T24" fmla="*/ 0 w 251"/>
                  <a:gd name="T25" fmla="*/ 0 h 477"/>
                  <a:gd name="T26" fmla="*/ 0 w 251"/>
                  <a:gd name="T27" fmla="*/ 0 h 477"/>
                  <a:gd name="T28" fmla="*/ 0 w 251"/>
                  <a:gd name="T29" fmla="*/ 0 h 477"/>
                  <a:gd name="T30" fmla="*/ 0 w 251"/>
                  <a:gd name="T31" fmla="*/ 0 h 477"/>
                  <a:gd name="T32" fmla="*/ 0 w 251"/>
                  <a:gd name="T33" fmla="*/ 0 h 477"/>
                  <a:gd name="T34" fmla="*/ 0 w 251"/>
                  <a:gd name="T35" fmla="*/ 0 h 477"/>
                  <a:gd name="T36" fmla="*/ 0 w 251"/>
                  <a:gd name="T37" fmla="*/ 0 h 477"/>
                  <a:gd name="T38" fmla="*/ 0 w 251"/>
                  <a:gd name="T39" fmla="*/ 0 h 477"/>
                  <a:gd name="T40" fmla="*/ 0 w 251"/>
                  <a:gd name="T41" fmla="*/ 0 h 477"/>
                  <a:gd name="T42" fmla="*/ 0 w 251"/>
                  <a:gd name="T43" fmla="*/ 0 h 477"/>
                  <a:gd name="T44" fmla="*/ 0 w 251"/>
                  <a:gd name="T45" fmla="*/ 0 h 477"/>
                  <a:gd name="T46" fmla="*/ 0 w 251"/>
                  <a:gd name="T47" fmla="*/ 0 h 477"/>
                  <a:gd name="T48" fmla="*/ 0 w 251"/>
                  <a:gd name="T49" fmla="*/ 0 h 477"/>
                  <a:gd name="T50" fmla="*/ 0 w 251"/>
                  <a:gd name="T51" fmla="*/ 0 h 477"/>
                  <a:gd name="T52" fmla="*/ 0 w 251"/>
                  <a:gd name="T53" fmla="*/ 0 h 477"/>
                  <a:gd name="T54" fmla="*/ 0 w 251"/>
                  <a:gd name="T55" fmla="*/ 0 h 477"/>
                  <a:gd name="T56" fmla="*/ 0 w 251"/>
                  <a:gd name="T57" fmla="*/ 0 h 477"/>
                  <a:gd name="T58" fmla="*/ 0 w 251"/>
                  <a:gd name="T59" fmla="*/ 0 h 477"/>
                  <a:gd name="T60" fmla="*/ 0 w 251"/>
                  <a:gd name="T61" fmla="*/ 0 h 477"/>
                  <a:gd name="T62" fmla="*/ 0 w 251"/>
                  <a:gd name="T63" fmla="*/ 0 h 477"/>
                  <a:gd name="T64" fmla="*/ 0 w 251"/>
                  <a:gd name="T65" fmla="*/ 0 h 477"/>
                  <a:gd name="T66" fmla="*/ 0 w 251"/>
                  <a:gd name="T67" fmla="*/ 0 h 477"/>
                  <a:gd name="T68" fmla="*/ 0 w 251"/>
                  <a:gd name="T69" fmla="*/ 0 h 477"/>
                  <a:gd name="T70" fmla="*/ 0 w 251"/>
                  <a:gd name="T71" fmla="*/ 0 h 477"/>
                  <a:gd name="T72" fmla="*/ 0 w 251"/>
                  <a:gd name="T73" fmla="*/ 0 h 477"/>
                  <a:gd name="T74" fmla="*/ 0 w 251"/>
                  <a:gd name="T75" fmla="*/ 0 h 477"/>
                  <a:gd name="T76" fmla="*/ 0 w 251"/>
                  <a:gd name="T77" fmla="*/ 0 h 47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51"/>
                  <a:gd name="T118" fmla="*/ 0 h 477"/>
                  <a:gd name="T119" fmla="*/ 251 w 251"/>
                  <a:gd name="T120" fmla="*/ 477 h 47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51" h="477">
                    <a:moveTo>
                      <a:pt x="3" y="42"/>
                    </a:moveTo>
                    <a:lnTo>
                      <a:pt x="1" y="37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1" y="23"/>
                    </a:lnTo>
                    <a:lnTo>
                      <a:pt x="3" y="17"/>
                    </a:lnTo>
                    <a:lnTo>
                      <a:pt x="5" y="12"/>
                    </a:lnTo>
                    <a:lnTo>
                      <a:pt x="9" y="9"/>
                    </a:lnTo>
                    <a:lnTo>
                      <a:pt x="13" y="5"/>
                    </a:lnTo>
                    <a:lnTo>
                      <a:pt x="17" y="3"/>
                    </a:lnTo>
                    <a:lnTo>
                      <a:pt x="22" y="1"/>
                    </a:lnTo>
                    <a:lnTo>
                      <a:pt x="27" y="0"/>
                    </a:lnTo>
                    <a:lnTo>
                      <a:pt x="31" y="0"/>
                    </a:lnTo>
                    <a:lnTo>
                      <a:pt x="37" y="1"/>
                    </a:lnTo>
                    <a:lnTo>
                      <a:pt x="42" y="3"/>
                    </a:lnTo>
                    <a:lnTo>
                      <a:pt x="47" y="5"/>
                    </a:lnTo>
                    <a:lnTo>
                      <a:pt x="50" y="9"/>
                    </a:lnTo>
                    <a:lnTo>
                      <a:pt x="54" y="13"/>
                    </a:lnTo>
                    <a:lnTo>
                      <a:pt x="56" y="17"/>
                    </a:lnTo>
                    <a:lnTo>
                      <a:pt x="248" y="435"/>
                    </a:lnTo>
                    <a:lnTo>
                      <a:pt x="250" y="440"/>
                    </a:lnTo>
                    <a:lnTo>
                      <a:pt x="251" y="445"/>
                    </a:lnTo>
                    <a:lnTo>
                      <a:pt x="251" y="449"/>
                    </a:lnTo>
                    <a:lnTo>
                      <a:pt x="250" y="454"/>
                    </a:lnTo>
                    <a:lnTo>
                      <a:pt x="248" y="459"/>
                    </a:lnTo>
                    <a:lnTo>
                      <a:pt x="246" y="464"/>
                    </a:lnTo>
                    <a:lnTo>
                      <a:pt x="241" y="467"/>
                    </a:lnTo>
                    <a:lnTo>
                      <a:pt x="237" y="472"/>
                    </a:lnTo>
                    <a:lnTo>
                      <a:pt x="233" y="474"/>
                    </a:lnTo>
                    <a:lnTo>
                      <a:pt x="228" y="476"/>
                    </a:lnTo>
                    <a:lnTo>
                      <a:pt x="223" y="477"/>
                    </a:lnTo>
                    <a:lnTo>
                      <a:pt x="219" y="477"/>
                    </a:lnTo>
                    <a:lnTo>
                      <a:pt x="214" y="476"/>
                    </a:lnTo>
                    <a:lnTo>
                      <a:pt x="209" y="474"/>
                    </a:lnTo>
                    <a:lnTo>
                      <a:pt x="204" y="472"/>
                    </a:lnTo>
                    <a:lnTo>
                      <a:pt x="201" y="467"/>
                    </a:lnTo>
                    <a:lnTo>
                      <a:pt x="197" y="463"/>
                    </a:lnTo>
                    <a:lnTo>
                      <a:pt x="195" y="459"/>
                    </a:lnTo>
                    <a:lnTo>
                      <a:pt x="3" y="4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206" name="Freeform 93"/>
              <p:cNvSpPr>
                <a:spLocks/>
              </p:cNvSpPr>
              <p:nvPr/>
            </p:nvSpPr>
            <p:spPr bwMode="auto">
              <a:xfrm>
                <a:off x="2102" y="3500"/>
                <a:ext cx="56" cy="116"/>
              </a:xfrm>
              <a:custGeom>
                <a:avLst/>
                <a:gdLst>
                  <a:gd name="T0" fmla="*/ 0 w 225"/>
                  <a:gd name="T1" fmla="*/ 0 h 466"/>
                  <a:gd name="T2" fmla="*/ 0 w 225"/>
                  <a:gd name="T3" fmla="*/ 0 h 466"/>
                  <a:gd name="T4" fmla="*/ 0 w 225"/>
                  <a:gd name="T5" fmla="*/ 0 h 466"/>
                  <a:gd name="T6" fmla="*/ 0 w 225"/>
                  <a:gd name="T7" fmla="*/ 0 h 466"/>
                  <a:gd name="T8" fmla="*/ 0 w 225"/>
                  <a:gd name="T9" fmla="*/ 0 h 466"/>
                  <a:gd name="T10" fmla="*/ 0 w 225"/>
                  <a:gd name="T11" fmla="*/ 0 h 466"/>
                  <a:gd name="T12" fmla="*/ 0 w 225"/>
                  <a:gd name="T13" fmla="*/ 0 h 466"/>
                  <a:gd name="T14" fmla="*/ 0 w 225"/>
                  <a:gd name="T15" fmla="*/ 0 h 466"/>
                  <a:gd name="T16" fmla="*/ 0 w 225"/>
                  <a:gd name="T17" fmla="*/ 0 h 466"/>
                  <a:gd name="T18" fmla="*/ 0 w 225"/>
                  <a:gd name="T19" fmla="*/ 0 h 466"/>
                  <a:gd name="T20" fmla="*/ 0 w 225"/>
                  <a:gd name="T21" fmla="*/ 0 h 466"/>
                  <a:gd name="T22" fmla="*/ 0 w 225"/>
                  <a:gd name="T23" fmla="*/ 0 h 466"/>
                  <a:gd name="T24" fmla="*/ 0 w 225"/>
                  <a:gd name="T25" fmla="*/ 0 h 466"/>
                  <a:gd name="T26" fmla="*/ 0 w 225"/>
                  <a:gd name="T27" fmla="*/ 0 h 466"/>
                  <a:gd name="T28" fmla="*/ 0 w 225"/>
                  <a:gd name="T29" fmla="*/ 0 h 466"/>
                  <a:gd name="T30" fmla="*/ 0 w 225"/>
                  <a:gd name="T31" fmla="*/ 0 h 466"/>
                  <a:gd name="T32" fmla="*/ 0 w 225"/>
                  <a:gd name="T33" fmla="*/ 0 h 466"/>
                  <a:gd name="T34" fmla="*/ 0 w 225"/>
                  <a:gd name="T35" fmla="*/ 0 h 466"/>
                  <a:gd name="T36" fmla="*/ 0 w 225"/>
                  <a:gd name="T37" fmla="*/ 0 h 466"/>
                  <a:gd name="T38" fmla="*/ 0 w 225"/>
                  <a:gd name="T39" fmla="*/ 0 h 466"/>
                  <a:gd name="T40" fmla="*/ 0 w 225"/>
                  <a:gd name="T41" fmla="*/ 0 h 466"/>
                  <a:gd name="T42" fmla="*/ 0 w 225"/>
                  <a:gd name="T43" fmla="*/ 0 h 466"/>
                  <a:gd name="T44" fmla="*/ 0 w 225"/>
                  <a:gd name="T45" fmla="*/ 0 h 466"/>
                  <a:gd name="T46" fmla="*/ 0 w 225"/>
                  <a:gd name="T47" fmla="*/ 0 h 466"/>
                  <a:gd name="T48" fmla="*/ 0 w 225"/>
                  <a:gd name="T49" fmla="*/ 0 h 466"/>
                  <a:gd name="T50" fmla="*/ 0 w 225"/>
                  <a:gd name="T51" fmla="*/ 0 h 466"/>
                  <a:gd name="T52" fmla="*/ 0 w 225"/>
                  <a:gd name="T53" fmla="*/ 0 h 466"/>
                  <a:gd name="T54" fmla="*/ 0 w 225"/>
                  <a:gd name="T55" fmla="*/ 0 h 466"/>
                  <a:gd name="T56" fmla="*/ 0 w 225"/>
                  <a:gd name="T57" fmla="*/ 0 h 466"/>
                  <a:gd name="T58" fmla="*/ 0 w 225"/>
                  <a:gd name="T59" fmla="*/ 0 h 466"/>
                  <a:gd name="T60" fmla="*/ 0 w 225"/>
                  <a:gd name="T61" fmla="*/ 0 h 466"/>
                  <a:gd name="T62" fmla="*/ 0 w 225"/>
                  <a:gd name="T63" fmla="*/ 0 h 466"/>
                  <a:gd name="T64" fmla="*/ 0 w 225"/>
                  <a:gd name="T65" fmla="*/ 0 h 466"/>
                  <a:gd name="T66" fmla="*/ 0 w 225"/>
                  <a:gd name="T67" fmla="*/ 0 h 466"/>
                  <a:gd name="T68" fmla="*/ 0 w 225"/>
                  <a:gd name="T69" fmla="*/ 0 h 466"/>
                  <a:gd name="T70" fmla="*/ 0 w 225"/>
                  <a:gd name="T71" fmla="*/ 0 h 466"/>
                  <a:gd name="T72" fmla="*/ 0 w 225"/>
                  <a:gd name="T73" fmla="*/ 0 h 466"/>
                  <a:gd name="T74" fmla="*/ 0 w 225"/>
                  <a:gd name="T75" fmla="*/ 0 h 466"/>
                  <a:gd name="T76" fmla="*/ 0 w 225"/>
                  <a:gd name="T77" fmla="*/ 0 h 46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225"/>
                  <a:gd name="T118" fmla="*/ 0 h 466"/>
                  <a:gd name="T119" fmla="*/ 225 w 225"/>
                  <a:gd name="T120" fmla="*/ 466 h 46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225" h="466">
                    <a:moveTo>
                      <a:pt x="2" y="40"/>
                    </a:moveTo>
                    <a:lnTo>
                      <a:pt x="1" y="35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1" y="21"/>
                    </a:lnTo>
                    <a:lnTo>
                      <a:pt x="3" y="16"/>
                    </a:lnTo>
                    <a:lnTo>
                      <a:pt x="6" y="11"/>
                    </a:lnTo>
                    <a:lnTo>
                      <a:pt x="10" y="8"/>
                    </a:lnTo>
                    <a:lnTo>
                      <a:pt x="14" y="5"/>
                    </a:lnTo>
                    <a:lnTo>
                      <a:pt x="18" y="2"/>
                    </a:lnTo>
                    <a:lnTo>
                      <a:pt x="23" y="1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7" y="1"/>
                    </a:lnTo>
                    <a:lnTo>
                      <a:pt x="42" y="3"/>
                    </a:lnTo>
                    <a:lnTo>
                      <a:pt x="47" y="6"/>
                    </a:lnTo>
                    <a:lnTo>
                      <a:pt x="51" y="10"/>
                    </a:lnTo>
                    <a:lnTo>
                      <a:pt x="54" y="14"/>
                    </a:lnTo>
                    <a:lnTo>
                      <a:pt x="57" y="18"/>
                    </a:lnTo>
                    <a:lnTo>
                      <a:pt x="223" y="425"/>
                    </a:lnTo>
                    <a:lnTo>
                      <a:pt x="224" y="430"/>
                    </a:lnTo>
                    <a:lnTo>
                      <a:pt x="225" y="435"/>
                    </a:lnTo>
                    <a:lnTo>
                      <a:pt x="225" y="440"/>
                    </a:lnTo>
                    <a:lnTo>
                      <a:pt x="224" y="445"/>
                    </a:lnTo>
                    <a:lnTo>
                      <a:pt x="222" y="450"/>
                    </a:lnTo>
                    <a:lnTo>
                      <a:pt x="219" y="455"/>
                    </a:lnTo>
                    <a:lnTo>
                      <a:pt x="215" y="458"/>
                    </a:lnTo>
                    <a:lnTo>
                      <a:pt x="211" y="461"/>
                    </a:lnTo>
                    <a:lnTo>
                      <a:pt x="207" y="464"/>
                    </a:lnTo>
                    <a:lnTo>
                      <a:pt x="202" y="465"/>
                    </a:lnTo>
                    <a:lnTo>
                      <a:pt x="197" y="466"/>
                    </a:lnTo>
                    <a:lnTo>
                      <a:pt x="193" y="466"/>
                    </a:lnTo>
                    <a:lnTo>
                      <a:pt x="187" y="465"/>
                    </a:lnTo>
                    <a:lnTo>
                      <a:pt x="182" y="463"/>
                    </a:lnTo>
                    <a:lnTo>
                      <a:pt x="177" y="460"/>
                    </a:lnTo>
                    <a:lnTo>
                      <a:pt x="174" y="456"/>
                    </a:lnTo>
                    <a:lnTo>
                      <a:pt x="171" y="452"/>
                    </a:lnTo>
                    <a:lnTo>
                      <a:pt x="168" y="448"/>
                    </a:lnTo>
                    <a:lnTo>
                      <a:pt x="2" y="4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89207" name="Freeform 94"/>
              <p:cNvSpPr>
                <a:spLocks/>
              </p:cNvSpPr>
              <p:nvPr/>
            </p:nvSpPr>
            <p:spPr bwMode="auto">
              <a:xfrm>
                <a:off x="2144" y="3602"/>
                <a:ext cx="38" cy="80"/>
              </a:xfrm>
              <a:custGeom>
                <a:avLst/>
                <a:gdLst>
                  <a:gd name="T0" fmla="*/ 0 w 154"/>
                  <a:gd name="T1" fmla="*/ 0 h 321"/>
                  <a:gd name="T2" fmla="*/ 0 w 154"/>
                  <a:gd name="T3" fmla="*/ 0 h 321"/>
                  <a:gd name="T4" fmla="*/ 0 w 154"/>
                  <a:gd name="T5" fmla="*/ 0 h 321"/>
                  <a:gd name="T6" fmla="*/ 0 w 154"/>
                  <a:gd name="T7" fmla="*/ 0 h 321"/>
                  <a:gd name="T8" fmla="*/ 0 w 154"/>
                  <a:gd name="T9" fmla="*/ 0 h 321"/>
                  <a:gd name="T10" fmla="*/ 0 w 154"/>
                  <a:gd name="T11" fmla="*/ 0 h 321"/>
                  <a:gd name="T12" fmla="*/ 0 w 154"/>
                  <a:gd name="T13" fmla="*/ 0 h 321"/>
                  <a:gd name="T14" fmla="*/ 0 w 154"/>
                  <a:gd name="T15" fmla="*/ 0 h 321"/>
                  <a:gd name="T16" fmla="*/ 0 w 154"/>
                  <a:gd name="T17" fmla="*/ 0 h 321"/>
                  <a:gd name="T18" fmla="*/ 0 w 154"/>
                  <a:gd name="T19" fmla="*/ 0 h 321"/>
                  <a:gd name="T20" fmla="*/ 0 w 154"/>
                  <a:gd name="T21" fmla="*/ 0 h 321"/>
                  <a:gd name="T22" fmla="*/ 0 w 154"/>
                  <a:gd name="T23" fmla="*/ 0 h 321"/>
                  <a:gd name="T24" fmla="*/ 0 w 154"/>
                  <a:gd name="T25" fmla="*/ 0 h 321"/>
                  <a:gd name="T26" fmla="*/ 0 w 154"/>
                  <a:gd name="T27" fmla="*/ 0 h 321"/>
                  <a:gd name="T28" fmla="*/ 0 w 154"/>
                  <a:gd name="T29" fmla="*/ 0 h 321"/>
                  <a:gd name="T30" fmla="*/ 0 w 154"/>
                  <a:gd name="T31" fmla="*/ 0 h 321"/>
                  <a:gd name="T32" fmla="*/ 0 w 154"/>
                  <a:gd name="T33" fmla="*/ 0 h 321"/>
                  <a:gd name="T34" fmla="*/ 0 w 154"/>
                  <a:gd name="T35" fmla="*/ 0 h 321"/>
                  <a:gd name="T36" fmla="*/ 0 w 154"/>
                  <a:gd name="T37" fmla="*/ 0 h 321"/>
                  <a:gd name="T38" fmla="*/ 0 w 154"/>
                  <a:gd name="T39" fmla="*/ 0 h 321"/>
                  <a:gd name="T40" fmla="*/ 0 w 154"/>
                  <a:gd name="T41" fmla="*/ 0 h 321"/>
                  <a:gd name="T42" fmla="*/ 0 w 154"/>
                  <a:gd name="T43" fmla="*/ 0 h 321"/>
                  <a:gd name="T44" fmla="*/ 0 w 154"/>
                  <a:gd name="T45" fmla="*/ 0 h 321"/>
                  <a:gd name="T46" fmla="*/ 0 w 154"/>
                  <a:gd name="T47" fmla="*/ 0 h 321"/>
                  <a:gd name="T48" fmla="*/ 0 w 154"/>
                  <a:gd name="T49" fmla="*/ 0 h 321"/>
                  <a:gd name="T50" fmla="*/ 0 w 154"/>
                  <a:gd name="T51" fmla="*/ 0 h 321"/>
                  <a:gd name="T52" fmla="*/ 0 w 154"/>
                  <a:gd name="T53" fmla="*/ 0 h 321"/>
                  <a:gd name="T54" fmla="*/ 0 w 154"/>
                  <a:gd name="T55" fmla="*/ 0 h 321"/>
                  <a:gd name="T56" fmla="*/ 0 w 154"/>
                  <a:gd name="T57" fmla="*/ 0 h 321"/>
                  <a:gd name="T58" fmla="*/ 0 w 154"/>
                  <a:gd name="T59" fmla="*/ 0 h 321"/>
                  <a:gd name="T60" fmla="*/ 0 w 154"/>
                  <a:gd name="T61" fmla="*/ 0 h 321"/>
                  <a:gd name="T62" fmla="*/ 0 w 154"/>
                  <a:gd name="T63" fmla="*/ 0 h 321"/>
                  <a:gd name="T64" fmla="*/ 0 w 154"/>
                  <a:gd name="T65" fmla="*/ 0 h 321"/>
                  <a:gd name="T66" fmla="*/ 0 w 154"/>
                  <a:gd name="T67" fmla="*/ 0 h 321"/>
                  <a:gd name="T68" fmla="*/ 0 w 154"/>
                  <a:gd name="T69" fmla="*/ 0 h 321"/>
                  <a:gd name="T70" fmla="*/ 0 w 154"/>
                  <a:gd name="T71" fmla="*/ 0 h 321"/>
                  <a:gd name="T72" fmla="*/ 0 w 154"/>
                  <a:gd name="T73" fmla="*/ 0 h 321"/>
                  <a:gd name="T74" fmla="*/ 0 w 154"/>
                  <a:gd name="T75" fmla="*/ 0 h 321"/>
                  <a:gd name="T76" fmla="*/ 0 w 154"/>
                  <a:gd name="T77" fmla="*/ 0 h 321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54"/>
                  <a:gd name="T118" fmla="*/ 0 h 321"/>
                  <a:gd name="T119" fmla="*/ 154 w 154"/>
                  <a:gd name="T120" fmla="*/ 321 h 321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54" h="321">
                    <a:moveTo>
                      <a:pt x="2" y="40"/>
                    </a:moveTo>
                    <a:lnTo>
                      <a:pt x="0" y="35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2" y="19"/>
                    </a:lnTo>
                    <a:lnTo>
                      <a:pt x="4" y="15"/>
                    </a:lnTo>
                    <a:lnTo>
                      <a:pt x="7" y="11"/>
                    </a:lnTo>
                    <a:lnTo>
                      <a:pt x="11" y="7"/>
                    </a:lnTo>
                    <a:lnTo>
                      <a:pt x="15" y="4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0" y="2"/>
                    </a:lnTo>
                    <a:lnTo>
                      <a:pt x="44" y="4"/>
                    </a:lnTo>
                    <a:lnTo>
                      <a:pt x="48" y="7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19"/>
                    </a:lnTo>
                    <a:lnTo>
                      <a:pt x="152" y="281"/>
                    </a:lnTo>
                    <a:lnTo>
                      <a:pt x="154" y="287"/>
                    </a:lnTo>
                    <a:lnTo>
                      <a:pt x="154" y="292"/>
                    </a:lnTo>
                    <a:lnTo>
                      <a:pt x="154" y="297"/>
                    </a:lnTo>
                    <a:lnTo>
                      <a:pt x="152" y="302"/>
                    </a:lnTo>
                    <a:lnTo>
                      <a:pt x="150" y="306"/>
                    </a:lnTo>
                    <a:lnTo>
                      <a:pt x="147" y="310"/>
                    </a:lnTo>
                    <a:lnTo>
                      <a:pt x="143" y="314"/>
                    </a:lnTo>
                    <a:lnTo>
                      <a:pt x="139" y="317"/>
                    </a:lnTo>
                    <a:lnTo>
                      <a:pt x="135" y="319"/>
                    </a:lnTo>
                    <a:lnTo>
                      <a:pt x="130" y="321"/>
                    </a:lnTo>
                    <a:lnTo>
                      <a:pt x="125" y="321"/>
                    </a:lnTo>
                    <a:lnTo>
                      <a:pt x="120" y="321"/>
                    </a:lnTo>
                    <a:lnTo>
                      <a:pt x="115" y="319"/>
                    </a:lnTo>
                    <a:lnTo>
                      <a:pt x="111" y="317"/>
                    </a:lnTo>
                    <a:lnTo>
                      <a:pt x="107" y="314"/>
                    </a:lnTo>
                    <a:lnTo>
                      <a:pt x="103" y="310"/>
                    </a:lnTo>
                    <a:lnTo>
                      <a:pt x="100" y="306"/>
                    </a:lnTo>
                    <a:lnTo>
                      <a:pt x="98" y="302"/>
                    </a:lnTo>
                    <a:lnTo>
                      <a:pt x="2" y="4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89098" name="Text Box 116"/>
            <p:cNvSpPr txBox="1">
              <a:spLocks noChangeArrowheads="1"/>
            </p:cNvSpPr>
            <p:nvPr/>
          </p:nvSpPr>
          <p:spPr bwMode="auto">
            <a:xfrm>
              <a:off x="1330325" y="3033713"/>
              <a:ext cx="601663" cy="336550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soft</a:t>
              </a:r>
            </a:p>
          </p:txBody>
        </p:sp>
        <p:sp>
          <p:nvSpPr>
            <p:cNvPr id="89099" name="Line 117"/>
            <p:cNvSpPr>
              <a:spLocks noChangeShapeType="1"/>
            </p:cNvSpPr>
            <p:nvPr/>
          </p:nvSpPr>
          <p:spPr bwMode="auto">
            <a:xfrm>
              <a:off x="1581150" y="3406775"/>
              <a:ext cx="12700" cy="58420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89100" name="Text Box 118"/>
            <p:cNvSpPr txBox="1">
              <a:spLocks noChangeArrowheads="1"/>
            </p:cNvSpPr>
            <p:nvPr/>
          </p:nvSpPr>
          <p:spPr bwMode="auto">
            <a:xfrm>
              <a:off x="3844925" y="3303588"/>
              <a:ext cx="700088" cy="336550"/>
            </a:xfrm>
            <a:prstGeom prst="rect">
              <a:avLst/>
            </a:prstGeom>
            <a:noFill/>
            <a:ln w="317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hard</a:t>
              </a:r>
            </a:p>
          </p:txBody>
        </p:sp>
        <p:sp>
          <p:nvSpPr>
            <p:cNvPr id="89101" name="Line 119"/>
            <p:cNvSpPr>
              <a:spLocks noChangeShapeType="1"/>
            </p:cNvSpPr>
            <p:nvPr/>
          </p:nvSpPr>
          <p:spPr bwMode="auto">
            <a:xfrm flipH="1">
              <a:off x="3124200" y="3627438"/>
              <a:ext cx="609600" cy="292100"/>
            </a:xfrm>
            <a:prstGeom prst="line">
              <a:avLst/>
            </a:prstGeom>
            <a:noFill/>
            <a:ln w="31750">
              <a:solidFill>
                <a:schemeClr val="accent1">
                  <a:lumMod val="50000"/>
                </a:schemeClr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813408"/>
          </a:xfrm>
        </p:spPr>
        <p:txBody>
          <a:bodyPr/>
          <a:lstStyle/>
          <a:p>
            <a:r>
              <a:rPr lang="en-US" dirty="0"/>
              <a:t>Materials with different </a:t>
            </a:r>
            <a:r>
              <a:rPr lang="en-US" dirty="0" err="1"/>
              <a:t>grindabilities</a:t>
            </a:r>
            <a:r>
              <a:rPr lang="en-US" dirty="0"/>
              <a:t>: Effects on the product particle size distribution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1692B-1073-4C0F-B61A-CE8890F3859A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500500"/>
          </a:xfrm>
        </p:spPr>
        <p:txBody>
          <a:bodyPr/>
          <a:lstStyle/>
          <a:p>
            <a:r>
              <a:rPr lang="en-US" dirty="0"/>
              <a:t>Potential for CF reduction through separate grinding of clinker and MIC typically in the order of 5%</a:t>
            </a:r>
          </a:p>
          <a:p>
            <a:r>
              <a:rPr lang="en-US" dirty="0"/>
              <a:t>Best case examples for CF reduction with separate </a:t>
            </a:r>
            <a:r>
              <a:rPr lang="en-US" dirty="0" smtClean="0"/>
              <a:t>grinding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Application of separate grinding </a:t>
            </a:r>
            <a:r>
              <a:rPr lang="en-US" dirty="0" smtClean="0"/>
              <a:t>is limited </a:t>
            </a:r>
            <a:r>
              <a:rPr lang="en-US" dirty="0"/>
              <a:t>to plants with certain flexibility in production facilities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E9F52116-4206-4773-9864-E2409493990C}" type="slidenum">
              <a:rPr lang="en-US" sz="800">
                <a:latin typeface="+mn-lt"/>
              </a:rPr>
              <a:pPr algn="r">
                <a:defRPr/>
              </a:pPr>
              <a:t>68</a:t>
            </a:fld>
            <a:endParaRPr lang="en-US" sz="800">
              <a:latin typeface="+mn-lt"/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560388" y="3730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ctr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Separate grinding can give significant potential for CF reduction depending on the specific plant </a:t>
            </a:r>
            <a:r>
              <a:rPr lang="en-US" sz="2400" b="1" dirty="0" smtClean="0"/>
              <a:t>situation</a:t>
            </a:r>
            <a:endParaRPr lang="en-US" sz="2400" b="1" dirty="0"/>
          </a:p>
        </p:txBody>
      </p:sp>
      <p:graphicFrame>
        <p:nvGraphicFramePr>
          <p:cNvPr id="22630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20310"/>
              </p:ext>
            </p:extLst>
          </p:nvPr>
        </p:nvGraphicFramePr>
        <p:xfrm>
          <a:off x="920750" y="2822575"/>
          <a:ext cx="7804150" cy="1943101"/>
        </p:xfrm>
        <a:graphic>
          <a:graphicData uri="http://schemas.openxmlformats.org/drawingml/2006/table">
            <a:tbl>
              <a:tblPr/>
              <a:tblGrid>
                <a:gridCol w="2601913"/>
                <a:gridCol w="2600325"/>
                <a:gridCol w="2601912"/>
              </a:tblGrid>
              <a:tr h="534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Plant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Cement</a:t>
                      </a:r>
                      <a:r>
                        <a:rPr kumimoji="0" lang="de-CH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Type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CF </a:t>
                      </a:r>
                      <a:r>
                        <a:rPr kumimoji="0" lang="de-CH" sz="2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Reduction</a:t>
                      </a:r>
                      <a:r>
                        <a:rPr kumimoji="0" lang="de-CH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(%)</a:t>
                      </a:r>
                      <a:endParaRPr kumimoji="0" lang="en-GB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Barroso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Slag</a:t>
                      </a: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de-CH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cement</a:t>
                      </a: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16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2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Cantagalo</a:t>
                      </a:r>
                      <a:endParaRPr kumimoji="0" lang="en-GB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Slag</a:t>
                      </a: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de-CH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cement</a:t>
                      </a: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13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Cartago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Pozzolanic</a:t>
                      </a: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de-CH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cement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de-C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10</a:t>
                      </a:r>
                      <a:endParaRPr kumimoji="0" lang="en-GB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1692B-1073-4C0F-B61A-CE8890F3859A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FCD9D16A-E819-42DD-9E4F-29946454702C}" type="slidenum">
              <a:rPr lang="en-US" sz="800">
                <a:latin typeface="+mn-lt"/>
              </a:rPr>
              <a:pPr algn="r">
                <a:defRPr/>
              </a:pPr>
              <a:t>69</a:t>
            </a:fld>
            <a:endParaRPr lang="en-US" sz="800">
              <a:latin typeface="+mn-lt"/>
            </a:endParaRPr>
          </a:p>
        </p:txBody>
      </p:sp>
      <p:sp>
        <p:nvSpPr>
          <p:cNvPr id="91139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For composite cements, the fineness control is to be based on sieve residues (and not on Blaine)!!</a:t>
            </a:r>
          </a:p>
        </p:txBody>
      </p:sp>
      <p:sp>
        <p:nvSpPr>
          <p:cNvPr id="91140" name="Text Box 3"/>
          <p:cNvSpPr txBox="1">
            <a:spLocks noChangeArrowheads="1"/>
          </p:cNvSpPr>
          <p:nvPr/>
        </p:nvSpPr>
        <p:spPr bwMode="auto">
          <a:xfrm>
            <a:off x="1387475" y="1421524"/>
            <a:ext cx="247696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Soft MIC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1600" dirty="0"/>
              <a:t>(</a:t>
            </a:r>
            <a:r>
              <a:rPr lang="en-US" sz="1600" dirty="0" err="1"/>
              <a:t>e.g</a:t>
            </a:r>
            <a:r>
              <a:rPr lang="en-US" sz="1600" dirty="0"/>
              <a:t> limestone, </a:t>
            </a:r>
            <a:r>
              <a:rPr lang="en-US" sz="1600" dirty="0" err="1"/>
              <a:t>pozzolan</a:t>
            </a:r>
            <a:r>
              <a:rPr lang="en-US" sz="1600" dirty="0"/>
              <a:t>)</a:t>
            </a:r>
          </a:p>
        </p:txBody>
      </p:sp>
      <p:pic>
        <p:nvPicPr>
          <p:cNvPr id="911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5138" y="2076450"/>
            <a:ext cx="4321175" cy="412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47445" y="1448780"/>
            <a:ext cx="4434680" cy="473405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residue in composite cements is in general </a:t>
            </a:r>
            <a:r>
              <a:rPr lang="en-US" dirty="0" smtClean="0"/>
              <a:t>clinker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 For blended cements:</a:t>
            </a:r>
          </a:p>
          <a:p>
            <a:pPr marL="534988" lvl="1" indent="-265113">
              <a:lnSpc>
                <a:spcPct val="90000"/>
              </a:lnSpc>
              <a:spcBef>
                <a:spcPts val="300"/>
              </a:spcBef>
            </a:pPr>
            <a:r>
              <a:rPr lang="en-US" sz="2000" dirty="0"/>
              <a:t>Always control fineness on basis of sieve residue!</a:t>
            </a:r>
          </a:p>
          <a:p>
            <a:pPr marL="534988" lvl="1" indent="-265113">
              <a:lnSpc>
                <a:spcPct val="90000"/>
              </a:lnSpc>
              <a:spcBef>
                <a:spcPts val="300"/>
              </a:spcBef>
            </a:pPr>
            <a:r>
              <a:rPr lang="en-US" sz="2000" dirty="0"/>
              <a:t>In particular when using soft MIC</a:t>
            </a:r>
          </a:p>
          <a:p>
            <a:pPr marL="534988" lvl="1" indent="-265113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dirty="0"/>
              <a:t> Blaine</a:t>
            </a:r>
          </a:p>
          <a:p>
            <a:pPr marL="534988" lvl="1" indent="-265113">
              <a:lnSpc>
                <a:spcPct val="90000"/>
              </a:lnSpc>
              <a:spcBef>
                <a:spcPts val="300"/>
              </a:spcBef>
            </a:pPr>
            <a:r>
              <a:rPr lang="en-US" sz="2000" dirty="0"/>
              <a:t>Mainly influenced by very fine particles</a:t>
            </a:r>
          </a:p>
          <a:p>
            <a:pPr marL="534988" lvl="1" indent="-265113">
              <a:lnSpc>
                <a:spcPct val="90000"/>
              </a:lnSpc>
              <a:spcBef>
                <a:spcPts val="300"/>
              </a:spcBef>
            </a:pPr>
            <a:r>
              <a:rPr lang="en-US" sz="2000" dirty="0"/>
              <a:t>Increase of MIC proportion can increase Blaine significantly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1692B-1073-4C0F-B61A-CE8890F3859A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979502E9-BF1F-4A21-9745-414887548007}" type="slidenum">
              <a:rPr lang="en-US" sz="800">
                <a:latin typeface="+mn-lt"/>
              </a:rPr>
              <a:pPr algn="r">
                <a:defRPr/>
              </a:pPr>
              <a:t>7</a:t>
            </a:fld>
            <a:endParaRPr lang="en-US" sz="800">
              <a:latin typeface="+mn-lt"/>
            </a:endParaRPr>
          </a:p>
        </p:txBody>
      </p:sp>
      <p:sp>
        <p:nvSpPr>
          <p:cNvPr id="34818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Clinker factor development in Germany (Source VDZ), based on an extrapolated product portfolio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>
          <a:blip r:embed="rId2"/>
          <a:srcRect l="1253"/>
          <a:stretch>
            <a:fillRect/>
          </a:stretch>
        </p:blipFill>
        <p:spPr bwMode="auto">
          <a:xfrm>
            <a:off x="971550" y="1185863"/>
            <a:ext cx="799623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28813" y="5589588"/>
            <a:ext cx="3352800" cy="83502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Stable slag availability, trend to higher fineness, replacement of CEM I by CEM II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5050" y="5643563"/>
            <a:ext cx="3352800" cy="59055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Reduced slag availability (-25%), thus reduced CEM II-S production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848225" y="5367338"/>
            <a:ext cx="0" cy="361950"/>
          </a:xfrm>
          <a:prstGeom prst="straightConnector1">
            <a:avLst/>
          </a:prstGeom>
          <a:ln w="25400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7400925" y="5387975"/>
            <a:ext cx="0" cy="361950"/>
          </a:xfrm>
          <a:prstGeom prst="straightConnector1">
            <a:avLst/>
          </a:prstGeom>
          <a:ln w="25400">
            <a:solidFill>
              <a:srgbClr val="8B8D8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27186413-8C55-4F6A-8001-7A71EAEE67A8}" type="slidenum">
              <a:rPr lang="en-US" sz="800">
                <a:latin typeface="+mn-lt"/>
              </a:rPr>
              <a:pPr algn="r">
                <a:defRPr/>
              </a:pPr>
              <a:t>70</a:t>
            </a:fld>
            <a:endParaRPr lang="en-US" sz="800">
              <a:latin typeface="+mn-lt"/>
            </a:endParaRPr>
          </a:p>
        </p:txBody>
      </p:sp>
      <p:sp>
        <p:nvSpPr>
          <p:cNvPr id="92162" name="Content Placeholder 2"/>
          <p:cNvSpPr>
            <a:spLocks/>
          </p:cNvSpPr>
          <p:nvPr/>
        </p:nvSpPr>
        <p:spPr bwMode="auto">
          <a:xfrm>
            <a:off x="631825" y="5057775"/>
            <a:ext cx="8785225" cy="144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Information which is directly accessible: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b="1" dirty="0"/>
              <a:t>Residues</a:t>
            </a:r>
            <a:r>
              <a:rPr lang="en-US" dirty="0"/>
              <a:t> </a:t>
            </a:r>
            <a:r>
              <a:rPr lang="en-US" b="1" dirty="0"/>
              <a:t>[%]</a:t>
            </a:r>
            <a:r>
              <a:rPr lang="en-US" dirty="0"/>
              <a:t>, like R15, R20, R32, R63.3, etc. </a:t>
            </a:r>
            <a:r>
              <a:rPr lang="en-US" dirty="0" smtClean="0"/>
              <a:t>almost </a:t>
            </a:r>
            <a:r>
              <a:rPr lang="en-US" dirty="0"/>
              <a:t>continuous.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b="1" dirty="0"/>
              <a:t>Position parameters [</a:t>
            </a:r>
            <a:r>
              <a:rPr lang="en-US" b="1" dirty="0">
                <a:latin typeface="Symbol" pitchFamily="18" charset="2"/>
              </a:rPr>
              <a:t>m</a:t>
            </a:r>
            <a:r>
              <a:rPr lang="en-US" b="1" dirty="0"/>
              <a:t>m]</a:t>
            </a:r>
            <a:r>
              <a:rPr lang="en-US" dirty="0"/>
              <a:t>, like d10, d50, </a:t>
            </a:r>
            <a:r>
              <a:rPr lang="en-US" dirty="0" smtClean="0"/>
              <a:t>d90</a:t>
            </a:r>
            <a:endParaRPr lang="en-US" dirty="0"/>
          </a:p>
        </p:txBody>
      </p:sp>
      <p:sp>
        <p:nvSpPr>
          <p:cNvPr id="92163" name="Title 3"/>
          <p:cNvSpPr>
            <a:spLocks/>
          </p:cNvSpPr>
          <p:nvPr/>
        </p:nvSpPr>
        <p:spPr bwMode="auto">
          <a:xfrm>
            <a:off x="560388" y="158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Laser granulometry helps to get a clearer picture of the cement psd</a:t>
            </a:r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575" y="881063"/>
            <a:ext cx="8932863" cy="356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5" name="TextBox 6"/>
          <p:cNvSpPr txBox="1">
            <a:spLocks noChangeArrowheads="1"/>
          </p:cNvSpPr>
          <p:nvPr/>
        </p:nvSpPr>
        <p:spPr bwMode="auto">
          <a:xfrm>
            <a:off x="560388" y="4448175"/>
            <a:ext cx="2747963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Density distribution q</a:t>
            </a:r>
            <a:r>
              <a:rPr lang="en-US" sz="2000" baseline="-25000"/>
              <a:t>3</a:t>
            </a:r>
          </a:p>
        </p:txBody>
      </p:sp>
      <p:sp>
        <p:nvSpPr>
          <p:cNvPr id="92166" name="TextBox 8"/>
          <p:cNvSpPr txBox="1">
            <a:spLocks noChangeArrowheads="1"/>
          </p:cNvSpPr>
          <p:nvPr/>
        </p:nvSpPr>
        <p:spPr bwMode="auto">
          <a:xfrm>
            <a:off x="6176963" y="4493146"/>
            <a:ext cx="3309937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Cumulative distribution, Q</a:t>
            </a:r>
            <a:r>
              <a:rPr lang="en-US" sz="2000" baseline="-25000"/>
              <a:t>3</a:t>
            </a:r>
          </a:p>
        </p:txBody>
      </p:sp>
      <p:sp>
        <p:nvSpPr>
          <p:cNvPr id="92167" name="Down Arrow 7"/>
          <p:cNvSpPr>
            <a:spLocks noChangeArrowheads="1"/>
          </p:cNvSpPr>
          <p:nvPr/>
        </p:nvSpPr>
        <p:spPr bwMode="auto">
          <a:xfrm flipV="1">
            <a:off x="8961438" y="3131071"/>
            <a:ext cx="215900" cy="1362075"/>
          </a:xfrm>
          <a:prstGeom prst="downArrow">
            <a:avLst>
              <a:gd name="adj1" fmla="val 50000"/>
              <a:gd name="adj2" fmla="val 50032"/>
            </a:avLst>
          </a:prstGeom>
          <a:solidFill>
            <a:schemeClr val="tx1"/>
          </a:solidFill>
          <a:ln w="25400" algn="ctr">
            <a:noFill/>
            <a:miter lim="800000"/>
            <a:headEnd/>
            <a:tailEnd/>
          </a:ln>
        </p:spPr>
        <p:txBody>
          <a:bodyPr rot="1080000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92168" name="Down Arrow 10"/>
          <p:cNvSpPr>
            <a:spLocks noChangeArrowheads="1"/>
          </p:cNvSpPr>
          <p:nvPr/>
        </p:nvSpPr>
        <p:spPr bwMode="auto">
          <a:xfrm flipV="1">
            <a:off x="1009650" y="3198813"/>
            <a:ext cx="215900" cy="1249362"/>
          </a:xfrm>
          <a:prstGeom prst="downArrow">
            <a:avLst>
              <a:gd name="adj1" fmla="val 50000"/>
              <a:gd name="adj2" fmla="val 50011"/>
            </a:avLst>
          </a:prstGeom>
          <a:solidFill>
            <a:schemeClr val="tx1"/>
          </a:solidFill>
          <a:ln w="25400" algn="ctr">
            <a:noFill/>
            <a:miter lim="800000"/>
            <a:headEnd/>
            <a:tailEnd/>
          </a:ln>
        </p:spPr>
        <p:txBody>
          <a:bodyPr rot="10800000" anchor="ctr"/>
          <a:lstStyle/>
          <a:p>
            <a:pPr algn="ctr"/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002213" y="2465388"/>
            <a:ext cx="31908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24438" y="2465388"/>
            <a:ext cx="0" cy="10795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097463" y="3190875"/>
            <a:ext cx="647700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d50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8193088" y="2663825"/>
            <a:ext cx="823912" cy="3143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100-R5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4667250" y="2760663"/>
            <a:ext cx="4763" cy="787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641850" y="2760663"/>
            <a:ext cx="3551238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52177" y="1080713"/>
            <a:ext cx="406944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Note: We get a Volume distribution!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F1D065E7-F847-4E5E-BEEE-21023545D97D}" type="slidenum">
              <a:rPr lang="en-US" sz="800">
                <a:latin typeface="+mn-lt"/>
              </a:rPr>
              <a:pPr algn="r">
                <a:defRPr/>
              </a:pPr>
              <a:t>71</a:t>
            </a:fld>
            <a:endParaRPr lang="en-US" sz="800">
              <a:latin typeface="+mn-lt"/>
            </a:endParaRPr>
          </a:p>
        </p:txBody>
      </p:sp>
      <p:sp>
        <p:nvSpPr>
          <p:cNvPr id="93186" name="Content Placeholder 3"/>
          <p:cNvSpPr>
            <a:spLocks/>
          </p:cNvSpPr>
          <p:nvPr/>
        </p:nvSpPr>
        <p:spPr bwMode="auto">
          <a:xfrm>
            <a:off x="560388" y="1340768"/>
            <a:ext cx="8785225" cy="4967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The RRSB distribution is given by a mathematical function, described by two parameters: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The position parameter d’ (or x’)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The slope or steepness parameter n</a:t>
            </a:r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Experience has shows that it (often) fits quite nicely to particle size distributions produced by comminution processes.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Double logarithm yields the function of a line, which can be plotted in the RRSB diagram.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Practical interpretation: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d’: position parameter [</a:t>
            </a:r>
            <a:r>
              <a:rPr lang="en-US" sz="1600" dirty="0">
                <a:latin typeface="Symbol" pitchFamily="18" charset="2"/>
              </a:rPr>
              <a:t>m</a:t>
            </a:r>
            <a:r>
              <a:rPr lang="en-US" sz="1600" dirty="0"/>
              <a:t>m] with 63.2% passing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n: slope of the line in the RRSB diagram. The higher the slope the narrower the distribution.</a:t>
            </a:r>
          </a:p>
        </p:txBody>
      </p:sp>
      <p:sp>
        <p:nvSpPr>
          <p:cNvPr id="93187" name="Title 4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Evaluation of the RRSB parameter</a:t>
            </a:r>
          </a:p>
        </p:txBody>
      </p:sp>
      <p:pic>
        <p:nvPicPr>
          <p:cNvPr id="931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1775" y="1804988"/>
            <a:ext cx="25209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8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577335"/>
            <a:ext cx="2951162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CA68413B-F911-4559-9B8F-B981DDEFBCB4}" type="slidenum">
              <a:rPr lang="en-US" sz="800">
                <a:latin typeface="+mn-lt"/>
              </a:rPr>
              <a:pPr algn="r">
                <a:defRPr/>
              </a:pPr>
              <a:t>72</a:t>
            </a:fld>
            <a:endParaRPr lang="en-US" sz="800">
              <a:latin typeface="+mn-lt"/>
            </a:endParaRPr>
          </a:p>
        </p:txBody>
      </p:sp>
      <p:sp>
        <p:nvSpPr>
          <p:cNvPr id="94210" name="Content Placeholder 3"/>
          <p:cNvSpPr>
            <a:spLocks/>
          </p:cNvSpPr>
          <p:nvPr/>
        </p:nvSpPr>
        <p:spPr bwMode="auto">
          <a:xfrm>
            <a:off x="6835775" y="1744614"/>
            <a:ext cx="2654300" cy="4706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There are different methods of evaluation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Typically the lowest and the highest 10% of the distribution  are not considered</a:t>
            </a:r>
          </a:p>
        </p:txBody>
      </p:sp>
      <p:sp>
        <p:nvSpPr>
          <p:cNvPr id="94211" name="Title 4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RRSB Diagram</a:t>
            </a:r>
          </a:p>
        </p:txBody>
      </p:sp>
      <p:grpSp>
        <p:nvGrpSpPr>
          <p:cNvPr id="94212" name="Group 279"/>
          <p:cNvGrpSpPr>
            <a:grpSpLocks/>
          </p:cNvGrpSpPr>
          <p:nvPr/>
        </p:nvGrpSpPr>
        <p:grpSpPr bwMode="auto">
          <a:xfrm>
            <a:off x="647700" y="1500188"/>
            <a:ext cx="6188075" cy="4516437"/>
            <a:chOff x="677" y="773"/>
            <a:chExt cx="3631" cy="2901"/>
          </a:xfrm>
        </p:grpSpPr>
        <p:grpSp>
          <p:nvGrpSpPr>
            <p:cNvPr id="94213" name="Group 276"/>
            <p:cNvGrpSpPr>
              <a:grpSpLocks/>
            </p:cNvGrpSpPr>
            <p:nvPr/>
          </p:nvGrpSpPr>
          <p:grpSpPr bwMode="auto">
            <a:xfrm>
              <a:off x="677" y="773"/>
              <a:ext cx="3631" cy="2901"/>
              <a:chOff x="942" y="749"/>
              <a:chExt cx="3631" cy="2901"/>
            </a:xfrm>
          </p:grpSpPr>
          <p:sp>
            <p:nvSpPr>
              <p:cNvPr id="94216" name="AutoShape 4"/>
              <p:cNvSpPr>
                <a:spLocks noChangeAspect="1" noChangeArrowheads="1" noTextEdit="1"/>
              </p:cNvSpPr>
              <p:nvPr/>
            </p:nvSpPr>
            <p:spPr bwMode="auto">
              <a:xfrm>
                <a:off x="952" y="749"/>
                <a:ext cx="3621" cy="2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17" name="Rectangle 6"/>
              <p:cNvSpPr>
                <a:spLocks noChangeArrowheads="1"/>
              </p:cNvSpPr>
              <p:nvPr/>
            </p:nvSpPr>
            <p:spPr bwMode="auto">
              <a:xfrm>
                <a:off x="1417" y="894"/>
                <a:ext cx="3009" cy="2402"/>
              </a:xfrm>
              <a:prstGeom prst="rect">
                <a:avLst/>
              </a:prstGeom>
              <a:noFill/>
              <a:ln w="14288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94218" name="Line 7"/>
              <p:cNvSpPr>
                <a:spLocks noChangeShapeType="1"/>
              </p:cNvSpPr>
              <p:nvPr/>
            </p:nvSpPr>
            <p:spPr bwMode="auto">
              <a:xfrm>
                <a:off x="1637" y="894"/>
                <a:ext cx="0" cy="2399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19" name="Line 8"/>
              <p:cNvSpPr>
                <a:spLocks noChangeShapeType="1"/>
              </p:cNvSpPr>
              <p:nvPr/>
            </p:nvSpPr>
            <p:spPr bwMode="auto">
              <a:xfrm>
                <a:off x="1795" y="906"/>
                <a:ext cx="0" cy="2392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20" name="Line 9"/>
              <p:cNvSpPr>
                <a:spLocks noChangeShapeType="1"/>
              </p:cNvSpPr>
              <p:nvPr/>
            </p:nvSpPr>
            <p:spPr bwMode="auto">
              <a:xfrm>
                <a:off x="2025" y="894"/>
                <a:ext cx="0" cy="2399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21" name="Line 10"/>
              <p:cNvSpPr>
                <a:spLocks noChangeShapeType="1"/>
              </p:cNvSpPr>
              <p:nvPr/>
            </p:nvSpPr>
            <p:spPr bwMode="auto">
              <a:xfrm>
                <a:off x="2189" y="894"/>
                <a:ext cx="0" cy="2399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22" name="Line 11"/>
              <p:cNvSpPr>
                <a:spLocks noChangeShapeType="1"/>
              </p:cNvSpPr>
              <p:nvPr/>
            </p:nvSpPr>
            <p:spPr bwMode="auto">
              <a:xfrm>
                <a:off x="2427" y="894"/>
                <a:ext cx="0" cy="2404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23" name="Line 12"/>
              <p:cNvSpPr>
                <a:spLocks noChangeShapeType="1"/>
              </p:cNvSpPr>
              <p:nvPr/>
            </p:nvSpPr>
            <p:spPr bwMode="auto">
              <a:xfrm>
                <a:off x="2590" y="894"/>
                <a:ext cx="0" cy="2393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24" name="Line 13"/>
              <p:cNvSpPr>
                <a:spLocks noChangeShapeType="1"/>
              </p:cNvSpPr>
              <p:nvPr/>
            </p:nvSpPr>
            <p:spPr bwMode="auto">
              <a:xfrm>
                <a:off x="2827" y="894"/>
                <a:ext cx="0" cy="2393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25" name="Line 14"/>
              <p:cNvSpPr>
                <a:spLocks noChangeShapeType="1"/>
              </p:cNvSpPr>
              <p:nvPr/>
            </p:nvSpPr>
            <p:spPr bwMode="auto">
              <a:xfrm>
                <a:off x="2997" y="894"/>
                <a:ext cx="0" cy="2399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26" name="Line 15"/>
              <p:cNvSpPr>
                <a:spLocks noChangeShapeType="1"/>
              </p:cNvSpPr>
              <p:nvPr/>
            </p:nvSpPr>
            <p:spPr bwMode="auto">
              <a:xfrm>
                <a:off x="3228" y="889"/>
                <a:ext cx="0" cy="2404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27" name="Line 16"/>
              <p:cNvSpPr>
                <a:spLocks noChangeShapeType="1"/>
              </p:cNvSpPr>
              <p:nvPr/>
            </p:nvSpPr>
            <p:spPr bwMode="auto">
              <a:xfrm>
                <a:off x="3391" y="889"/>
                <a:ext cx="0" cy="2404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28" name="Line 17"/>
              <p:cNvSpPr>
                <a:spLocks noChangeShapeType="1"/>
              </p:cNvSpPr>
              <p:nvPr/>
            </p:nvSpPr>
            <p:spPr bwMode="auto">
              <a:xfrm>
                <a:off x="3618" y="889"/>
                <a:ext cx="0" cy="2409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29" name="Line 18"/>
              <p:cNvSpPr>
                <a:spLocks noChangeShapeType="1"/>
              </p:cNvSpPr>
              <p:nvPr/>
            </p:nvSpPr>
            <p:spPr bwMode="auto">
              <a:xfrm>
                <a:off x="3781" y="894"/>
                <a:ext cx="0" cy="239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30" name="Line 19"/>
              <p:cNvSpPr>
                <a:spLocks noChangeShapeType="1"/>
              </p:cNvSpPr>
              <p:nvPr/>
            </p:nvSpPr>
            <p:spPr bwMode="auto">
              <a:xfrm>
                <a:off x="4007" y="889"/>
                <a:ext cx="0" cy="2404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31" name="Line 20"/>
              <p:cNvSpPr>
                <a:spLocks noChangeShapeType="1"/>
              </p:cNvSpPr>
              <p:nvPr/>
            </p:nvSpPr>
            <p:spPr bwMode="auto">
              <a:xfrm>
                <a:off x="4164" y="894"/>
                <a:ext cx="0" cy="240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32" name="Line 21"/>
              <p:cNvSpPr>
                <a:spLocks noChangeShapeType="1"/>
              </p:cNvSpPr>
              <p:nvPr/>
            </p:nvSpPr>
            <p:spPr bwMode="auto">
              <a:xfrm>
                <a:off x="1420" y="3051"/>
                <a:ext cx="3010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33" name="Line 22"/>
              <p:cNvSpPr>
                <a:spLocks noChangeShapeType="1"/>
              </p:cNvSpPr>
              <p:nvPr/>
            </p:nvSpPr>
            <p:spPr bwMode="auto">
              <a:xfrm>
                <a:off x="1416" y="2899"/>
                <a:ext cx="3014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34" name="Line 23"/>
              <p:cNvSpPr>
                <a:spLocks noChangeShapeType="1"/>
              </p:cNvSpPr>
              <p:nvPr/>
            </p:nvSpPr>
            <p:spPr bwMode="auto">
              <a:xfrm>
                <a:off x="1420" y="2793"/>
                <a:ext cx="3010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35" name="Line 24"/>
              <p:cNvSpPr>
                <a:spLocks noChangeShapeType="1"/>
              </p:cNvSpPr>
              <p:nvPr/>
            </p:nvSpPr>
            <p:spPr bwMode="auto">
              <a:xfrm>
                <a:off x="1416" y="2701"/>
                <a:ext cx="3014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36" name="Line 25"/>
              <p:cNvSpPr>
                <a:spLocks noChangeShapeType="1"/>
              </p:cNvSpPr>
              <p:nvPr/>
            </p:nvSpPr>
            <p:spPr bwMode="auto">
              <a:xfrm>
                <a:off x="1414" y="2443"/>
                <a:ext cx="3011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37" name="Line 26"/>
              <p:cNvSpPr>
                <a:spLocks noChangeShapeType="1"/>
              </p:cNvSpPr>
              <p:nvPr/>
            </p:nvSpPr>
            <p:spPr bwMode="auto">
              <a:xfrm>
                <a:off x="1416" y="2162"/>
                <a:ext cx="3003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38" name="Line 27"/>
              <p:cNvSpPr>
                <a:spLocks noChangeShapeType="1"/>
              </p:cNvSpPr>
              <p:nvPr/>
            </p:nvSpPr>
            <p:spPr bwMode="auto">
              <a:xfrm>
                <a:off x="1422" y="1992"/>
                <a:ext cx="3008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39" name="Line 28"/>
              <p:cNvSpPr>
                <a:spLocks noChangeShapeType="1"/>
              </p:cNvSpPr>
              <p:nvPr/>
            </p:nvSpPr>
            <p:spPr bwMode="auto">
              <a:xfrm>
                <a:off x="1416" y="1863"/>
                <a:ext cx="3009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40" name="Line 29"/>
              <p:cNvSpPr>
                <a:spLocks noChangeShapeType="1"/>
              </p:cNvSpPr>
              <p:nvPr/>
            </p:nvSpPr>
            <p:spPr bwMode="auto">
              <a:xfrm>
                <a:off x="1416" y="1744"/>
                <a:ext cx="3014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41" name="Line 30"/>
              <p:cNvSpPr>
                <a:spLocks noChangeShapeType="1"/>
              </p:cNvSpPr>
              <p:nvPr/>
            </p:nvSpPr>
            <p:spPr bwMode="auto">
              <a:xfrm>
                <a:off x="1416" y="1649"/>
                <a:ext cx="3014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42" name="Freeform 31"/>
              <p:cNvSpPr>
                <a:spLocks noEditPoints="1"/>
              </p:cNvSpPr>
              <p:nvPr/>
            </p:nvSpPr>
            <p:spPr bwMode="auto">
              <a:xfrm>
                <a:off x="1416" y="1600"/>
                <a:ext cx="2992" cy="20"/>
              </a:xfrm>
              <a:custGeom>
                <a:avLst/>
                <a:gdLst>
                  <a:gd name="T0" fmla="*/ 81 w 2992"/>
                  <a:gd name="T1" fmla="*/ 0 h 20"/>
                  <a:gd name="T2" fmla="*/ 0 w 2992"/>
                  <a:gd name="T3" fmla="*/ 20 h 20"/>
                  <a:gd name="T4" fmla="*/ 142 w 2992"/>
                  <a:gd name="T5" fmla="*/ 0 h 20"/>
                  <a:gd name="T6" fmla="*/ 223 w 2992"/>
                  <a:gd name="T7" fmla="*/ 20 h 20"/>
                  <a:gd name="T8" fmla="*/ 142 w 2992"/>
                  <a:gd name="T9" fmla="*/ 0 h 20"/>
                  <a:gd name="T10" fmla="*/ 365 w 2992"/>
                  <a:gd name="T11" fmla="*/ 0 h 20"/>
                  <a:gd name="T12" fmla="*/ 284 w 2992"/>
                  <a:gd name="T13" fmla="*/ 20 h 20"/>
                  <a:gd name="T14" fmla="*/ 426 w 2992"/>
                  <a:gd name="T15" fmla="*/ 0 h 20"/>
                  <a:gd name="T16" fmla="*/ 507 w 2992"/>
                  <a:gd name="T17" fmla="*/ 20 h 20"/>
                  <a:gd name="T18" fmla="*/ 426 w 2992"/>
                  <a:gd name="T19" fmla="*/ 0 h 20"/>
                  <a:gd name="T20" fmla="*/ 649 w 2992"/>
                  <a:gd name="T21" fmla="*/ 0 h 20"/>
                  <a:gd name="T22" fmla="*/ 568 w 2992"/>
                  <a:gd name="T23" fmla="*/ 20 h 20"/>
                  <a:gd name="T24" fmla="*/ 710 w 2992"/>
                  <a:gd name="T25" fmla="*/ 0 h 20"/>
                  <a:gd name="T26" fmla="*/ 791 w 2992"/>
                  <a:gd name="T27" fmla="*/ 20 h 20"/>
                  <a:gd name="T28" fmla="*/ 710 w 2992"/>
                  <a:gd name="T29" fmla="*/ 0 h 20"/>
                  <a:gd name="T30" fmla="*/ 933 w 2992"/>
                  <a:gd name="T31" fmla="*/ 0 h 20"/>
                  <a:gd name="T32" fmla="*/ 852 w 2992"/>
                  <a:gd name="T33" fmla="*/ 20 h 20"/>
                  <a:gd name="T34" fmla="*/ 994 w 2992"/>
                  <a:gd name="T35" fmla="*/ 0 h 20"/>
                  <a:gd name="T36" fmla="*/ 1075 w 2992"/>
                  <a:gd name="T37" fmla="*/ 20 h 20"/>
                  <a:gd name="T38" fmla="*/ 994 w 2992"/>
                  <a:gd name="T39" fmla="*/ 0 h 20"/>
                  <a:gd name="T40" fmla="*/ 1217 w 2992"/>
                  <a:gd name="T41" fmla="*/ 0 h 20"/>
                  <a:gd name="T42" fmla="*/ 1136 w 2992"/>
                  <a:gd name="T43" fmla="*/ 20 h 20"/>
                  <a:gd name="T44" fmla="*/ 1278 w 2992"/>
                  <a:gd name="T45" fmla="*/ 0 h 20"/>
                  <a:gd name="T46" fmla="*/ 1359 w 2992"/>
                  <a:gd name="T47" fmla="*/ 20 h 20"/>
                  <a:gd name="T48" fmla="*/ 1278 w 2992"/>
                  <a:gd name="T49" fmla="*/ 0 h 20"/>
                  <a:gd name="T50" fmla="*/ 1501 w 2992"/>
                  <a:gd name="T51" fmla="*/ 0 h 20"/>
                  <a:gd name="T52" fmla="*/ 1420 w 2992"/>
                  <a:gd name="T53" fmla="*/ 20 h 20"/>
                  <a:gd name="T54" fmla="*/ 1562 w 2992"/>
                  <a:gd name="T55" fmla="*/ 0 h 20"/>
                  <a:gd name="T56" fmla="*/ 1643 w 2992"/>
                  <a:gd name="T57" fmla="*/ 20 h 20"/>
                  <a:gd name="T58" fmla="*/ 1562 w 2992"/>
                  <a:gd name="T59" fmla="*/ 0 h 20"/>
                  <a:gd name="T60" fmla="*/ 1785 w 2992"/>
                  <a:gd name="T61" fmla="*/ 0 h 20"/>
                  <a:gd name="T62" fmla="*/ 1704 w 2992"/>
                  <a:gd name="T63" fmla="*/ 20 h 20"/>
                  <a:gd name="T64" fmla="*/ 1846 w 2992"/>
                  <a:gd name="T65" fmla="*/ 0 h 20"/>
                  <a:gd name="T66" fmla="*/ 1927 w 2992"/>
                  <a:gd name="T67" fmla="*/ 20 h 20"/>
                  <a:gd name="T68" fmla="*/ 1846 w 2992"/>
                  <a:gd name="T69" fmla="*/ 0 h 20"/>
                  <a:gd name="T70" fmla="*/ 2069 w 2992"/>
                  <a:gd name="T71" fmla="*/ 0 h 20"/>
                  <a:gd name="T72" fmla="*/ 1988 w 2992"/>
                  <a:gd name="T73" fmla="*/ 20 h 20"/>
                  <a:gd name="T74" fmla="*/ 2130 w 2992"/>
                  <a:gd name="T75" fmla="*/ 0 h 20"/>
                  <a:gd name="T76" fmla="*/ 2211 w 2992"/>
                  <a:gd name="T77" fmla="*/ 20 h 20"/>
                  <a:gd name="T78" fmla="*/ 2130 w 2992"/>
                  <a:gd name="T79" fmla="*/ 0 h 20"/>
                  <a:gd name="T80" fmla="*/ 2353 w 2992"/>
                  <a:gd name="T81" fmla="*/ 0 h 20"/>
                  <a:gd name="T82" fmla="*/ 2272 w 2992"/>
                  <a:gd name="T83" fmla="*/ 20 h 20"/>
                  <a:gd name="T84" fmla="*/ 2414 w 2992"/>
                  <a:gd name="T85" fmla="*/ 0 h 20"/>
                  <a:gd name="T86" fmla="*/ 2495 w 2992"/>
                  <a:gd name="T87" fmla="*/ 20 h 20"/>
                  <a:gd name="T88" fmla="*/ 2414 w 2992"/>
                  <a:gd name="T89" fmla="*/ 0 h 20"/>
                  <a:gd name="T90" fmla="*/ 2637 w 2992"/>
                  <a:gd name="T91" fmla="*/ 0 h 20"/>
                  <a:gd name="T92" fmla="*/ 2556 w 2992"/>
                  <a:gd name="T93" fmla="*/ 20 h 20"/>
                  <a:gd name="T94" fmla="*/ 2698 w 2992"/>
                  <a:gd name="T95" fmla="*/ 0 h 20"/>
                  <a:gd name="T96" fmla="*/ 2779 w 2992"/>
                  <a:gd name="T97" fmla="*/ 20 h 20"/>
                  <a:gd name="T98" fmla="*/ 2698 w 2992"/>
                  <a:gd name="T99" fmla="*/ 0 h 20"/>
                  <a:gd name="T100" fmla="*/ 2921 w 2992"/>
                  <a:gd name="T101" fmla="*/ 0 h 20"/>
                  <a:gd name="T102" fmla="*/ 2840 w 2992"/>
                  <a:gd name="T103" fmla="*/ 20 h 20"/>
                  <a:gd name="T104" fmla="*/ 2982 w 2992"/>
                  <a:gd name="T105" fmla="*/ 0 h 20"/>
                  <a:gd name="T106" fmla="*/ 2992 w 2992"/>
                  <a:gd name="T107" fmla="*/ 20 h 20"/>
                  <a:gd name="T108" fmla="*/ 2982 w 2992"/>
                  <a:gd name="T109" fmla="*/ 0 h 2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2992"/>
                  <a:gd name="T166" fmla="*/ 0 h 20"/>
                  <a:gd name="T167" fmla="*/ 2992 w 2992"/>
                  <a:gd name="T168" fmla="*/ 20 h 2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2992" h="20">
                    <a:moveTo>
                      <a:pt x="0" y="0"/>
                    </a:moveTo>
                    <a:lnTo>
                      <a:pt x="8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142" y="0"/>
                    </a:moveTo>
                    <a:lnTo>
                      <a:pt x="223" y="0"/>
                    </a:lnTo>
                    <a:lnTo>
                      <a:pt x="223" y="20"/>
                    </a:lnTo>
                    <a:lnTo>
                      <a:pt x="142" y="20"/>
                    </a:lnTo>
                    <a:lnTo>
                      <a:pt x="142" y="0"/>
                    </a:lnTo>
                    <a:close/>
                    <a:moveTo>
                      <a:pt x="284" y="0"/>
                    </a:moveTo>
                    <a:lnTo>
                      <a:pt x="365" y="0"/>
                    </a:lnTo>
                    <a:lnTo>
                      <a:pt x="365" y="20"/>
                    </a:lnTo>
                    <a:lnTo>
                      <a:pt x="284" y="20"/>
                    </a:lnTo>
                    <a:lnTo>
                      <a:pt x="284" y="0"/>
                    </a:lnTo>
                    <a:close/>
                    <a:moveTo>
                      <a:pt x="426" y="0"/>
                    </a:moveTo>
                    <a:lnTo>
                      <a:pt x="507" y="0"/>
                    </a:lnTo>
                    <a:lnTo>
                      <a:pt x="507" y="20"/>
                    </a:lnTo>
                    <a:lnTo>
                      <a:pt x="426" y="20"/>
                    </a:lnTo>
                    <a:lnTo>
                      <a:pt x="426" y="0"/>
                    </a:lnTo>
                    <a:close/>
                    <a:moveTo>
                      <a:pt x="568" y="0"/>
                    </a:moveTo>
                    <a:lnTo>
                      <a:pt x="649" y="0"/>
                    </a:lnTo>
                    <a:lnTo>
                      <a:pt x="649" y="20"/>
                    </a:lnTo>
                    <a:lnTo>
                      <a:pt x="568" y="20"/>
                    </a:lnTo>
                    <a:lnTo>
                      <a:pt x="568" y="0"/>
                    </a:lnTo>
                    <a:close/>
                    <a:moveTo>
                      <a:pt x="710" y="0"/>
                    </a:moveTo>
                    <a:lnTo>
                      <a:pt x="791" y="0"/>
                    </a:lnTo>
                    <a:lnTo>
                      <a:pt x="791" y="20"/>
                    </a:lnTo>
                    <a:lnTo>
                      <a:pt x="710" y="20"/>
                    </a:lnTo>
                    <a:lnTo>
                      <a:pt x="710" y="0"/>
                    </a:lnTo>
                    <a:close/>
                    <a:moveTo>
                      <a:pt x="852" y="0"/>
                    </a:moveTo>
                    <a:lnTo>
                      <a:pt x="933" y="0"/>
                    </a:lnTo>
                    <a:lnTo>
                      <a:pt x="933" y="20"/>
                    </a:lnTo>
                    <a:lnTo>
                      <a:pt x="852" y="20"/>
                    </a:lnTo>
                    <a:lnTo>
                      <a:pt x="852" y="0"/>
                    </a:lnTo>
                    <a:close/>
                    <a:moveTo>
                      <a:pt x="994" y="0"/>
                    </a:moveTo>
                    <a:lnTo>
                      <a:pt x="1075" y="0"/>
                    </a:lnTo>
                    <a:lnTo>
                      <a:pt x="1075" y="20"/>
                    </a:lnTo>
                    <a:lnTo>
                      <a:pt x="994" y="20"/>
                    </a:lnTo>
                    <a:lnTo>
                      <a:pt x="994" y="0"/>
                    </a:lnTo>
                    <a:close/>
                    <a:moveTo>
                      <a:pt x="1136" y="0"/>
                    </a:moveTo>
                    <a:lnTo>
                      <a:pt x="1217" y="0"/>
                    </a:lnTo>
                    <a:lnTo>
                      <a:pt x="1217" y="20"/>
                    </a:lnTo>
                    <a:lnTo>
                      <a:pt x="1136" y="20"/>
                    </a:lnTo>
                    <a:lnTo>
                      <a:pt x="1136" y="0"/>
                    </a:lnTo>
                    <a:close/>
                    <a:moveTo>
                      <a:pt x="1278" y="0"/>
                    </a:moveTo>
                    <a:lnTo>
                      <a:pt x="1359" y="0"/>
                    </a:lnTo>
                    <a:lnTo>
                      <a:pt x="1359" y="20"/>
                    </a:lnTo>
                    <a:lnTo>
                      <a:pt x="1278" y="20"/>
                    </a:lnTo>
                    <a:lnTo>
                      <a:pt x="1278" y="0"/>
                    </a:lnTo>
                    <a:close/>
                    <a:moveTo>
                      <a:pt x="1420" y="0"/>
                    </a:moveTo>
                    <a:lnTo>
                      <a:pt x="1501" y="0"/>
                    </a:lnTo>
                    <a:lnTo>
                      <a:pt x="1501" y="20"/>
                    </a:lnTo>
                    <a:lnTo>
                      <a:pt x="1420" y="20"/>
                    </a:lnTo>
                    <a:lnTo>
                      <a:pt x="1420" y="0"/>
                    </a:lnTo>
                    <a:close/>
                    <a:moveTo>
                      <a:pt x="1562" y="0"/>
                    </a:moveTo>
                    <a:lnTo>
                      <a:pt x="1643" y="0"/>
                    </a:lnTo>
                    <a:lnTo>
                      <a:pt x="1643" y="20"/>
                    </a:lnTo>
                    <a:lnTo>
                      <a:pt x="1562" y="20"/>
                    </a:lnTo>
                    <a:lnTo>
                      <a:pt x="1562" y="0"/>
                    </a:lnTo>
                    <a:close/>
                    <a:moveTo>
                      <a:pt x="1704" y="0"/>
                    </a:moveTo>
                    <a:lnTo>
                      <a:pt x="1785" y="0"/>
                    </a:lnTo>
                    <a:lnTo>
                      <a:pt x="1785" y="20"/>
                    </a:lnTo>
                    <a:lnTo>
                      <a:pt x="1704" y="20"/>
                    </a:lnTo>
                    <a:lnTo>
                      <a:pt x="1704" y="0"/>
                    </a:lnTo>
                    <a:close/>
                    <a:moveTo>
                      <a:pt x="1846" y="0"/>
                    </a:moveTo>
                    <a:lnTo>
                      <a:pt x="1927" y="0"/>
                    </a:lnTo>
                    <a:lnTo>
                      <a:pt x="1927" y="20"/>
                    </a:lnTo>
                    <a:lnTo>
                      <a:pt x="1846" y="20"/>
                    </a:lnTo>
                    <a:lnTo>
                      <a:pt x="1846" y="0"/>
                    </a:lnTo>
                    <a:close/>
                    <a:moveTo>
                      <a:pt x="1988" y="0"/>
                    </a:moveTo>
                    <a:lnTo>
                      <a:pt x="2069" y="0"/>
                    </a:lnTo>
                    <a:lnTo>
                      <a:pt x="2069" y="20"/>
                    </a:lnTo>
                    <a:lnTo>
                      <a:pt x="1988" y="20"/>
                    </a:lnTo>
                    <a:lnTo>
                      <a:pt x="1988" y="0"/>
                    </a:lnTo>
                    <a:close/>
                    <a:moveTo>
                      <a:pt x="2130" y="0"/>
                    </a:moveTo>
                    <a:lnTo>
                      <a:pt x="2211" y="0"/>
                    </a:lnTo>
                    <a:lnTo>
                      <a:pt x="2211" y="20"/>
                    </a:lnTo>
                    <a:lnTo>
                      <a:pt x="2130" y="20"/>
                    </a:lnTo>
                    <a:lnTo>
                      <a:pt x="2130" y="0"/>
                    </a:lnTo>
                    <a:close/>
                    <a:moveTo>
                      <a:pt x="2272" y="0"/>
                    </a:moveTo>
                    <a:lnTo>
                      <a:pt x="2353" y="0"/>
                    </a:lnTo>
                    <a:lnTo>
                      <a:pt x="2353" y="20"/>
                    </a:lnTo>
                    <a:lnTo>
                      <a:pt x="2272" y="20"/>
                    </a:lnTo>
                    <a:lnTo>
                      <a:pt x="2272" y="0"/>
                    </a:lnTo>
                    <a:close/>
                    <a:moveTo>
                      <a:pt x="2414" y="0"/>
                    </a:moveTo>
                    <a:lnTo>
                      <a:pt x="2495" y="0"/>
                    </a:lnTo>
                    <a:lnTo>
                      <a:pt x="2495" y="20"/>
                    </a:lnTo>
                    <a:lnTo>
                      <a:pt x="2414" y="20"/>
                    </a:lnTo>
                    <a:lnTo>
                      <a:pt x="2414" y="0"/>
                    </a:lnTo>
                    <a:close/>
                    <a:moveTo>
                      <a:pt x="2556" y="0"/>
                    </a:moveTo>
                    <a:lnTo>
                      <a:pt x="2637" y="0"/>
                    </a:lnTo>
                    <a:lnTo>
                      <a:pt x="2637" y="20"/>
                    </a:lnTo>
                    <a:lnTo>
                      <a:pt x="2556" y="20"/>
                    </a:lnTo>
                    <a:lnTo>
                      <a:pt x="2556" y="0"/>
                    </a:lnTo>
                    <a:close/>
                    <a:moveTo>
                      <a:pt x="2698" y="0"/>
                    </a:moveTo>
                    <a:lnTo>
                      <a:pt x="2779" y="0"/>
                    </a:lnTo>
                    <a:lnTo>
                      <a:pt x="2779" y="20"/>
                    </a:lnTo>
                    <a:lnTo>
                      <a:pt x="2698" y="20"/>
                    </a:lnTo>
                    <a:lnTo>
                      <a:pt x="2698" y="0"/>
                    </a:lnTo>
                    <a:close/>
                    <a:moveTo>
                      <a:pt x="2840" y="0"/>
                    </a:moveTo>
                    <a:lnTo>
                      <a:pt x="2921" y="0"/>
                    </a:lnTo>
                    <a:lnTo>
                      <a:pt x="2921" y="20"/>
                    </a:lnTo>
                    <a:lnTo>
                      <a:pt x="2840" y="20"/>
                    </a:lnTo>
                    <a:lnTo>
                      <a:pt x="2840" y="0"/>
                    </a:lnTo>
                    <a:close/>
                    <a:moveTo>
                      <a:pt x="2982" y="0"/>
                    </a:moveTo>
                    <a:lnTo>
                      <a:pt x="2992" y="0"/>
                    </a:lnTo>
                    <a:lnTo>
                      <a:pt x="2992" y="20"/>
                    </a:lnTo>
                    <a:lnTo>
                      <a:pt x="2982" y="20"/>
                    </a:lnTo>
                    <a:lnTo>
                      <a:pt x="2982" y="0"/>
                    </a:lnTo>
                    <a:close/>
                  </a:path>
                </a:pathLst>
              </a:custGeom>
              <a:solidFill>
                <a:srgbClr val="FF0000"/>
              </a:solidFill>
              <a:ln w="1588" cap="flat">
                <a:solidFill>
                  <a:srgbClr val="FF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43" name="Line 32"/>
              <p:cNvSpPr>
                <a:spLocks noChangeShapeType="1"/>
              </p:cNvSpPr>
              <p:nvPr/>
            </p:nvSpPr>
            <p:spPr bwMode="auto">
              <a:xfrm>
                <a:off x="1416" y="1542"/>
                <a:ext cx="3009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44" name="Line 33"/>
              <p:cNvSpPr>
                <a:spLocks noChangeShapeType="1"/>
              </p:cNvSpPr>
              <p:nvPr/>
            </p:nvSpPr>
            <p:spPr bwMode="auto">
              <a:xfrm>
                <a:off x="1416" y="1430"/>
                <a:ext cx="3014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45" name="Line 34"/>
              <p:cNvSpPr>
                <a:spLocks noChangeShapeType="1"/>
              </p:cNvSpPr>
              <p:nvPr/>
            </p:nvSpPr>
            <p:spPr bwMode="auto">
              <a:xfrm>
                <a:off x="1416" y="1299"/>
                <a:ext cx="3008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46" name="Line 35"/>
              <p:cNvSpPr>
                <a:spLocks noChangeShapeType="1"/>
              </p:cNvSpPr>
              <p:nvPr/>
            </p:nvSpPr>
            <p:spPr bwMode="auto">
              <a:xfrm>
                <a:off x="1417" y="1204"/>
                <a:ext cx="3008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47" name="Line 36"/>
              <p:cNvSpPr>
                <a:spLocks noChangeShapeType="1"/>
              </p:cNvSpPr>
              <p:nvPr/>
            </p:nvSpPr>
            <p:spPr bwMode="auto">
              <a:xfrm flipV="1">
                <a:off x="1416" y="1035"/>
                <a:ext cx="3001" cy="6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94248" name="Group 39"/>
              <p:cNvGrpSpPr>
                <a:grpSpLocks/>
              </p:cNvGrpSpPr>
              <p:nvPr/>
            </p:nvGrpSpPr>
            <p:grpSpPr bwMode="auto">
              <a:xfrm>
                <a:off x="1400" y="2503"/>
                <a:ext cx="63" cy="63"/>
                <a:chOff x="1400" y="2503"/>
                <a:chExt cx="63" cy="63"/>
              </a:xfrm>
            </p:grpSpPr>
            <p:sp>
              <p:nvSpPr>
                <p:cNvPr id="94471" name="Oval 37"/>
                <p:cNvSpPr>
                  <a:spLocks noChangeArrowheads="1"/>
                </p:cNvSpPr>
                <p:nvPr/>
              </p:nvSpPr>
              <p:spPr bwMode="auto">
                <a:xfrm>
                  <a:off x="1400" y="2503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72" name="Oval 38"/>
                <p:cNvSpPr>
                  <a:spLocks noChangeArrowheads="1"/>
                </p:cNvSpPr>
                <p:nvPr/>
              </p:nvSpPr>
              <p:spPr bwMode="auto">
                <a:xfrm>
                  <a:off x="1400" y="2503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49" name="Group 42"/>
              <p:cNvGrpSpPr>
                <a:grpSpLocks/>
              </p:cNvGrpSpPr>
              <p:nvPr/>
            </p:nvGrpSpPr>
            <p:grpSpPr bwMode="auto">
              <a:xfrm>
                <a:off x="1601" y="2414"/>
                <a:ext cx="63" cy="62"/>
                <a:chOff x="1601" y="2414"/>
                <a:chExt cx="63" cy="62"/>
              </a:xfrm>
            </p:grpSpPr>
            <p:sp>
              <p:nvSpPr>
                <p:cNvPr id="94469" name="Oval 40"/>
                <p:cNvSpPr>
                  <a:spLocks noChangeArrowheads="1"/>
                </p:cNvSpPr>
                <p:nvPr/>
              </p:nvSpPr>
              <p:spPr bwMode="auto">
                <a:xfrm>
                  <a:off x="1601" y="2414"/>
                  <a:ext cx="63" cy="62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70" name="Oval 41"/>
                <p:cNvSpPr>
                  <a:spLocks noChangeArrowheads="1"/>
                </p:cNvSpPr>
                <p:nvPr/>
              </p:nvSpPr>
              <p:spPr bwMode="auto">
                <a:xfrm>
                  <a:off x="1601" y="2414"/>
                  <a:ext cx="63" cy="62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50" name="Group 45"/>
              <p:cNvGrpSpPr>
                <a:grpSpLocks/>
              </p:cNvGrpSpPr>
              <p:nvPr/>
            </p:nvGrpSpPr>
            <p:grpSpPr bwMode="auto">
              <a:xfrm>
                <a:off x="1791" y="2256"/>
                <a:ext cx="63" cy="63"/>
                <a:chOff x="1791" y="2256"/>
                <a:chExt cx="63" cy="63"/>
              </a:xfrm>
            </p:grpSpPr>
            <p:sp>
              <p:nvSpPr>
                <p:cNvPr id="94467" name="Oval 43"/>
                <p:cNvSpPr>
                  <a:spLocks noChangeArrowheads="1"/>
                </p:cNvSpPr>
                <p:nvPr/>
              </p:nvSpPr>
              <p:spPr bwMode="auto">
                <a:xfrm>
                  <a:off x="1791" y="2256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68" name="Oval 44"/>
                <p:cNvSpPr>
                  <a:spLocks noChangeArrowheads="1"/>
                </p:cNvSpPr>
                <p:nvPr/>
              </p:nvSpPr>
              <p:spPr bwMode="auto">
                <a:xfrm>
                  <a:off x="1791" y="2256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51" name="Group 48"/>
              <p:cNvGrpSpPr>
                <a:grpSpLocks/>
              </p:cNvGrpSpPr>
              <p:nvPr/>
            </p:nvGrpSpPr>
            <p:grpSpPr bwMode="auto">
              <a:xfrm>
                <a:off x="2560" y="1771"/>
                <a:ext cx="63" cy="63"/>
                <a:chOff x="2560" y="1771"/>
                <a:chExt cx="63" cy="63"/>
              </a:xfrm>
            </p:grpSpPr>
            <p:sp>
              <p:nvSpPr>
                <p:cNvPr id="94465" name="Oval 46"/>
                <p:cNvSpPr>
                  <a:spLocks noChangeArrowheads="1"/>
                </p:cNvSpPr>
                <p:nvPr/>
              </p:nvSpPr>
              <p:spPr bwMode="auto">
                <a:xfrm>
                  <a:off x="2560" y="1771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66" name="Oval 47"/>
                <p:cNvSpPr>
                  <a:spLocks noChangeArrowheads="1"/>
                </p:cNvSpPr>
                <p:nvPr/>
              </p:nvSpPr>
              <p:spPr bwMode="auto">
                <a:xfrm>
                  <a:off x="2560" y="1771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52" name="Group 51"/>
              <p:cNvGrpSpPr>
                <a:grpSpLocks/>
              </p:cNvGrpSpPr>
              <p:nvPr/>
            </p:nvGrpSpPr>
            <p:grpSpPr bwMode="auto">
              <a:xfrm>
                <a:off x="2797" y="1658"/>
                <a:ext cx="64" cy="63"/>
                <a:chOff x="2797" y="1658"/>
                <a:chExt cx="64" cy="63"/>
              </a:xfrm>
            </p:grpSpPr>
            <p:sp>
              <p:nvSpPr>
                <p:cNvPr id="94463" name="Oval 49"/>
                <p:cNvSpPr>
                  <a:spLocks noChangeArrowheads="1"/>
                </p:cNvSpPr>
                <p:nvPr/>
              </p:nvSpPr>
              <p:spPr bwMode="auto">
                <a:xfrm>
                  <a:off x="2797" y="1658"/>
                  <a:ext cx="64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64" name="Oval 50"/>
                <p:cNvSpPr>
                  <a:spLocks noChangeArrowheads="1"/>
                </p:cNvSpPr>
                <p:nvPr/>
              </p:nvSpPr>
              <p:spPr bwMode="auto">
                <a:xfrm>
                  <a:off x="2797" y="1658"/>
                  <a:ext cx="64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53" name="Group 54"/>
              <p:cNvGrpSpPr>
                <a:grpSpLocks/>
              </p:cNvGrpSpPr>
              <p:nvPr/>
            </p:nvGrpSpPr>
            <p:grpSpPr bwMode="auto">
              <a:xfrm>
                <a:off x="2970" y="1570"/>
                <a:ext cx="63" cy="63"/>
                <a:chOff x="2970" y="1570"/>
                <a:chExt cx="63" cy="63"/>
              </a:xfrm>
            </p:grpSpPr>
            <p:sp>
              <p:nvSpPr>
                <p:cNvPr id="94461" name="Oval 52"/>
                <p:cNvSpPr>
                  <a:spLocks noChangeArrowheads="1"/>
                </p:cNvSpPr>
                <p:nvPr/>
              </p:nvSpPr>
              <p:spPr bwMode="auto">
                <a:xfrm>
                  <a:off x="2970" y="1570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62" name="Oval 53"/>
                <p:cNvSpPr>
                  <a:spLocks noChangeArrowheads="1"/>
                </p:cNvSpPr>
                <p:nvPr/>
              </p:nvSpPr>
              <p:spPr bwMode="auto">
                <a:xfrm>
                  <a:off x="2970" y="1570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54" name="Group 57"/>
              <p:cNvGrpSpPr>
                <a:grpSpLocks/>
              </p:cNvGrpSpPr>
              <p:nvPr/>
            </p:nvGrpSpPr>
            <p:grpSpPr bwMode="auto">
              <a:xfrm>
                <a:off x="3752" y="1298"/>
                <a:ext cx="63" cy="63"/>
                <a:chOff x="3752" y="1298"/>
                <a:chExt cx="63" cy="63"/>
              </a:xfrm>
            </p:grpSpPr>
            <p:sp>
              <p:nvSpPr>
                <p:cNvPr id="94459" name="Oval 55"/>
                <p:cNvSpPr>
                  <a:spLocks noChangeArrowheads="1"/>
                </p:cNvSpPr>
                <p:nvPr/>
              </p:nvSpPr>
              <p:spPr bwMode="auto">
                <a:xfrm>
                  <a:off x="3752" y="1298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60" name="Oval 56"/>
                <p:cNvSpPr>
                  <a:spLocks noChangeArrowheads="1"/>
                </p:cNvSpPr>
                <p:nvPr/>
              </p:nvSpPr>
              <p:spPr bwMode="auto">
                <a:xfrm>
                  <a:off x="3752" y="1298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55" name="Group 60"/>
              <p:cNvGrpSpPr>
                <a:grpSpLocks/>
              </p:cNvGrpSpPr>
              <p:nvPr/>
            </p:nvGrpSpPr>
            <p:grpSpPr bwMode="auto">
              <a:xfrm>
                <a:off x="3976" y="1195"/>
                <a:ext cx="63" cy="63"/>
                <a:chOff x="3976" y="1195"/>
                <a:chExt cx="63" cy="63"/>
              </a:xfrm>
            </p:grpSpPr>
            <p:sp>
              <p:nvSpPr>
                <p:cNvPr id="94457" name="Oval 58"/>
                <p:cNvSpPr>
                  <a:spLocks noChangeArrowheads="1"/>
                </p:cNvSpPr>
                <p:nvPr/>
              </p:nvSpPr>
              <p:spPr bwMode="auto">
                <a:xfrm>
                  <a:off x="3976" y="1195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58" name="Oval 59"/>
                <p:cNvSpPr>
                  <a:spLocks noChangeArrowheads="1"/>
                </p:cNvSpPr>
                <p:nvPr/>
              </p:nvSpPr>
              <p:spPr bwMode="auto">
                <a:xfrm>
                  <a:off x="3976" y="1195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56" name="Group 63"/>
              <p:cNvGrpSpPr>
                <a:grpSpLocks/>
              </p:cNvGrpSpPr>
              <p:nvPr/>
            </p:nvGrpSpPr>
            <p:grpSpPr bwMode="auto">
              <a:xfrm>
                <a:off x="4136" y="1169"/>
                <a:ext cx="63" cy="63"/>
                <a:chOff x="4136" y="1169"/>
                <a:chExt cx="63" cy="63"/>
              </a:xfrm>
            </p:grpSpPr>
            <p:sp>
              <p:nvSpPr>
                <p:cNvPr id="94455" name="Oval 61"/>
                <p:cNvSpPr>
                  <a:spLocks noChangeArrowheads="1"/>
                </p:cNvSpPr>
                <p:nvPr/>
              </p:nvSpPr>
              <p:spPr bwMode="auto">
                <a:xfrm>
                  <a:off x="4136" y="1169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56" name="Oval 62"/>
                <p:cNvSpPr>
                  <a:spLocks noChangeArrowheads="1"/>
                </p:cNvSpPr>
                <p:nvPr/>
              </p:nvSpPr>
              <p:spPr bwMode="auto">
                <a:xfrm>
                  <a:off x="4136" y="1169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57" name="Group 66"/>
              <p:cNvGrpSpPr>
                <a:grpSpLocks/>
              </p:cNvGrpSpPr>
              <p:nvPr/>
            </p:nvGrpSpPr>
            <p:grpSpPr bwMode="auto">
              <a:xfrm>
                <a:off x="4388" y="1069"/>
                <a:ext cx="63" cy="63"/>
                <a:chOff x="4388" y="1069"/>
                <a:chExt cx="63" cy="63"/>
              </a:xfrm>
            </p:grpSpPr>
            <p:sp>
              <p:nvSpPr>
                <p:cNvPr id="94453" name="Oval 64"/>
                <p:cNvSpPr>
                  <a:spLocks noChangeArrowheads="1"/>
                </p:cNvSpPr>
                <p:nvPr/>
              </p:nvSpPr>
              <p:spPr bwMode="auto">
                <a:xfrm>
                  <a:off x="4388" y="1069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54" name="Oval 65"/>
                <p:cNvSpPr>
                  <a:spLocks noChangeArrowheads="1"/>
                </p:cNvSpPr>
                <p:nvPr/>
              </p:nvSpPr>
              <p:spPr bwMode="auto">
                <a:xfrm>
                  <a:off x="4388" y="1069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258" name="Line 67"/>
              <p:cNvSpPr>
                <a:spLocks noChangeShapeType="1"/>
              </p:cNvSpPr>
              <p:nvPr/>
            </p:nvSpPr>
            <p:spPr bwMode="auto">
              <a:xfrm flipV="1">
                <a:off x="1816" y="1265"/>
                <a:ext cx="1974" cy="965"/>
              </a:xfrm>
              <a:prstGeom prst="line">
                <a:avLst/>
              </a:prstGeom>
              <a:noFill/>
              <a:ln w="33338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94259" name="Group 70"/>
              <p:cNvGrpSpPr>
                <a:grpSpLocks/>
              </p:cNvGrpSpPr>
              <p:nvPr/>
            </p:nvGrpSpPr>
            <p:grpSpPr bwMode="auto">
              <a:xfrm>
                <a:off x="2155" y="2012"/>
                <a:ext cx="63" cy="63"/>
                <a:chOff x="2155" y="2012"/>
                <a:chExt cx="63" cy="63"/>
              </a:xfrm>
            </p:grpSpPr>
            <p:sp>
              <p:nvSpPr>
                <p:cNvPr id="94451" name="Oval 68"/>
                <p:cNvSpPr>
                  <a:spLocks noChangeArrowheads="1"/>
                </p:cNvSpPr>
                <p:nvPr/>
              </p:nvSpPr>
              <p:spPr bwMode="auto">
                <a:xfrm>
                  <a:off x="2155" y="2012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52" name="Oval 69"/>
                <p:cNvSpPr>
                  <a:spLocks noChangeArrowheads="1"/>
                </p:cNvSpPr>
                <p:nvPr/>
              </p:nvSpPr>
              <p:spPr bwMode="auto">
                <a:xfrm>
                  <a:off x="2155" y="2012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60" name="Group 73"/>
              <p:cNvGrpSpPr>
                <a:grpSpLocks/>
              </p:cNvGrpSpPr>
              <p:nvPr/>
            </p:nvGrpSpPr>
            <p:grpSpPr bwMode="auto">
              <a:xfrm>
                <a:off x="1992" y="2095"/>
                <a:ext cx="63" cy="63"/>
                <a:chOff x="1992" y="2095"/>
                <a:chExt cx="63" cy="63"/>
              </a:xfrm>
            </p:grpSpPr>
            <p:sp>
              <p:nvSpPr>
                <p:cNvPr id="94449" name="Oval 71"/>
                <p:cNvSpPr>
                  <a:spLocks noChangeArrowheads="1"/>
                </p:cNvSpPr>
                <p:nvPr/>
              </p:nvSpPr>
              <p:spPr bwMode="auto">
                <a:xfrm>
                  <a:off x="1992" y="2095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50" name="Oval 72"/>
                <p:cNvSpPr>
                  <a:spLocks noChangeArrowheads="1"/>
                </p:cNvSpPr>
                <p:nvPr/>
              </p:nvSpPr>
              <p:spPr bwMode="auto">
                <a:xfrm>
                  <a:off x="1992" y="2095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261" name="Freeform 74"/>
              <p:cNvSpPr>
                <a:spLocks noEditPoints="1"/>
              </p:cNvSpPr>
              <p:nvPr/>
            </p:nvSpPr>
            <p:spPr bwMode="auto">
              <a:xfrm>
                <a:off x="3070" y="1603"/>
                <a:ext cx="61" cy="1680"/>
              </a:xfrm>
              <a:custGeom>
                <a:avLst/>
                <a:gdLst>
                  <a:gd name="T0" fmla="*/ 41 w 61"/>
                  <a:gd name="T1" fmla="*/ 81 h 1680"/>
                  <a:gd name="T2" fmla="*/ 20 w 61"/>
                  <a:gd name="T3" fmla="*/ 0 h 1680"/>
                  <a:gd name="T4" fmla="*/ 41 w 61"/>
                  <a:gd name="T5" fmla="*/ 141 h 1680"/>
                  <a:gd name="T6" fmla="*/ 20 w 61"/>
                  <a:gd name="T7" fmla="*/ 222 h 1680"/>
                  <a:gd name="T8" fmla="*/ 41 w 61"/>
                  <a:gd name="T9" fmla="*/ 141 h 1680"/>
                  <a:gd name="T10" fmla="*/ 41 w 61"/>
                  <a:gd name="T11" fmla="*/ 364 h 1680"/>
                  <a:gd name="T12" fmla="*/ 20 w 61"/>
                  <a:gd name="T13" fmla="*/ 283 h 1680"/>
                  <a:gd name="T14" fmla="*/ 41 w 61"/>
                  <a:gd name="T15" fmla="*/ 425 h 1680"/>
                  <a:gd name="T16" fmla="*/ 20 w 61"/>
                  <a:gd name="T17" fmla="*/ 506 h 1680"/>
                  <a:gd name="T18" fmla="*/ 41 w 61"/>
                  <a:gd name="T19" fmla="*/ 425 h 1680"/>
                  <a:gd name="T20" fmla="*/ 41 w 61"/>
                  <a:gd name="T21" fmla="*/ 647 h 1680"/>
                  <a:gd name="T22" fmla="*/ 20 w 61"/>
                  <a:gd name="T23" fmla="*/ 566 h 1680"/>
                  <a:gd name="T24" fmla="*/ 41 w 61"/>
                  <a:gd name="T25" fmla="*/ 708 h 1680"/>
                  <a:gd name="T26" fmla="*/ 20 w 61"/>
                  <a:gd name="T27" fmla="*/ 789 h 1680"/>
                  <a:gd name="T28" fmla="*/ 41 w 61"/>
                  <a:gd name="T29" fmla="*/ 708 h 1680"/>
                  <a:gd name="T30" fmla="*/ 41 w 61"/>
                  <a:gd name="T31" fmla="*/ 931 h 1680"/>
                  <a:gd name="T32" fmla="*/ 20 w 61"/>
                  <a:gd name="T33" fmla="*/ 850 h 1680"/>
                  <a:gd name="T34" fmla="*/ 41 w 61"/>
                  <a:gd name="T35" fmla="*/ 991 h 1680"/>
                  <a:gd name="T36" fmla="*/ 20 w 61"/>
                  <a:gd name="T37" fmla="*/ 1072 h 1680"/>
                  <a:gd name="T38" fmla="*/ 41 w 61"/>
                  <a:gd name="T39" fmla="*/ 991 h 1680"/>
                  <a:gd name="T40" fmla="*/ 41 w 61"/>
                  <a:gd name="T41" fmla="*/ 1214 h 1680"/>
                  <a:gd name="T42" fmla="*/ 20 w 61"/>
                  <a:gd name="T43" fmla="*/ 1133 h 1680"/>
                  <a:gd name="T44" fmla="*/ 41 w 61"/>
                  <a:gd name="T45" fmla="*/ 1275 h 1680"/>
                  <a:gd name="T46" fmla="*/ 20 w 61"/>
                  <a:gd name="T47" fmla="*/ 1356 h 1680"/>
                  <a:gd name="T48" fmla="*/ 41 w 61"/>
                  <a:gd name="T49" fmla="*/ 1275 h 1680"/>
                  <a:gd name="T50" fmla="*/ 41 w 61"/>
                  <a:gd name="T51" fmla="*/ 1497 h 1680"/>
                  <a:gd name="T52" fmla="*/ 20 w 61"/>
                  <a:gd name="T53" fmla="*/ 1417 h 1680"/>
                  <a:gd name="T54" fmla="*/ 41 w 61"/>
                  <a:gd name="T55" fmla="*/ 1558 h 1680"/>
                  <a:gd name="T56" fmla="*/ 20 w 61"/>
                  <a:gd name="T57" fmla="*/ 1629 h 1680"/>
                  <a:gd name="T58" fmla="*/ 41 w 61"/>
                  <a:gd name="T59" fmla="*/ 1558 h 1680"/>
                  <a:gd name="T60" fmla="*/ 31 w 61"/>
                  <a:gd name="T61" fmla="*/ 1680 h 1680"/>
                  <a:gd name="T62" fmla="*/ 61 w 61"/>
                  <a:gd name="T63" fmla="*/ 1619 h 168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1"/>
                  <a:gd name="T97" fmla="*/ 0 h 1680"/>
                  <a:gd name="T98" fmla="*/ 61 w 61"/>
                  <a:gd name="T99" fmla="*/ 1680 h 168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1" h="1680">
                    <a:moveTo>
                      <a:pt x="41" y="0"/>
                    </a:moveTo>
                    <a:lnTo>
                      <a:pt x="41" y="81"/>
                    </a:lnTo>
                    <a:lnTo>
                      <a:pt x="20" y="81"/>
                    </a:lnTo>
                    <a:lnTo>
                      <a:pt x="20" y="0"/>
                    </a:lnTo>
                    <a:lnTo>
                      <a:pt x="41" y="0"/>
                    </a:lnTo>
                    <a:close/>
                    <a:moveTo>
                      <a:pt x="41" y="141"/>
                    </a:moveTo>
                    <a:lnTo>
                      <a:pt x="41" y="222"/>
                    </a:lnTo>
                    <a:lnTo>
                      <a:pt x="20" y="222"/>
                    </a:lnTo>
                    <a:lnTo>
                      <a:pt x="20" y="141"/>
                    </a:lnTo>
                    <a:lnTo>
                      <a:pt x="41" y="141"/>
                    </a:lnTo>
                    <a:close/>
                    <a:moveTo>
                      <a:pt x="41" y="283"/>
                    </a:moveTo>
                    <a:lnTo>
                      <a:pt x="41" y="364"/>
                    </a:lnTo>
                    <a:lnTo>
                      <a:pt x="20" y="364"/>
                    </a:lnTo>
                    <a:lnTo>
                      <a:pt x="20" y="283"/>
                    </a:lnTo>
                    <a:lnTo>
                      <a:pt x="41" y="283"/>
                    </a:lnTo>
                    <a:close/>
                    <a:moveTo>
                      <a:pt x="41" y="425"/>
                    </a:moveTo>
                    <a:lnTo>
                      <a:pt x="41" y="506"/>
                    </a:lnTo>
                    <a:lnTo>
                      <a:pt x="20" y="506"/>
                    </a:lnTo>
                    <a:lnTo>
                      <a:pt x="20" y="425"/>
                    </a:lnTo>
                    <a:lnTo>
                      <a:pt x="41" y="425"/>
                    </a:lnTo>
                    <a:close/>
                    <a:moveTo>
                      <a:pt x="41" y="566"/>
                    </a:moveTo>
                    <a:lnTo>
                      <a:pt x="41" y="647"/>
                    </a:lnTo>
                    <a:lnTo>
                      <a:pt x="20" y="647"/>
                    </a:lnTo>
                    <a:lnTo>
                      <a:pt x="20" y="566"/>
                    </a:lnTo>
                    <a:lnTo>
                      <a:pt x="41" y="566"/>
                    </a:lnTo>
                    <a:close/>
                    <a:moveTo>
                      <a:pt x="41" y="708"/>
                    </a:moveTo>
                    <a:lnTo>
                      <a:pt x="41" y="789"/>
                    </a:lnTo>
                    <a:lnTo>
                      <a:pt x="20" y="789"/>
                    </a:lnTo>
                    <a:lnTo>
                      <a:pt x="20" y="708"/>
                    </a:lnTo>
                    <a:lnTo>
                      <a:pt x="41" y="708"/>
                    </a:lnTo>
                    <a:close/>
                    <a:moveTo>
                      <a:pt x="41" y="850"/>
                    </a:moveTo>
                    <a:lnTo>
                      <a:pt x="41" y="931"/>
                    </a:lnTo>
                    <a:lnTo>
                      <a:pt x="20" y="931"/>
                    </a:lnTo>
                    <a:lnTo>
                      <a:pt x="20" y="850"/>
                    </a:lnTo>
                    <a:lnTo>
                      <a:pt x="41" y="850"/>
                    </a:lnTo>
                    <a:close/>
                    <a:moveTo>
                      <a:pt x="41" y="991"/>
                    </a:moveTo>
                    <a:lnTo>
                      <a:pt x="41" y="1072"/>
                    </a:lnTo>
                    <a:lnTo>
                      <a:pt x="20" y="1072"/>
                    </a:lnTo>
                    <a:lnTo>
                      <a:pt x="20" y="991"/>
                    </a:lnTo>
                    <a:lnTo>
                      <a:pt x="41" y="991"/>
                    </a:lnTo>
                    <a:close/>
                    <a:moveTo>
                      <a:pt x="41" y="1133"/>
                    </a:moveTo>
                    <a:lnTo>
                      <a:pt x="41" y="1214"/>
                    </a:lnTo>
                    <a:lnTo>
                      <a:pt x="20" y="1214"/>
                    </a:lnTo>
                    <a:lnTo>
                      <a:pt x="20" y="1133"/>
                    </a:lnTo>
                    <a:lnTo>
                      <a:pt x="41" y="1133"/>
                    </a:lnTo>
                    <a:close/>
                    <a:moveTo>
                      <a:pt x="41" y="1275"/>
                    </a:moveTo>
                    <a:lnTo>
                      <a:pt x="41" y="1356"/>
                    </a:lnTo>
                    <a:lnTo>
                      <a:pt x="20" y="1356"/>
                    </a:lnTo>
                    <a:lnTo>
                      <a:pt x="20" y="1275"/>
                    </a:lnTo>
                    <a:lnTo>
                      <a:pt x="41" y="1275"/>
                    </a:lnTo>
                    <a:close/>
                    <a:moveTo>
                      <a:pt x="41" y="1417"/>
                    </a:moveTo>
                    <a:lnTo>
                      <a:pt x="41" y="1497"/>
                    </a:lnTo>
                    <a:lnTo>
                      <a:pt x="20" y="1497"/>
                    </a:lnTo>
                    <a:lnTo>
                      <a:pt x="20" y="1417"/>
                    </a:lnTo>
                    <a:lnTo>
                      <a:pt x="41" y="1417"/>
                    </a:lnTo>
                    <a:close/>
                    <a:moveTo>
                      <a:pt x="41" y="1558"/>
                    </a:moveTo>
                    <a:lnTo>
                      <a:pt x="41" y="1629"/>
                    </a:lnTo>
                    <a:lnTo>
                      <a:pt x="20" y="1629"/>
                    </a:lnTo>
                    <a:lnTo>
                      <a:pt x="20" y="1558"/>
                    </a:lnTo>
                    <a:lnTo>
                      <a:pt x="41" y="1558"/>
                    </a:lnTo>
                    <a:close/>
                    <a:moveTo>
                      <a:pt x="61" y="1619"/>
                    </a:moveTo>
                    <a:lnTo>
                      <a:pt x="31" y="1680"/>
                    </a:lnTo>
                    <a:lnTo>
                      <a:pt x="0" y="1619"/>
                    </a:lnTo>
                    <a:lnTo>
                      <a:pt x="61" y="1619"/>
                    </a:lnTo>
                    <a:close/>
                  </a:path>
                </a:pathLst>
              </a:custGeom>
              <a:solidFill>
                <a:srgbClr val="FF0000"/>
              </a:solidFill>
              <a:ln w="1588" cap="flat">
                <a:solidFill>
                  <a:srgbClr val="FF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94262" name="Group 77"/>
              <p:cNvGrpSpPr>
                <a:grpSpLocks/>
              </p:cNvGrpSpPr>
              <p:nvPr/>
            </p:nvGrpSpPr>
            <p:grpSpPr bwMode="auto">
              <a:xfrm>
                <a:off x="3361" y="1414"/>
                <a:ext cx="63" cy="63"/>
                <a:chOff x="3361" y="1414"/>
                <a:chExt cx="63" cy="63"/>
              </a:xfrm>
            </p:grpSpPr>
            <p:sp>
              <p:nvSpPr>
                <p:cNvPr id="94447" name="Oval 75"/>
                <p:cNvSpPr>
                  <a:spLocks noChangeArrowheads="1"/>
                </p:cNvSpPr>
                <p:nvPr/>
              </p:nvSpPr>
              <p:spPr bwMode="auto">
                <a:xfrm>
                  <a:off x="3361" y="1414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48" name="Oval 76"/>
                <p:cNvSpPr>
                  <a:spLocks noChangeArrowheads="1"/>
                </p:cNvSpPr>
                <p:nvPr/>
              </p:nvSpPr>
              <p:spPr bwMode="auto">
                <a:xfrm>
                  <a:off x="3361" y="1414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63" name="Group 80"/>
              <p:cNvGrpSpPr>
                <a:grpSpLocks/>
              </p:cNvGrpSpPr>
              <p:nvPr/>
            </p:nvGrpSpPr>
            <p:grpSpPr bwMode="auto">
              <a:xfrm>
                <a:off x="3197" y="1484"/>
                <a:ext cx="64" cy="63"/>
                <a:chOff x="3197" y="1484"/>
                <a:chExt cx="64" cy="63"/>
              </a:xfrm>
            </p:grpSpPr>
            <p:sp>
              <p:nvSpPr>
                <p:cNvPr id="94445" name="Oval 78"/>
                <p:cNvSpPr>
                  <a:spLocks noChangeArrowheads="1"/>
                </p:cNvSpPr>
                <p:nvPr/>
              </p:nvSpPr>
              <p:spPr bwMode="auto">
                <a:xfrm>
                  <a:off x="3197" y="1484"/>
                  <a:ext cx="64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46" name="Oval 79"/>
                <p:cNvSpPr>
                  <a:spLocks noChangeArrowheads="1"/>
                </p:cNvSpPr>
                <p:nvPr/>
              </p:nvSpPr>
              <p:spPr bwMode="auto">
                <a:xfrm>
                  <a:off x="3197" y="1484"/>
                  <a:ext cx="64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264" name="Group 83"/>
              <p:cNvGrpSpPr>
                <a:grpSpLocks/>
              </p:cNvGrpSpPr>
              <p:nvPr/>
            </p:nvGrpSpPr>
            <p:grpSpPr bwMode="auto">
              <a:xfrm>
                <a:off x="3582" y="1341"/>
                <a:ext cx="63" cy="63"/>
                <a:chOff x="3582" y="1341"/>
                <a:chExt cx="63" cy="63"/>
              </a:xfrm>
            </p:grpSpPr>
            <p:sp>
              <p:nvSpPr>
                <p:cNvPr id="94443" name="Oval 81"/>
                <p:cNvSpPr>
                  <a:spLocks noChangeArrowheads="1"/>
                </p:cNvSpPr>
                <p:nvPr/>
              </p:nvSpPr>
              <p:spPr bwMode="auto">
                <a:xfrm>
                  <a:off x="3582" y="1341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44" name="Oval 82"/>
                <p:cNvSpPr>
                  <a:spLocks noChangeArrowheads="1"/>
                </p:cNvSpPr>
                <p:nvPr/>
              </p:nvSpPr>
              <p:spPr bwMode="auto">
                <a:xfrm>
                  <a:off x="3582" y="1341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265" name="Freeform 84"/>
              <p:cNvSpPr>
                <a:spLocks noEditPoints="1"/>
              </p:cNvSpPr>
              <p:nvPr/>
            </p:nvSpPr>
            <p:spPr bwMode="auto">
              <a:xfrm>
                <a:off x="2296" y="1985"/>
                <a:ext cx="581" cy="14"/>
              </a:xfrm>
              <a:custGeom>
                <a:avLst/>
                <a:gdLst>
                  <a:gd name="T0" fmla="*/ 0 w 581"/>
                  <a:gd name="T1" fmla="*/ 0 h 14"/>
                  <a:gd name="T2" fmla="*/ 54 w 581"/>
                  <a:gd name="T3" fmla="*/ 0 h 14"/>
                  <a:gd name="T4" fmla="*/ 54 w 581"/>
                  <a:gd name="T5" fmla="*/ 14 h 14"/>
                  <a:gd name="T6" fmla="*/ 0 w 581"/>
                  <a:gd name="T7" fmla="*/ 14 h 14"/>
                  <a:gd name="T8" fmla="*/ 0 w 581"/>
                  <a:gd name="T9" fmla="*/ 0 h 14"/>
                  <a:gd name="T10" fmla="*/ 95 w 581"/>
                  <a:gd name="T11" fmla="*/ 0 h 14"/>
                  <a:gd name="T12" fmla="*/ 149 w 581"/>
                  <a:gd name="T13" fmla="*/ 0 h 14"/>
                  <a:gd name="T14" fmla="*/ 149 w 581"/>
                  <a:gd name="T15" fmla="*/ 14 h 14"/>
                  <a:gd name="T16" fmla="*/ 95 w 581"/>
                  <a:gd name="T17" fmla="*/ 14 h 14"/>
                  <a:gd name="T18" fmla="*/ 95 w 581"/>
                  <a:gd name="T19" fmla="*/ 0 h 14"/>
                  <a:gd name="T20" fmla="*/ 189 w 581"/>
                  <a:gd name="T21" fmla="*/ 0 h 14"/>
                  <a:gd name="T22" fmla="*/ 243 w 581"/>
                  <a:gd name="T23" fmla="*/ 0 h 14"/>
                  <a:gd name="T24" fmla="*/ 243 w 581"/>
                  <a:gd name="T25" fmla="*/ 14 h 14"/>
                  <a:gd name="T26" fmla="*/ 189 w 581"/>
                  <a:gd name="T27" fmla="*/ 14 h 14"/>
                  <a:gd name="T28" fmla="*/ 189 w 581"/>
                  <a:gd name="T29" fmla="*/ 0 h 14"/>
                  <a:gd name="T30" fmla="*/ 284 w 581"/>
                  <a:gd name="T31" fmla="*/ 0 h 14"/>
                  <a:gd name="T32" fmla="*/ 338 w 581"/>
                  <a:gd name="T33" fmla="*/ 0 h 14"/>
                  <a:gd name="T34" fmla="*/ 338 w 581"/>
                  <a:gd name="T35" fmla="*/ 14 h 14"/>
                  <a:gd name="T36" fmla="*/ 284 w 581"/>
                  <a:gd name="T37" fmla="*/ 14 h 14"/>
                  <a:gd name="T38" fmla="*/ 284 w 581"/>
                  <a:gd name="T39" fmla="*/ 0 h 14"/>
                  <a:gd name="T40" fmla="*/ 379 w 581"/>
                  <a:gd name="T41" fmla="*/ 0 h 14"/>
                  <a:gd name="T42" fmla="*/ 433 w 581"/>
                  <a:gd name="T43" fmla="*/ 0 h 14"/>
                  <a:gd name="T44" fmla="*/ 433 w 581"/>
                  <a:gd name="T45" fmla="*/ 14 h 14"/>
                  <a:gd name="T46" fmla="*/ 379 w 581"/>
                  <a:gd name="T47" fmla="*/ 14 h 14"/>
                  <a:gd name="T48" fmla="*/ 379 w 581"/>
                  <a:gd name="T49" fmla="*/ 0 h 14"/>
                  <a:gd name="T50" fmla="*/ 473 w 581"/>
                  <a:gd name="T51" fmla="*/ 0 h 14"/>
                  <a:gd name="T52" fmla="*/ 527 w 581"/>
                  <a:gd name="T53" fmla="*/ 0 h 14"/>
                  <a:gd name="T54" fmla="*/ 527 w 581"/>
                  <a:gd name="T55" fmla="*/ 14 h 14"/>
                  <a:gd name="T56" fmla="*/ 473 w 581"/>
                  <a:gd name="T57" fmla="*/ 14 h 14"/>
                  <a:gd name="T58" fmla="*/ 473 w 581"/>
                  <a:gd name="T59" fmla="*/ 0 h 14"/>
                  <a:gd name="T60" fmla="*/ 568 w 581"/>
                  <a:gd name="T61" fmla="*/ 0 h 14"/>
                  <a:gd name="T62" fmla="*/ 581 w 581"/>
                  <a:gd name="T63" fmla="*/ 0 h 14"/>
                  <a:gd name="T64" fmla="*/ 581 w 581"/>
                  <a:gd name="T65" fmla="*/ 14 h 14"/>
                  <a:gd name="T66" fmla="*/ 568 w 581"/>
                  <a:gd name="T67" fmla="*/ 14 h 14"/>
                  <a:gd name="T68" fmla="*/ 568 w 581"/>
                  <a:gd name="T69" fmla="*/ 0 h 1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81"/>
                  <a:gd name="T106" fmla="*/ 0 h 14"/>
                  <a:gd name="T107" fmla="*/ 581 w 581"/>
                  <a:gd name="T108" fmla="*/ 14 h 1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81" h="14">
                    <a:moveTo>
                      <a:pt x="0" y="0"/>
                    </a:moveTo>
                    <a:lnTo>
                      <a:pt x="54" y="0"/>
                    </a:lnTo>
                    <a:lnTo>
                      <a:pt x="5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95" y="0"/>
                    </a:moveTo>
                    <a:lnTo>
                      <a:pt x="149" y="0"/>
                    </a:lnTo>
                    <a:lnTo>
                      <a:pt x="149" y="14"/>
                    </a:lnTo>
                    <a:lnTo>
                      <a:pt x="95" y="14"/>
                    </a:lnTo>
                    <a:lnTo>
                      <a:pt x="95" y="0"/>
                    </a:lnTo>
                    <a:close/>
                    <a:moveTo>
                      <a:pt x="189" y="0"/>
                    </a:moveTo>
                    <a:lnTo>
                      <a:pt x="243" y="0"/>
                    </a:lnTo>
                    <a:lnTo>
                      <a:pt x="243" y="14"/>
                    </a:lnTo>
                    <a:lnTo>
                      <a:pt x="189" y="14"/>
                    </a:lnTo>
                    <a:lnTo>
                      <a:pt x="189" y="0"/>
                    </a:lnTo>
                    <a:close/>
                    <a:moveTo>
                      <a:pt x="284" y="0"/>
                    </a:moveTo>
                    <a:lnTo>
                      <a:pt x="338" y="0"/>
                    </a:lnTo>
                    <a:lnTo>
                      <a:pt x="338" y="14"/>
                    </a:lnTo>
                    <a:lnTo>
                      <a:pt x="284" y="14"/>
                    </a:lnTo>
                    <a:lnTo>
                      <a:pt x="284" y="0"/>
                    </a:lnTo>
                    <a:close/>
                    <a:moveTo>
                      <a:pt x="379" y="0"/>
                    </a:moveTo>
                    <a:lnTo>
                      <a:pt x="433" y="0"/>
                    </a:lnTo>
                    <a:lnTo>
                      <a:pt x="433" y="14"/>
                    </a:lnTo>
                    <a:lnTo>
                      <a:pt x="379" y="14"/>
                    </a:lnTo>
                    <a:lnTo>
                      <a:pt x="379" y="0"/>
                    </a:lnTo>
                    <a:close/>
                    <a:moveTo>
                      <a:pt x="473" y="0"/>
                    </a:moveTo>
                    <a:lnTo>
                      <a:pt x="527" y="0"/>
                    </a:lnTo>
                    <a:lnTo>
                      <a:pt x="527" y="14"/>
                    </a:lnTo>
                    <a:lnTo>
                      <a:pt x="473" y="14"/>
                    </a:lnTo>
                    <a:lnTo>
                      <a:pt x="473" y="0"/>
                    </a:lnTo>
                    <a:close/>
                    <a:moveTo>
                      <a:pt x="568" y="0"/>
                    </a:moveTo>
                    <a:lnTo>
                      <a:pt x="581" y="0"/>
                    </a:lnTo>
                    <a:lnTo>
                      <a:pt x="581" y="14"/>
                    </a:lnTo>
                    <a:lnTo>
                      <a:pt x="568" y="14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3333CC"/>
              </a:solidFill>
              <a:ln w="1588" cap="flat">
                <a:solidFill>
                  <a:srgbClr val="3333CC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266" name="Freeform 85"/>
              <p:cNvSpPr>
                <a:spLocks noEditPoints="1"/>
              </p:cNvSpPr>
              <p:nvPr/>
            </p:nvSpPr>
            <p:spPr bwMode="auto">
              <a:xfrm>
                <a:off x="2662" y="1816"/>
                <a:ext cx="30" cy="176"/>
              </a:xfrm>
              <a:custGeom>
                <a:avLst/>
                <a:gdLst>
                  <a:gd name="T0" fmla="*/ 13 w 30"/>
                  <a:gd name="T1" fmla="*/ 0 h 176"/>
                  <a:gd name="T2" fmla="*/ 16 w 30"/>
                  <a:gd name="T3" fmla="*/ 11 h 176"/>
                  <a:gd name="T4" fmla="*/ 17 w 30"/>
                  <a:gd name="T5" fmla="*/ 13 h 176"/>
                  <a:gd name="T6" fmla="*/ 4 w 30"/>
                  <a:gd name="T7" fmla="*/ 17 h 176"/>
                  <a:gd name="T8" fmla="*/ 4 w 30"/>
                  <a:gd name="T9" fmla="*/ 15 h 176"/>
                  <a:gd name="T10" fmla="*/ 0 w 30"/>
                  <a:gd name="T11" fmla="*/ 5 h 176"/>
                  <a:gd name="T12" fmla="*/ 13 w 30"/>
                  <a:gd name="T13" fmla="*/ 0 h 176"/>
                  <a:gd name="T14" fmla="*/ 21 w 30"/>
                  <a:gd name="T15" fmla="*/ 26 h 176"/>
                  <a:gd name="T16" fmla="*/ 23 w 30"/>
                  <a:gd name="T17" fmla="*/ 32 h 176"/>
                  <a:gd name="T18" fmla="*/ 24 w 30"/>
                  <a:gd name="T19" fmla="*/ 40 h 176"/>
                  <a:gd name="T20" fmla="*/ 11 w 30"/>
                  <a:gd name="T21" fmla="*/ 43 h 176"/>
                  <a:gd name="T22" fmla="*/ 10 w 30"/>
                  <a:gd name="T23" fmla="*/ 36 h 176"/>
                  <a:gd name="T24" fmla="*/ 8 w 30"/>
                  <a:gd name="T25" fmla="*/ 30 h 176"/>
                  <a:gd name="T26" fmla="*/ 21 w 30"/>
                  <a:gd name="T27" fmla="*/ 26 h 176"/>
                  <a:gd name="T28" fmla="*/ 27 w 30"/>
                  <a:gd name="T29" fmla="*/ 53 h 176"/>
                  <a:gd name="T30" fmla="*/ 27 w 30"/>
                  <a:gd name="T31" fmla="*/ 54 h 176"/>
                  <a:gd name="T32" fmla="*/ 29 w 30"/>
                  <a:gd name="T33" fmla="*/ 65 h 176"/>
                  <a:gd name="T34" fmla="*/ 29 w 30"/>
                  <a:gd name="T35" fmla="*/ 67 h 176"/>
                  <a:gd name="T36" fmla="*/ 15 w 30"/>
                  <a:gd name="T37" fmla="*/ 69 h 176"/>
                  <a:gd name="T38" fmla="*/ 15 w 30"/>
                  <a:gd name="T39" fmla="*/ 67 h 176"/>
                  <a:gd name="T40" fmla="*/ 14 w 30"/>
                  <a:gd name="T41" fmla="*/ 57 h 176"/>
                  <a:gd name="T42" fmla="*/ 14 w 30"/>
                  <a:gd name="T43" fmla="*/ 56 h 176"/>
                  <a:gd name="T44" fmla="*/ 27 w 30"/>
                  <a:gd name="T45" fmla="*/ 53 h 176"/>
                  <a:gd name="T46" fmla="*/ 30 w 30"/>
                  <a:gd name="T47" fmla="*/ 81 h 176"/>
                  <a:gd name="T48" fmla="*/ 30 w 30"/>
                  <a:gd name="T49" fmla="*/ 87 h 176"/>
                  <a:gd name="T50" fmla="*/ 30 w 30"/>
                  <a:gd name="T51" fmla="*/ 95 h 176"/>
                  <a:gd name="T52" fmla="*/ 17 w 30"/>
                  <a:gd name="T53" fmla="*/ 95 h 176"/>
                  <a:gd name="T54" fmla="*/ 17 w 30"/>
                  <a:gd name="T55" fmla="*/ 88 h 176"/>
                  <a:gd name="T56" fmla="*/ 16 w 30"/>
                  <a:gd name="T57" fmla="*/ 82 h 176"/>
                  <a:gd name="T58" fmla="*/ 30 w 30"/>
                  <a:gd name="T59" fmla="*/ 81 h 176"/>
                  <a:gd name="T60" fmla="*/ 30 w 30"/>
                  <a:gd name="T61" fmla="*/ 109 h 176"/>
                  <a:gd name="T62" fmla="*/ 30 w 30"/>
                  <a:gd name="T63" fmla="*/ 110 h 176"/>
                  <a:gd name="T64" fmla="*/ 29 w 30"/>
                  <a:gd name="T65" fmla="*/ 121 h 176"/>
                  <a:gd name="T66" fmla="*/ 29 w 30"/>
                  <a:gd name="T67" fmla="*/ 122 h 176"/>
                  <a:gd name="T68" fmla="*/ 15 w 30"/>
                  <a:gd name="T69" fmla="*/ 121 h 176"/>
                  <a:gd name="T70" fmla="*/ 16 w 30"/>
                  <a:gd name="T71" fmla="*/ 120 h 176"/>
                  <a:gd name="T72" fmla="*/ 16 w 30"/>
                  <a:gd name="T73" fmla="*/ 109 h 176"/>
                  <a:gd name="T74" fmla="*/ 16 w 30"/>
                  <a:gd name="T75" fmla="*/ 108 h 176"/>
                  <a:gd name="T76" fmla="*/ 30 w 30"/>
                  <a:gd name="T77" fmla="*/ 109 h 176"/>
                  <a:gd name="T78" fmla="*/ 27 w 30"/>
                  <a:gd name="T79" fmla="*/ 136 h 176"/>
                  <a:gd name="T80" fmla="*/ 26 w 30"/>
                  <a:gd name="T81" fmla="*/ 143 h 176"/>
                  <a:gd name="T82" fmla="*/ 24 w 30"/>
                  <a:gd name="T83" fmla="*/ 150 h 176"/>
                  <a:gd name="T84" fmla="*/ 11 w 30"/>
                  <a:gd name="T85" fmla="*/ 147 h 176"/>
                  <a:gd name="T86" fmla="*/ 13 w 30"/>
                  <a:gd name="T87" fmla="*/ 141 h 176"/>
                  <a:gd name="T88" fmla="*/ 14 w 30"/>
                  <a:gd name="T89" fmla="*/ 134 h 176"/>
                  <a:gd name="T90" fmla="*/ 27 w 30"/>
                  <a:gd name="T91" fmla="*/ 136 h 176"/>
                  <a:gd name="T92" fmla="*/ 21 w 30"/>
                  <a:gd name="T93" fmla="*/ 163 h 176"/>
                  <a:gd name="T94" fmla="*/ 21 w 30"/>
                  <a:gd name="T95" fmla="*/ 165 h 176"/>
                  <a:gd name="T96" fmla="*/ 18 w 30"/>
                  <a:gd name="T97" fmla="*/ 176 h 176"/>
                  <a:gd name="T98" fmla="*/ 5 w 30"/>
                  <a:gd name="T99" fmla="*/ 172 h 176"/>
                  <a:gd name="T100" fmla="*/ 8 w 30"/>
                  <a:gd name="T101" fmla="*/ 162 h 176"/>
                  <a:gd name="T102" fmla="*/ 8 w 30"/>
                  <a:gd name="T103" fmla="*/ 160 h 176"/>
                  <a:gd name="T104" fmla="*/ 21 w 30"/>
                  <a:gd name="T105" fmla="*/ 163 h 17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30"/>
                  <a:gd name="T160" fmla="*/ 0 h 176"/>
                  <a:gd name="T161" fmla="*/ 30 w 30"/>
                  <a:gd name="T162" fmla="*/ 176 h 17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30" h="176">
                    <a:moveTo>
                      <a:pt x="13" y="0"/>
                    </a:moveTo>
                    <a:lnTo>
                      <a:pt x="16" y="11"/>
                    </a:lnTo>
                    <a:lnTo>
                      <a:pt x="17" y="13"/>
                    </a:lnTo>
                    <a:lnTo>
                      <a:pt x="4" y="17"/>
                    </a:lnTo>
                    <a:lnTo>
                      <a:pt x="4" y="15"/>
                    </a:lnTo>
                    <a:lnTo>
                      <a:pt x="0" y="5"/>
                    </a:lnTo>
                    <a:lnTo>
                      <a:pt x="13" y="0"/>
                    </a:lnTo>
                    <a:close/>
                    <a:moveTo>
                      <a:pt x="21" y="26"/>
                    </a:moveTo>
                    <a:lnTo>
                      <a:pt x="23" y="32"/>
                    </a:lnTo>
                    <a:lnTo>
                      <a:pt x="24" y="40"/>
                    </a:lnTo>
                    <a:lnTo>
                      <a:pt x="11" y="43"/>
                    </a:lnTo>
                    <a:lnTo>
                      <a:pt x="10" y="36"/>
                    </a:lnTo>
                    <a:lnTo>
                      <a:pt x="8" y="30"/>
                    </a:lnTo>
                    <a:lnTo>
                      <a:pt x="21" y="26"/>
                    </a:lnTo>
                    <a:close/>
                    <a:moveTo>
                      <a:pt x="27" y="53"/>
                    </a:moveTo>
                    <a:lnTo>
                      <a:pt x="27" y="54"/>
                    </a:lnTo>
                    <a:lnTo>
                      <a:pt x="29" y="65"/>
                    </a:lnTo>
                    <a:lnTo>
                      <a:pt x="29" y="67"/>
                    </a:lnTo>
                    <a:lnTo>
                      <a:pt x="15" y="69"/>
                    </a:lnTo>
                    <a:lnTo>
                      <a:pt x="15" y="67"/>
                    </a:lnTo>
                    <a:lnTo>
                      <a:pt x="14" y="57"/>
                    </a:lnTo>
                    <a:lnTo>
                      <a:pt x="14" y="56"/>
                    </a:lnTo>
                    <a:lnTo>
                      <a:pt x="27" y="53"/>
                    </a:lnTo>
                    <a:close/>
                    <a:moveTo>
                      <a:pt x="30" y="81"/>
                    </a:moveTo>
                    <a:lnTo>
                      <a:pt x="30" y="87"/>
                    </a:lnTo>
                    <a:lnTo>
                      <a:pt x="30" y="95"/>
                    </a:lnTo>
                    <a:lnTo>
                      <a:pt x="17" y="95"/>
                    </a:lnTo>
                    <a:lnTo>
                      <a:pt x="17" y="88"/>
                    </a:lnTo>
                    <a:lnTo>
                      <a:pt x="16" y="82"/>
                    </a:lnTo>
                    <a:lnTo>
                      <a:pt x="30" y="81"/>
                    </a:lnTo>
                    <a:close/>
                    <a:moveTo>
                      <a:pt x="30" y="109"/>
                    </a:moveTo>
                    <a:lnTo>
                      <a:pt x="30" y="110"/>
                    </a:lnTo>
                    <a:lnTo>
                      <a:pt x="29" y="121"/>
                    </a:lnTo>
                    <a:lnTo>
                      <a:pt x="29" y="122"/>
                    </a:lnTo>
                    <a:lnTo>
                      <a:pt x="15" y="121"/>
                    </a:lnTo>
                    <a:lnTo>
                      <a:pt x="16" y="120"/>
                    </a:lnTo>
                    <a:lnTo>
                      <a:pt x="16" y="109"/>
                    </a:lnTo>
                    <a:lnTo>
                      <a:pt x="16" y="108"/>
                    </a:lnTo>
                    <a:lnTo>
                      <a:pt x="30" y="109"/>
                    </a:lnTo>
                    <a:close/>
                    <a:moveTo>
                      <a:pt x="27" y="136"/>
                    </a:moveTo>
                    <a:lnTo>
                      <a:pt x="26" y="143"/>
                    </a:lnTo>
                    <a:lnTo>
                      <a:pt x="24" y="150"/>
                    </a:lnTo>
                    <a:lnTo>
                      <a:pt x="11" y="147"/>
                    </a:lnTo>
                    <a:lnTo>
                      <a:pt x="13" y="141"/>
                    </a:lnTo>
                    <a:lnTo>
                      <a:pt x="14" y="134"/>
                    </a:lnTo>
                    <a:lnTo>
                      <a:pt x="27" y="136"/>
                    </a:lnTo>
                    <a:close/>
                    <a:moveTo>
                      <a:pt x="21" y="163"/>
                    </a:moveTo>
                    <a:lnTo>
                      <a:pt x="21" y="165"/>
                    </a:lnTo>
                    <a:lnTo>
                      <a:pt x="18" y="176"/>
                    </a:lnTo>
                    <a:lnTo>
                      <a:pt x="5" y="172"/>
                    </a:lnTo>
                    <a:lnTo>
                      <a:pt x="8" y="162"/>
                    </a:lnTo>
                    <a:lnTo>
                      <a:pt x="8" y="160"/>
                    </a:lnTo>
                    <a:lnTo>
                      <a:pt x="21" y="163"/>
                    </a:lnTo>
                    <a:close/>
                  </a:path>
                </a:pathLst>
              </a:custGeom>
              <a:solidFill>
                <a:srgbClr val="3333CC"/>
              </a:solidFill>
              <a:ln w="1588" cap="flat">
                <a:solidFill>
                  <a:srgbClr val="3333CC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94267" name="Group 88"/>
              <p:cNvGrpSpPr>
                <a:grpSpLocks/>
              </p:cNvGrpSpPr>
              <p:nvPr/>
            </p:nvGrpSpPr>
            <p:grpSpPr bwMode="auto">
              <a:xfrm>
                <a:off x="2352" y="2037"/>
                <a:ext cx="595" cy="222"/>
                <a:chOff x="2352" y="2037"/>
                <a:chExt cx="595" cy="222"/>
              </a:xfrm>
            </p:grpSpPr>
            <p:sp>
              <p:nvSpPr>
                <p:cNvPr id="94441" name="Rectangle 86"/>
                <p:cNvSpPr>
                  <a:spLocks noChangeArrowheads="1"/>
                </p:cNvSpPr>
                <p:nvPr/>
              </p:nvSpPr>
              <p:spPr bwMode="auto">
                <a:xfrm>
                  <a:off x="2352" y="2037"/>
                  <a:ext cx="595" cy="22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42" name="Rectangle 87"/>
                <p:cNvSpPr>
                  <a:spLocks noChangeArrowheads="1"/>
                </p:cNvSpPr>
                <p:nvPr/>
              </p:nvSpPr>
              <p:spPr bwMode="auto">
                <a:xfrm>
                  <a:off x="2352" y="2037"/>
                  <a:ext cx="595" cy="222"/>
                </a:xfrm>
                <a:prstGeom prst="rect">
                  <a:avLst/>
                </a:prstGeom>
                <a:noFill/>
                <a:ln w="11113" cap="rnd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268" name="Rectangle 89"/>
              <p:cNvSpPr>
                <a:spLocks noChangeArrowheads="1"/>
              </p:cNvSpPr>
              <p:nvPr/>
            </p:nvSpPr>
            <p:spPr bwMode="auto">
              <a:xfrm>
                <a:off x="2413" y="2082"/>
                <a:ext cx="435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3333CC"/>
                    </a:solidFill>
                  </a:rPr>
                  <a:t>n = 0.74</a:t>
                </a:r>
                <a:endParaRPr lang="en-US"/>
              </a:p>
            </p:txBody>
          </p:sp>
          <p:grpSp>
            <p:nvGrpSpPr>
              <p:cNvPr id="94269" name="Group 92"/>
              <p:cNvGrpSpPr>
                <a:grpSpLocks/>
              </p:cNvGrpSpPr>
              <p:nvPr/>
            </p:nvGrpSpPr>
            <p:grpSpPr bwMode="auto">
              <a:xfrm>
                <a:off x="3156" y="2230"/>
                <a:ext cx="829" cy="223"/>
                <a:chOff x="3156" y="2230"/>
                <a:chExt cx="829" cy="223"/>
              </a:xfrm>
            </p:grpSpPr>
            <p:sp>
              <p:nvSpPr>
                <p:cNvPr id="94439" name="Rectangle 90"/>
                <p:cNvSpPr>
                  <a:spLocks noChangeArrowheads="1"/>
                </p:cNvSpPr>
                <p:nvPr/>
              </p:nvSpPr>
              <p:spPr bwMode="auto">
                <a:xfrm>
                  <a:off x="3156" y="2230"/>
                  <a:ext cx="829" cy="22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40" name="Rectangle 91"/>
                <p:cNvSpPr>
                  <a:spLocks noChangeArrowheads="1"/>
                </p:cNvSpPr>
                <p:nvPr/>
              </p:nvSpPr>
              <p:spPr bwMode="auto">
                <a:xfrm>
                  <a:off x="3156" y="2230"/>
                  <a:ext cx="829" cy="223"/>
                </a:xfrm>
                <a:prstGeom prst="rect">
                  <a:avLst/>
                </a:prstGeom>
                <a:noFill/>
                <a:ln w="11113" cap="rnd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270" name="Rectangle 93"/>
              <p:cNvSpPr>
                <a:spLocks noChangeArrowheads="1"/>
              </p:cNvSpPr>
              <p:nvPr/>
            </p:nvSpPr>
            <p:spPr bwMode="auto">
              <a:xfrm>
                <a:off x="3249" y="2275"/>
                <a:ext cx="60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</a:rPr>
                  <a:t>x</a:t>
                </a:r>
                <a:endParaRPr lang="en-US"/>
              </a:p>
            </p:txBody>
          </p:sp>
          <p:sp>
            <p:nvSpPr>
              <p:cNvPr id="94271" name="Rectangle 94"/>
              <p:cNvSpPr>
                <a:spLocks noChangeArrowheads="1"/>
              </p:cNvSpPr>
              <p:nvPr/>
            </p:nvSpPr>
            <p:spPr bwMode="auto">
              <a:xfrm>
                <a:off x="3313" y="2275"/>
                <a:ext cx="2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</a:rPr>
                  <a:t>‘</a:t>
                </a:r>
                <a:endParaRPr lang="en-US"/>
              </a:p>
            </p:txBody>
          </p:sp>
          <p:sp>
            <p:nvSpPr>
              <p:cNvPr id="94272" name="Rectangle 95"/>
              <p:cNvSpPr>
                <a:spLocks noChangeArrowheads="1"/>
              </p:cNvSpPr>
              <p:nvPr/>
            </p:nvSpPr>
            <p:spPr bwMode="auto">
              <a:xfrm>
                <a:off x="3348" y="2275"/>
                <a:ext cx="369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</a:rPr>
                  <a:t>= 19.6 </a:t>
                </a:r>
                <a:endParaRPr lang="en-US"/>
              </a:p>
            </p:txBody>
          </p:sp>
          <p:sp>
            <p:nvSpPr>
              <p:cNvPr id="94273" name="Rectangle 96"/>
              <p:cNvSpPr>
                <a:spLocks noChangeArrowheads="1"/>
              </p:cNvSpPr>
              <p:nvPr/>
            </p:nvSpPr>
            <p:spPr bwMode="auto">
              <a:xfrm>
                <a:off x="3763" y="2275"/>
                <a:ext cx="69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</a:rPr>
                  <a:t>µ</a:t>
                </a:r>
                <a:endParaRPr lang="en-US"/>
              </a:p>
            </p:txBody>
          </p:sp>
          <p:sp>
            <p:nvSpPr>
              <p:cNvPr id="94274" name="Rectangle 97"/>
              <p:cNvSpPr>
                <a:spLocks noChangeArrowheads="1"/>
              </p:cNvSpPr>
              <p:nvPr/>
            </p:nvSpPr>
            <p:spPr bwMode="auto">
              <a:xfrm>
                <a:off x="3832" y="2275"/>
                <a:ext cx="100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</a:rPr>
                  <a:t>m</a:t>
                </a:r>
                <a:endParaRPr lang="en-US"/>
              </a:p>
            </p:txBody>
          </p:sp>
          <p:grpSp>
            <p:nvGrpSpPr>
              <p:cNvPr id="94275" name="Group 100"/>
              <p:cNvGrpSpPr>
                <a:grpSpLocks/>
              </p:cNvGrpSpPr>
              <p:nvPr/>
            </p:nvGrpSpPr>
            <p:grpSpPr bwMode="auto">
              <a:xfrm>
                <a:off x="2396" y="1872"/>
                <a:ext cx="63" cy="63"/>
                <a:chOff x="2396" y="1872"/>
                <a:chExt cx="63" cy="63"/>
              </a:xfrm>
            </p:grpSpPr>
            <p:sp>
              <p:nvSpPr>
                <p:cNvPr id="94437" name="Oval 98"/>
                <p:cNvSpPr>
                  <a:spLocks noChangeArrowheads="1"/>
                </p:cNvSpPr>
                <p:nvPr/>
              </p:nvSpPr>
              <p:spPr bwMode="auto">
                <a:xfrm>
                  <a:off x="2396" y="1872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38" name="Oval 99"/>
                <p:cNvSpPr>
                  <a:spLocks noChangeArrowheads="1"/>
                </p:cNvSpPr>
                <p:nvPr/>
              </p:nvSpPr>
              <p:spPr bwMode="auto">
                <a:xfrm>
                  <a:off x="2396" y="1872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276" name="Rectangle 101"/>
              <p:cNvSpPr>
                <a:spLocks noChangeArrowheads="1"/>
              </p:cNvSpPr>
              <p:nvPr/>
            </p:nvSpPr>
            <p:spPr bwMode="auto">
              <a:xfrm>
                <a:off x="1407" y="3337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</a:t>
                </a:r>
                <a:endParaRPr lang="en-US"/>
              </a:p>
            </p:txBody>
          </p:sp>
          <p:sp>
            <p:nvSpPr>
              <p:cNvPr id="94277" name="Rectangle 102"/>
              <p:cNvSpPr>
                <a:spLocks noChangeArrowheads="1"/>
              </p:cNvSpPr>
              <p:nvPr/>
            </p:nvSpPr>
            <p:spPr bwMode="auto">
              <a:xfrm>
                <a:off x="1790" y="3337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/>
              </a:p>
            </p:txBody>
          </p:sp>
          <p:sp>
            <p:nvSpPr>
              <p:cNvPr id="94278" name="Rectangle 103"/>
              <p:cNvSpPr>
                <a:spLocks noChangeArrowheads="1"/>
              </p:cNvSpPr>
              <p:nvPr/>
            </p:nvSpPr>
            <p:spPr bwMode="auto">
              <a:xfrm>
                <a:off x="2016" y="3337"/>
                <a:ext cx="46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3</a:t>
                </a:r>
                <a:endParaRPr lang="en-US"/>
              </a:p>
            </p:txBody>
          </p:sp>
          <p:sp>
            <p:nvSpPr>
              <p:cNvPr id="94279" name="Rectangle 104"/>
              <p:cNvSpPr>
                <a:spLocks noChangeArrowheads="1"/>
              </p:cNvSpPr>
              <p:nvPr/>
            </p:nvSpPr>
            <p:spPr bwMode="auto">
              <a:xfrm>
                <a:off x="2178" y="3337"/>
                <a:ext cx="46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4</a:t>
                </a:r>
                <a:endParaRPr lang="en-US"/>
              </a:p>
            </p:txBody>
          </p:sp>
          <p:sp>
            <p:nvSpPr>
              <p:cNvPr id="94280" name="Rectangle 105"/>
              <p:cNvSpPr>
                <a:spLocks noChangeArrowheads="1"/>
              </p:cNvSpPr>
              <p:nvPr/>
            </p:nvSpPr>
            <p:spPr bwMode="auto">
              <a:xfrm>
                <a:off x="2419" y="3337"/>
                <a:ext cx="46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6</a:t>
                </a:r>
                <a:endParaRPr lang="en-US"/>
              </a:p>
            </p:txBody>
          </p:sp>
          <p:sp>
            <p:nvSpPr>
              <p:cNvPr id="94281" name="Rectangle 106"/>
              <p:cNvSpPr>
                <a:spLocks noChangeArrowheads="1"/>
              </p:cNvSpPr>
              <p:nvPr/>
            </p:nvSpPr>
            <p:spPr bwMode="auto">
              <a:xfrm>
                <a:off x="2578" y="3337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8</a:t>
                </a:r>
                <a:endParaRPr lang="en-US"/>
              </a:p>
            </p:txBody>
          </p:sp>
          <p:sp>
            <p:nvSpPr>
              <p:cNvPr id="94282" name="Rectangle 107"/>
              <p:cNvSpPr>
                <a:spLocks noChangeArrowheads="1"/>
              </p:cNvSpPr>
              <p:nvPr/>
            </p:nvSpPr>
            <p:spPr bwMode="auto">
              <a:xfrm>
                <a:off x="2791" y="333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12</a:t>
                </a:r>
                <a:endParaRPr lang="en-US"/>
              </a:p>
            </p:txBody>
          </p:sp>
          <p:sp>
            <p:nvSpPr>
              <p:cNvPr id="94283" name="Rectangle 108"/>
              <p:cNvSpPr>
                <a:spLocks noChangeArrowheads="1"/>
              </p:cNvSpPr>
              <p:nvPr/>
            </p:nvSpPr>
            <p:spPr bwMode="auto">
              <a:xfrm>
                <a:off x="2964" y="3337"/>
                <a:ext cx="92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16</a:t>
                </a:r>
                <a:endParaRPr lang="en-US"/>
              </a:p>
            </p:txBody>
          </p:sp>
          <p:sp>
            <p:nvSpPr>
              <p:cNvPr id="94284" name="Rectangle 109"/>
              <p:cNvSpPr>
                <a:spLocks noChangeArrowheads="1"/>
              </p:cNvSpPr>
              <p:nvPr/>
            </p:nvSpPr>
            <p:spPr bwMode="auto">
              <a:xfrm>
                <a:off x="3192" y="333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24</a:t>
                </a:r>
                <a:endParaRPr lang="en-US"/>
              </a:p>
            </p:txBody>
          </p:sp>
          <p:sp>
            <p:nvSpPr>
              <p:cNvPr id="94285" name="Rectangle 110"/>
              <p:cNvSpPr>
                <a:spLocks noChangeArrowheads="1"/>
              </p:cNvSpPr>
              <p:nvPr/>
            </p:nvSpPr>
            <p:spPr bwMode="auto">
              <a:xfrm>
                <a:off x="3357" y="3337"/>
                <a:ext cx="92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32</a:t>
                </a:r>
                <a:endParaRPr lang="en-US"/>
              </a:p>
            </p:txBody>
          </p:sp>
          <p:sp>
            <p:nvSpPr>
              <p:cNvPr id="94286" name="Rectangle 111"/>
              <p:cNvSpPr>
                <a:spLocks noChangeArrowheads="1"/>
              </p:cNvSpPr>
              <p:nvPr/>
            </p:nvSpPr>
            <p:spPr bwMode="auto">
              <a:xfrm>
                <a:off x="3752" y="3337"/>
                <a:ext cx="92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64</a:t>
                </a:r>
                <a:endParaRPr lang="en-US"/>
              </a:p>
            </p:txBody>
          </p:sp>
          <p:sp>
            <p:nvSpPr>
              <p:cNvPr id="94287" name="Rectangle 112"/>
              <p:cNvSpPr>
                <a:spLocks noChangeArrowheads="1"/>
              </p:cNvSpPr>
              <p:nvPr/>
            </p:nvSpPr>
            <p:spPr bwMode="auto">
              <a:xfrm>
                <a:off x="3586" y="333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48</a:t>
                </a:r>
                <a:endParaRPr lang="en-US"/>
              </a:p>
            </p:txBody>
          </p:sp>
          <p:sp>
            <p:nvSpPr>
              <p:cNvPr id="94288" name="Rectangle 113"/>
              <p:cNvSpPr>
                <a:spLocks noChangeArrowheads="1"/>
              </p:cNvSpPr>
              <p:nvPr/>
            </p:nvSpPr>
            <p:spPr bwMode="auto">
              <a:xfrm>
                <a:off x="3972" y="333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96</a:t>
                </a:r>
                <a:endParaRPr lang="en-US"/>
              </a:p>
            </p:txBody>
          </p:sp>
          <p:sp>
            <p:nvSpPr>
              <p:cNvPr id="94289" name="Rectangle 114"/>
              <p:cNvSpPr>
                <a:spLocks noChangeArrowheads="1"/>
              </p:cNvSpPr>
              <p:nvPr/>
            </p:nvSpPr>
            <p:spPr bwMode="auto">
              <a:xfrm>
                <a:off x="4101" y="3337"/>
                <a:ext cx="137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128</a:t>
                </a:r>
                <a:endParaRPr lang="en-US"/>
              </a:p>
            </p:txBody>
          </p:sp>
          <p:sp>
            <p:nvSpPr>
              <p:cNvPr id="94290" name="Rectangle 115"/>
              <p:cNvSpPr>
                <a:spLocks noChangeArrowheads="1"/>
              </p:cNvSpPr>
              <p:nvPr/>
            </p:nvSpPr>
            <p:spPr bwMode="auto">
              <a:xfrm>
                <a:off x="4366" y="3337"/>
                <a:ext cx="137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200</a:t>
                </a:r>
                <a:endParaRPr lang="en-US"/>
              </a:p>
            </p:txBody>
          </p:sp>
          <p:sp>
            <p:nvSpPr>
              <p:cNvPr id="94291" name="Rectangle 116"/>
              <p:cNvSpPr>
                <a:spLocks noChangeArrowheads="1"/>
              </p:cNvSpPr>
              <p:nvPr/>
            </p:nvSpPr>
            <p:spPr bwMode="auto">
              <a:xfrm>
                <a:off x="1593" y="3337"/>
                <a:ext cx="114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1.5</a:t>
                </a:r>
                <a:endParaRPr lang="en-US"/>
              </a:p>
            </p:txBody>
          </p:sp>
          <p:sp>
            <p:nvSpPr>
              <p:cNvPr id="94292" name="Rectangle 117"/>
              <p:cNvSpPr>
                <a:spLocks noChangeArrowheads="1"/>
              </p:cNvSpPr>
              <p:nvPr/>
            </p:nvSpPr>
            <p:spPr bwMode="auto">
              <a:xfrm>
                <a:off x="1195" y="849"/>
                <a:ext cx="160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99.9</a:t>
                </a:r>
                <a:endParaRPr lang="en-US"/>
              </a:p>
            </p:txBody>
          </p:sp>
          <p:sp>
            <p:nvSpPr>
              <p:cNvPr id="94293" name="Rectangle 118"/>
              <p:cNvSpPr>
                <a:spLocks noChangeArrowheads="1"/>
              </p:cNvSpPr>
              <p:nvPr/>
            </p:nvSpPr>
            <p:spPr bwMode="auto">
              <a:xfrm>
                <a:off x="1272" y="993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99</a:t>
                </a:r>
                <a:endParaRPr lang="en-US"/>
              </a:p>
            </p:txBody>
          </p:sp>
          <p:sp>
            <p:nvSpPr>
              <p:cNvPr id="94294" name="Rectangle 119"/>
              <p:cNvSpPr>
                <a:spLocks noChangeArrowheads="1"/>
              </p:cNvSpPr>
              <p:nvPr/>
            </p:nvSpPr>
            <p:spPr bwMode="auto">
              <a:xfrm>
                <a:off x="1272" y="115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95</a:t>
                </a:r>
                <a:endParaRPr lang="en-US"/>
              </a:p>
            </p:txBody>
          </p:sp>
          <p:sp>
            <p:nvSpPr>
              <p:cNvPr id="94295" name="Rectangle 120"/>
              <p:cNvSpPr>
                <a:spLocks noChangeArrowheads="1"/>
              </p:cNvSpPr>
              <p:nvPr/>
            </p:nvSpPr>
            <p:spPr bwMode="auto">
              <a:xfrm>
                <a:off x="1272" y="1254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90</a:t>
                </a:r>
                <a:endParaRPr lang="en-US"/>
              </a:p>
            </p:txBody>
          </p:sp>
          <p:sp>
            <p:nvSpPr>
              <p:cNvPr id="94296" name="Rectangle 121"/>
              <p:cNvSpPr>
                <a:spLocks noChangeArrowheads="1"/>
              </p:cNvSpPr>
              <p:nvPr/>
            </p:nvSpPr>
            <p:spPr bwMode="auto">
              <a:xfrm>
                <a:off x="1272" y="1381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80</a:t>
                </a:r>
                <a:endParaRPr lang="en-US"/>
              </a:p>
            </p:txBody>
          </p:sp>
          <p:sp>
            <p:nvSpPr>
              <p:cNvPr id="94297" name="Rectangle 122"/>
              <p:cNvSpPr>
                <a:spLocks noChangeArrowheads="1"/>
              </p:cNvSpPr>
              <p:nvPr/>
            </p:nvSpPr>
            <p:spPr bwMode="auto">
              <a:xfrm>
                <a:off x="1197" y="1556"/>
                <a:ext cx="160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FF0000"/>
                    </a:solidFill>
                  </a:rPr>
                  <a:t>63.2</a:t>
                </a:r>
                <a:endParaRPr lang="en-US"/>
              </a:p>
            </p:txBody>
          </p:sp>
          <p:sp>
            <p:nvSpPr>
              <p:cNvPr id="94298" name="Rectangle 123"/>
              <p:cNvSpPr>
                <a:spLocks noChangeArrowheads="1"/>
              </p:cNvSpPr>
              <p:nvPr/>
            </p:nvSpPr>
            <p:spPr bwMode="auto">
              <a:xfrm>
                <a:off x="1272" y="1699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50</a:t>
                </a:r>
                <a:endParaRPr lang="en-US"/>
              </a:p>
            </p:txBody>
          </p:sp>
          <p:sp>
            <p:nvSpPr>
              <p:cNvPr id="94299" name="Rectangle 124"/>
              <p:cNvSpPr>
                <a:spLocks noChangeArrowheads="1"/>
              </p:cNvSpPr>
              <p:nvPr/>
            </p:nvSpPr>
            <p:spPr bwMode="auto">
              <a:xfrm>
                <a:off x="1272" y="1816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40</a:t>
                </a:r>
                <a:endParaRPr lang="en-US"/>
              </a:p>
            </p:txBody>
          </p:sp>
          <p:sp>
            <p:nvSpPr>
              <p:cNvPr id="94300" name="Rectangle 125"/>
              <p:cNvSpPr>
                <a:spLocks noChangeArrowheads="1"/>
              </p:cNvSpPr>
              <p:nvPr/>
            </p:nvSpPr>
            <p:spPr bwMode="auto">
              <a:xfrm>
                <a:off x="1272" y="1943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30</a:t>
                </a:r>
                <a:endParaRPr lang="en-US"/>
              </a:p>
            </p:txBody>
          </p:sp>
          <p:sp>
            <p:nvSpPr>
              <p:cNvPr id="94301" name="Rectangle 126"/>
              <p:cNvSpPr>
                <a:spLocks noChangeArrowheads="1"/>
              </p:cNvSpPr>
              <p:nvPr/>
            </p:nvSpPr>
            <p:spPr bwMode="auto">
              <a:xfrm>
                <a:off x="1272" y="2114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20</a:t>
                </a:r>
                <a:endParaRPr lang="en-US"/>
              </a:p>
            </p:txBody>
          </p:sp>
          <p:sp>
            <p:nvSpPr>
              <p:cNvPr id="94302" name="Rectangle 127"/>
              <p:cNvSpPr>
                <a:spLocks noChangeArrowheads="1"/>
              </p:cNvSpPr>
              <p:nvPr/>
            </p:nvSpPr>
            <p:spPr bwMode="auto">
              <a:xfrm>
                <a:off x="1272" y="239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10</a:t>
                </a:r>
                <a:endParaRPr lang="en-US"/>
              </a:p>
            </p:txBody>
          </p:sp>
          <p:sp>
            <p:nvSpPr>
              <p:cNvPr id="94303" name="Rectangle 128"/>
              <p:cNvSpPr>
                <a:spLocks noChangeArrowheads="1"/>
              </p:cNvSpPr>
              <p:nvPr/>
            </p:nvSpPr>
            <p:spPr bwMode="auto">
              <a:xfrm>
                <a:off x="1298" y="2654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5</a:t>
                </a:r>
                <a:endParaRPr lang="en-US"/>
              </a:p>
            </p:txBody>
          </p:sp>
          <p:sp>
            <p:nvSpPr>
              <p:cNvPr id="94304" name="Rectangle 129"/>
              <p:cNvSpPr>
                <a:spLocks noChangeArrowheads="1"/>
              </p:cNvSpPr>
              <p:nvPr/>
            </p:nvSpPr>
            <p:spPr bwMode="auto">
              <a:xfrm>
                <a:off x="1298" y="2744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4</a:t>
                </a:r>
                <a:endParaRPr lang="en-US"/>
              </a:p>
            </p:txBody>
          </p:sp>
          <p:sp>
            <p:nvSpPr>
              <p:cNvPr id="94305" name="Rectangle 130"/>
              <p:cNvSpPr>
                <a:spLocks noChangeArrowheads="1"/>
              </p:cNvSpPr>
              <p:nvPr/>
            </p:nvSpPr>
            <p:spPr bwMode="auto">
              <a:xfrm>
                <a:off x="1298" y="2850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3</a:t>
                </a:r>
                <a:endParaRPr lang="en-US"/>
              </a:p>
            </p:txBody>
          </p:sp>
          <p:sp>
            <p:nvSpPr>
              <p:cNvPr id="94306" name="Rectangle 131"/>
              <p:cNvSpPr>
                <a:spLocks noChangeArrowheads="1"/>
              </p:cNvSpPr>
              <p:nvPr/>
            </p:nvSpPr>
            <p:spPr bwMode="auto">
              <a:xfrm>
                <a:off x="1298" y="3006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/>
              </a:p>
            </p:txBody>
          </p:sp>
          <p:sp>
            <p:nvSpPr>
              <p:cNvPr id="94307" name="Rectangle 132"/>
              <p:cNvSpPr>
                <a:spLocks noChangeArrowheads="1"/>
              </p:cNvSpPr>
              <p:nvPr/>
            </p:nvSpPr>
            <p:spPr bwMode="auto">
              <a:xfrm>
                <a:off x="1298" y="3247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</a:t>
                </a:r>
                <a:endParaRPr lang="en-US"/>
              </a:p>
            </p:txBody>
          </p:sp>
          <p:sp>
            <p:nvSpPr>
              <p:cNvPr id="94308" name="Rectangle 140"/>
              <p:cNvSpPr>
                <a:spLocks noChangeArrowheads="1"/>
              </p:cNvSpPr>
              <p:nvPr/>
            </p:nvSpPr>
            <p:spPr bwMode="auto">
              <a:xfrm>
                <a:off x="1417" y="894"/>
                <a:ext cx="3009" cy="2402"/>
              </a:xfrm>
              <a:prstGeom prst="rect">
                <a:avLst/>
              </a:prstGeom>
              <a:noFill/>
              <a:ln w="14288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de-CH"/>
              </a:p>
            </p:txBody>
          </p:sp>
          <p:sp>
            <p:nvSpPr>
              <p:cNvPr id="94309" name="Line 141"/>
              <p:cNvSpPr>
                <a:spLocks noChangeShapeType="1"/>
              </p:cNvSpPr>
              <p:nvPr/>
            </p:nvSpPr>
            <p:spPr bwMode="auto">
              <a:xfrm>
                <a:off x="1637" y="894"/>
                <a:ext cx="0" cy="2399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10" name="Line 142"/>
              <p:cNvSpPr>
                <a:spLocks noChangeShapeType="1"/>
              </p:cNvSpPr>
              <p:nvPr/>
            </p:nvSpPr>
            <p:spPr bwMode="auto">
              <a:xfrm>
                <a:off x="1795" y="906"/>
                <a:ext cx="0" cy="2392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11" name="Line 143"/>
              <p:cNvSpPr>
                <a:spLocks noChangeShapeType="1"/>
              </p:cNvSpPr>
              <p:nvPr/>
            </p:nvSpPr>
            <p:spPr bwMode="auto">
              <a:xfrm>
                <a:off x="2025" y="894"/>
                <a:ext cx="0" cy="2399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12" name="Line 144"/>
              <p:cNvSpPr>
                <a:spLocks noChangeShapeType="1"/>
              </p:cNvSpPr>
              <p:nvPr/>
            </p:nvSpPr>
            <p:spPr bwMode="auto">
              <a:xfrm>
                <a:off x="2189" y="894"/>
                <a:ext cx="0" cy="2399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13" name="Line 145"/>
              <p:cNvSpPr>
                <a:spLocks noChangeShapeType="1"/>
              </p:cNvSpPr>
              <p:nvPr/>
            </p:nvSpPr>
            <p:spPr bwMode="auto">
              <a:xfrm>
                <a:off x="2427" y="894"/>
                <a:ext cx="0" cy="2404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14" name="Line 146"/>
              <p:cNvSpPr>
                <a:spLocks noChangeShapeType="1"/>
              </p:cNvSpPr>
              <p:nvPr/>
            </p:nvSpPr>
            <p:spPr bwMode="auto">
              <a:xfrm>
                <a:off x="2590" y="894"/>
                <a:ext cx="0" cy="2393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15" name="Line 147"/>
              <p:cNvSpPr>
                <a:spLocks noChangeShapeType="1"/>
              </p:cNvSpPr>
              <p:nvPr/>
            </p:nvSpPr>
            <p:spPr bwMode="auto">
              <a:xfrm>
                <a:off x="2827" y="894"/>
                <a:ext cx="0" cy="2393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16" name="Line 148"/>
              <p:cNvSpPr>
                <a:spLocks noChangeShapeType="1"/>
              </p:cNvSpPr>
              <p:nvPr/>
            </p:nvSpPr>
            <p:spPr bwMode="auto">
              <a:xfrm>
                <a:off x="2997" y="894"/>
                <a:ext cx="0" cy="2399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17" name="Line 149"/>
              <p:cNvSpPr>
                <a:spLocks noChangeShapeType="1"/>
              </p:cNvSpPr>
              <p:nvPr/>
            </p:nvSpPr>
            <p:spPr bwMode="auto">
              <a:xfrm>
                <a:off x="3228" y="889"/>
                <a:ext cx="0" cy="2404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18" name="Line 150"/>
              <p:cNvSpPr>
                <a:spLocks noChangeShapeType="1"/>
              </p:cNvSpPr>
              <p:nvPr/>
            </p:nvSpPr>
            <p:spPr bwMode="auto">
              <a:xfrm>
                <a:off x="3391" y="889"/>
                <a:ext cx="0" cy="2404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19" name="Line 151"/>
              <p:cNvSpPr>
                <a:spLocks noChangeShapeType="1"/>
              </p:cNvSpPr>
              <p:nvPr/>
            </p:nvSpPr>
            <p:spPr bwMode="auto">
              <a:xfrm>
                <a:off x="3618" y="889"/>
                <a:ext cx="0" cy="2409"/>
              </a:xfrm>
              <a:prstGeom prst="line">
                <a:avLst/>
              </a:prstGeom>
              <a:noFill/>
              <a:ln w="4763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20" name="Line 152"/>
              <p:cNvSpPr>
                <a:spLocks noChangeShapeType="1"/>
              </p:cNvSpPr>
              <p:nvPr/>
            </p:nvSpPr>
            <p:spPr bwMode="auto">
              <a:xfrm>
                <a:off x="3781" y="894"/>
                <a:ext cx="0" cy="2393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21" name="Line 153"/>
              <p:cNvSpPr>
                <a:spLocks noChangeShapeType="1"/>
              </p:cNvSpPr>
              <p:nvPr/>
            </p:nvSpPr>
            <p:spPr bwMode="auto">
              <a:xfrm>
                <a:off x="4007" y="889"/>
                <a:ext cx="0" cy="2404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22" name="Line 154"/>
              <p:cNvSpPr>
                <a:spLocks noChangeShapeType="1"/>
              </p:cNvSpPr>
              <p:nvPr/>
            </p:nvSpPr>
            <p:spPr bwMode="auto">
              <a:xfrm>
                <a:off x="4164" y="894"/>
                <a:ext cx="0" cy="2405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23" name="Line 155"/>
              <p:cNvSpPr>
                <a:spLocks noChangeShapeType="1"/>
              </p:cNvSpPr>
              <p:nvPr/>
            </p:nvSpPr>
            <p:spPr bwMode="auto">
              <a:xfrm>
                <a:off x="1420" y="3051"/>
                <a:ext cx="3010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24" name="Line 156"/>
              <p:cNvSpPr>
                <a:spLocks noChangeShapeType="1"/>
              </p:cNvSpPr>
              <p:nvPr/>
            </p:nvSpPr>
            <p:spPr bwMode="auto">
              <a:xfrm>
                <a:off x="1416" y="2899"/>
                <a:ext cx="3014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25" name="Line 157"/>
              <p:cNvSpPr>
                <a:spLocks noChangeShapeType="1"/>
              </p:cNvSpPr>
              <p:nvPr/>
            </p:nvSpPr>
            <p:spPr bwMode="auto">
              <a:xfrm>
                <a:off x="1420" y="2793"/>
                <a:ext cx="3010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26" name="Line 158"/>
              <p:cNvSpPr>
                <a:spLocks noChangeShapeType="1"/>
              </p:cNvSpPr>
              <p:nvPr/>
            </p:nvSpPr>
            <p:spPr bwMode="auto">
              <a:xfrm>
                <a:off x="1416" y="2701"/>
                <a:ext cx="3014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27" name="Line 159"/>
              <p:cNvSpPr>
                <a:spLocks noChangeShapeType="1"/>
              </p:cNvSpPr>
              <p:nvPr/>
            </p:nvSpPr>
            <p:spPr bwMode="auto">
              <a:xfrm>
                <a:off x="1414" y="2443"/>
                <a:ext cx="3011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28" name="Line 160"/>
              <p:cNvSpPr>
                <a:spLocks noChangeShapeType="1"/>
              </p:cNvSpPr>
              <p:nvPr/>
            </p:nvSpPr>
            <p:spPr bwMode="auto">
              <a:xfrm>
                <a:off x="1416" y="2162"/>
                <a:ext cx="3003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29" name="Line 161"/>
              <p:cNvSpPr>
                <a:spLocks noChangeShapeType="1"/>
              </p:cNvSpPr>
              <p:nvPr/>
            </p:nvSpPr>
            <p:spPr bwMode="auto">
              <a:xfrm>
                <a:off x="1422" y="1992"/>
                <a:ext cx="3008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30" name="Line 162"/>
              <p:cNvSpPr>
                <a:spLocks noChangeShapeType="1"/>
              </p:cNvSpPr>
              <p:nvPr/>
            </p:nvSpPr>
            <p:spPr bwMode="auto">
              <a:xfrm>
                <a:off x="1416" y="1863"/>
                <a:ext cx="3009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31" name="Line 163"/>
              <p:cNvSpPr>
                <a:spLocks noChangeShapeType="1"/>
              </p:cNvSpPr>
              <p:nvPr/>
            </p:nvSpPr>
            <p:spPr bwMode="auto">
              <a:xfrm>
                <a:off x="1416" y="1744"/>
                <a:ext cx="3014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32" name="Line 164"/>
              <p:cNvSpPr>
                <a:spLocks noChangeShapeType="1"/>
              </p:cNvSpPr>
              <p:nvPr/>
            </p:nvSpPr>
            <p:spPr bwMode="auto">
              <a:xfrm>
                <a:off x="1416" y="1649"/>
                <a:ext cx="3014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33" name="Freeform 165"/>
              <p:cNvSpPr>
                <a:spLocks noEditPoints="1"/>
              </p:cNvSpPr>
              <p:nvPr/>
            </p:nvSpPr>
            <p:spPr bwMode="auto">
              <a:xfrm>
                <a:off x="1416" y="1600"/>
                <a:ext cx="2992" cy="20"/>
              </a:xfrm>
              <a:custGeom>
                <a:avLst/>
                <a:gdLst>
                  <a:gd name="T0" fmla="*/ 81 w 2992"/>
                  <a:gd name="T1" fmla="*/ 0 h 20"/>
                  <a:gd name="T2" fmla="*/ 0 w 2992"/>
                  <a:gd name="T3" fmla="*/ 20 h 20"/>
                  <a:gd name="T4" fmla="*/ 142 w 2992"/>
                  <a:gd name="T5" fmla="*/ 0 h 20"/>
                  <a:gd name="T6" fmla="*/ 223 w 2992"/>
                  <a:gd name="T7" fmla="*/ 20 h 20"/>
                  <a:gd name="T8" fmla="*/ 142 w 2992"/>
                  <a:gd name="T9" fmla="*/ 0 h 20"/>
                  <a:gd name="T10" fmla="*/ 365 w 2992"/>
                  <a:gd name="T11" fmla="*/ 0 h 20"/>
                  <a:gd name="T12" fmla="*/ 284 w 2992"/>
                  <a:gd name="T13" fmla="*/ 20 h 20"/>
                  <a:gd name="T14" fmla="*/ 426 w 2992"/>
                  <a:gd name="T15" fmla="*/ 0 h 20"/>
                  <a:gd name="T16" fmla="*/ 507 w 2992"/>
                  <a:gd name="T17" fmla="*/ 20 h 20"/>
                  <a:gd name="T18" fmla="*/ 426 w 2992"/>
                  <a:gd name="T19" fmla="*/ 0 h 20"/>
                  <a:gd name="T20" fmla="*/ 649 w 2992"/>
                  <a:gd name="T21" fmla="*/ 0 h 20"/>
                  <a:gd name="T22" fmla="*/ 568 w 2992"/>
                  <a:gd name="T23" fmla="*/ 20 h 20"/>
                  <a:gd name="T24" fmla="*/ 710 w 2992"/>
                  <a:gd name="T25" fmla="*/ 0 h 20"/>
                  <a:gd name="T26" fmla="*/ 791 w 2992"/>
                  <a:gd name="T27" fmla="*/ 20 h 20"/>
                  <a:gd name="T28" fmla="*/ 710 w 2992"/>
                  <a:gd name="T29" fmla="*/ 0 h 20"/>
                  <a:gd name="T30" fmla="*/ 933 w 2992"/>
                  <a:gd name="T31" fmla="*/ 0 h 20"/>
                  <a:gd name="T32" fmla="*/ 852 w 2992"/>
                  <a:gd name="T33" fmla="*/ 20 h 20"/>
                  <a:gd name="T34" fmla="*/ 994 w 2992"/>
                  <a:gd name="T35" fmla="*/ 0 h 20"/>
                  <a:gd name="T36" fmla="*/ 1075 w 2992"/>
                  <a:gd name="T37" fmla="*/ 20 h 20"/>
                  <a:gd name="T38" fmla="*/ 994 w 2992"/>
                  <a:gd name="T39" fmla="*/ 0 h 20"/>
                  <a:gd name="T40" fmla="*/ 1217 w 2992"/>
                  <a:gd name="T41" fmla="*/ 0 h 20"/>
                  <a:gd name="T42" fmla="*/ 1136 w 2992"/>
                  <a:gd name="T43" fmla="*/ 20 h 20"/>
                  <a:gd name="T44" fmla="*/ 1278 w 2992"/>
                  <a:gd name="T45" fmla="*/ 0 h 20"/>
                  <a:gd name="T46" fmla="*/ 1359 w 2992"/>
                  <a:gd name="T47" fmla="*/ 20 h 20"/>
                  <a:gd name="T48" fmla="*/ 1278 w 2992"/>
                  <a:gd name="T49" fmla="*/ 0 h 20"/>
                  <a:gd name="T50" fmla="*/ 1501 w 2992"/>
                  <a:gd name="T51" fmla="*/ 0 h 20"/>
                  <a:gd name="T52" fmla="*/ 1420 w 2992"/>
                  <a:gd name="T53" fmla="*/ 20 h 20"/>
                  <a:gd name="T54" fmla="*/ 1562 w 2992"/>
                  <a:gd name="T55" fmla="*/ 0 h 20"/>
                  <a:gd name="T56" fmla="*/ 1643 w 2992"/>
                  <a:gd name="T57" fmla="*/ 20 h 20"/>
                  <a:gd name="T58" fmla="*/ 1562 w 2992"/>
                  <a:gd name="T59" fmla="*/ 0 h 20"/>
                  <a:gd name="T60" fmla="*/ 1785 w 2992"/>
                  <a:gd name="T61" fmla="*/ 0 h 20"/>
                  <a:gd name="T62" fmla="*/ 1704 w 2992"/>
                  <a:gd name="T63" fmla="*/ 20 h 20"/>
                  <a:gd name="T64" fmla="*/ 1846 w 2992"/>
                  <a:gd name="T65" fmla="*/ 0 h 20"/>
                  <a:gd name="T66" fmla="*/ 1927 w 2992"/>
                  <a:gd name="T67" fmla="*/ 20 h 20"/>
                  <a:gd name="T68" fmla="*/ 1846 w 2992"/>
                  <a:gd name="T69" fmla="*/ 0 h 20"/>
                  <a:gd name="T70" fmla="*/ 2069 w 2992"/>
                  <a:gd name="T71" fmla="*/ 0 h 20"/>
                  <a:gd name="T72" fmla="*/ 1988 w 2992"/>
                  <a:gd name="T73" fmla="*/ 20 h 20"/>
                  <a:gd name="T74" fmla="*/ 2130 w 2992"/>
                  <a:gd name="T75" fmla="*/ 0 h 20"/>
                  <a:gd name="T76" fmla="*/ 2211 w 2992"/>
                  <a:gd name="T77" fmla="*/ 20 h 20"/>
                  <a:gd name="T78" fmla="*/ 2130 w 2992"/>
                  <a:gd name="T79" fmla="*/ 0 h 20"/>
                  <a:gd name="T80" fmla="*/ 2353 w 2992"/>
                  <a:gd name="T81" fmla="*/ 0 h 20"/>
                  <a:gd name="T82" fmla="*/ 2272 w 2992"/>
                  <a:gd name="T83" fmla="*/ 20 h 20"/>
                  <a:gd name="T84" fmla="*/ 2414 w 2992"/>
                  <a:gd name="T85" fmla="*/ 0 h 20"/>
                  <a:gd name="T86" fmla="*/ 2495 w 2992"/>
                  <a:gd name="T87" fmla="*/ 20 h 20"/>
                  <a:gd name="T88" fmla="*/ 2414 w 2992"/>
                  <a:gd name="T89" fmla="*/ 0 h 20"/>
                  <a:gd name="T90" fmla="*/ 2637 w 2992"/>
                  <a:gd name="T91" fmla="*/ 0 h 20"/>
                  <a:gd name="T92" fmla="*/ 2556 w 2992"/>
                  <a:gd name="T93" fmla="*/ 20 h 20"/>
                  <a:gd name="T94" fmla="*/ 2698 w 2992"/>
                  <a:gd name="T95" fmla="*/ 0 h 20"/>
                  <a:gd name="T96" fmla="*/ 2779 w 2992"/>
                  <a:gd name="T97" fmla="*/ 20 h 20"/>
                  <a:gd name="T98" fmla="*/ 2698 w 2992"/>
                  <a:gd name="T99" fmla="*/ 0 h 20"/>
                  <a:gd name="T100" fmla="*/ 2921 w 2992"/>
                  <a:gd name="T101" fmla="*/ 0 h 20"/>
                  <a:gd name="T102" fmla="*/ 2840 w 2992"/>
                  <a:gd name="T103" fmla="*/ 20 h 20"/>
                  <a:gd name="T104" fmla="*/ 2982 w 2992"/>
                  <a:gd name="T105" fmla="*/ 0 h 20"/>
                  <a:gd name="T106" fmla="*/ 2992 w 2992"/>
                  <a:gd name="T107" fmla="*/ 20 h 20"/>
                  <a:gd name="T108" fmla="*/ 2982 w 2992"/>
                  <a:gd name="T109" fmla="*/ 0 h 2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2992"/>
                  <a:gd name="T166" fmla="*/ 0 h 20"/>
                  <a:gd name="T167" fmla="*/ 2992 w 2992"/>
                  <a:gd name="T168" fmla="*/ 20 h 20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2992" h="20">
                    <a:moveTo>
                      <a:pt x="0" y="0"/>
                    </a:moveTo>
                    <a:lnTo>
                      <a:pt x="81" y="0"/>
                    </a:lnTo>
                    <a:lnTo>
                      <a:pt x="81" y="20"/>
                    </a:lnTo>
                    <a:lnTo>
                      <a:pt x="0" y="20"/>
                    </a:lnTo>
                    <a:lnTo>
                      <a:pt x="0" y="0"/>
                    </a:lnTo>
                    <a:close/>
                    <a:moveTo>
                      <a:pt x="142" y="0"/>
                    </a:moveTo>
                    <a:lnTo>
                      <a:pt x="223" y="0"/>
                    </a:lnTo>
                    <a:lnTo>
                      <a:pt x="223" y="20"/>
                    </a:lnTo>
                    <a:lnTo>
                      <a:pt x="142" y="20"/>
                    </a:lnTo>
                    <a:lnTo>
                      <a:pt x="142" y="0"/>
                    </a:lnTo>
                    <a:close/>
                    <a:moveTo>
                      <a:pt x="284" y="0"/>
                    </a:moveTo>
                    <a:lnTo>
                      <a:pt x="365" y="0"/>
                    </a:lnTo>
                    <a:lnTo>
                      <a:pt x="365" y="20"/>
                    </a:lnTo>
                    <a:lnTo>
                      <a:pt x="284" y="20"/>
                    </a:lnTo>
                    <a:lnTo>
                      <a:pt x="284" y="0"/>
                    </a:lnTo>
                    <a:close/>
                    <a:moveTo>
                      <a:pt x="426" y="0"/>
                    </a:moveTo>
                    <a:lnTo>
                      <a:pt x="507" y="0"/>
                    </a:lnTo>
                    <a:lnTo>
                      <a:pt x="507" y="20"/>
                    </a:lnTo>
                    <a:lnTo>
                      <a:pt x="426" y="20"/>
                    </a:lnTo>
                    <a:lnTo>
                      <a:pt x="426" y="0"/>
                    </a:lnTo>
                    <a:close/>
                    <a:moveTo>
                      <a:pt x="568" y="0"/>
                    </a:moveTo>
                    <a:lnTo>
                      <a:pt x="649" y="0"/>
                    </a:lnTo>
                    <a:lnTo>
                      <a:pt x="649" y="20"/>
                    </a:lnTo>
                    <a:lnTo>
                      <a:pt x="568" y="20"/>
                    </a:lnTo>
                    <a:lnTo>
                      <a:pt x="568" y="0"/>
                    </a:lnTo>
                    <a:close/>
                    <a:moveTo>
                      <a:pt x="710" y="0"/>
                    </a:moveTo>
                    <a:lnTo>
                      <a:pt x="791" y="0"/>
                    </a:lnTo>
                    <a:lnTo>
                      <a:pt x="791" y="20"/>
                    </a:lnTo>
                    <a:lnTo>
                      <a:pt x="710" y="20"/>
                    </a:lnTo>
                    <a:lnTo>
                      <a:pt x="710" y="0"/>
                    </a:lnTo>
                    <a:close/>
                    <a:moveTo>
                      <a:pt x="852" y="0"/>
                    </a:moveTo>
                    <a:lnTo>
                      <a:pt x="933" y="0"/>
                    </a:lnTo>
                    <a:lnTo>
                      <a:pt x="933" y="20"/>
                    </a:lnTo>
                    <a:lnTo>
                      <a:pt x="852" y="20"/>
                    </a:lnTo>
                    <a:lnTo>
                      <a:pt x="852" y="0"/>
                    </a:lnTo>
                    <a:close/>
                    <a:moveTo>
                      <a:pt x="994" y="0"/>
                    </a:moveTo>
                    <a:lnTo>
                      <a:pt x="1075" y="0"/>
                    </a:lnTo>
                    <a:lnTo>
                      <a:pt x="1075" y="20"/>
                    </a:lnTo>
                    <a:lnTo>
                      <a:pt x="994" y="20"/>
                    </a:lnTo>
                    <a:lnTo>
                      <a:pt x="994" y="0"/>
                    </a:lnTo>
                    <a:close/>
                    <a:moveTo>
                      <a:pt x="1136" y="0"/>
                    </a:moveTo>
                    <a:lnTo>
                      <a:pt x="1217" y="0"/>
                    </a:lnTo>
                    <a:lnTo>
                      <a:pt x="1217" y="20"/>
                    </a:lnTo>
                    <a:lnTo>
                      <a:pt x="1136" y="20"/>
                    </a:lnTo>
                    <a:lnTo>
                      <a:pt x="1136" y="0"/>
                    </a:lnTo>
                    <a:close/>
                    <a:moveTo>
                      <a:pt x="1278" y="0"/>
                    </a:moveTo>
                    <a:lnTo>
                      <a:pt x="1359" y="0"/>
                    </a:lnTo>
                    <a:lnTo>
                      <a:pt x="1359" y="20"/>
                    </a:lnTo>
                    <a:lnTo>
                      <a:pt x="1278" y="20"/>
                    </a:lnTo>
                    <a:lnTo>
                      <a:pt x="1278" y="0"/>
                    </a:lnTo>
                    <a:close/>
                    <a:moveTo>
                      <a:pt x="1420" y="0"/>
                    </a:moveTo>
                    <a:lnTo>
                      <a:pt x="1501" y="0"/>
                    </a:lnTo>
                    <a:lnTo>
                      <a:pt x="1501" y="20"/>
                    </a:lnTo>
                    <a:lnTo>
                      <a:pt x="1420" y="20"/>
                    </a:lnTo>
                    <a:lnTo>
                      <a:pt x="1420" y="0"/>
                    </a:lnTo>
                    <a:close/>
                    <a:moveTo>
                      <a:pt x="1562" y="0"/>
                    </a:moveTo>
                    <a:lnTo>
                      <a:pt x="1643" y="0"/>
                    </a:lnTo>
                    <a:lnTo>
                      <a:pt x="1643" y="20"/>
                    </a:lnTo>
                    <a:lnTo>
                      <a:pt x="1562" y="20"/>
                    </a:lnTo>
                    <a:lnTo>
                      <a:pt x="1562" y="0"/>
                    </a:lnTo>
                    <a:close/>
                    <a:moveTo>
                      <a:pt x="1704" y="0"/>
                    </a:moveTo>
                    <a:lnTo>
                      <a:pt x="1785" y="0"/>
                    </a:lnTo>
                    <a:lnTo>
                      <a:pt x="1785" y="20"/>
                    </a:lnTo>
                    <a:lnTo>
                      <a:pt x="1704" y="20"/>
                    </a:lnTo>
                    <a:lnTo>
                      <a:pt x="1704" y="0"/>
                    </a:lnTo>
                    <a:close/>
                    <a:moveTo>
                      <a:pt x="1846" y="0"/>
                    </a:moveTo>
                    <a:lnTo>
                      <a:pt x="1927" y="0"/>
                    </a:lnTo>
                    <a:lnTo>
                      <a:pt x="1927" y="20"/>
                    </a:lnTo>
                    <a:lnTo>
                      <a:pt x="1846" y="20"/>
                    </a:lnTo>
                    <a:lnTo>
                      <a:pt x="1846" y="0"/>
                    </a:lnTo>
                    <a:close/>
                    <a:moveTo>
                      <a:pt x="1988" y="0"/>
                    </a:moveTo>
                    <a:lnTo>
                      <a:pt x="2069" y="0"/>
                    </a:lnTo>
                    <a:lnTo>
                      <a:pt x="2069" y="20"/>
                    </a:lnTo>
                    <a:lnTo>
                      <a:pt x="1988" y="20"/>
                    </a:lnTo>
                    <a:lnTo>
                      <a:pt x="1988" y="0"/>
                    </a:lnTo>
                    <a:close/>
                    <a:moveTo>
                      <a:pt x="2130" y="0"/>
                    </a:moveTo>
                    <a:lnTo>
                      <a:pt x="2211" y="0"/>
                    </a:lnTo>
                    <a:lnTo>
                      <a:pt x="2211" y="20"/>
                    </a:lnTo>
                    <a:lnTo>
                      <a:pt x="2130" y="20"/>
                    </a:lnTo>
                    <a:lnTo>
                      <a:pt x="2130" y="0"/>
                    </a:lnTo>
                    <a:close/>
                    <a:moveTo>
                      <a:pt x="2272" y="0"/>
                    </a:moveTo>
                    <a:lnTo>
                      <a:pt x="2353" y="0"/>
                    </a:lnTo>
                    <a:lnTo>
                      <a:pt x="2353" y="20"/>
                    </a:lnTo>
                    <a:lnTo>
                      <a:pt x="2272" y="20"/>
                    </a:lnTo>
                    <a:lnTo>
                      <a:pt x="2272" y="0"/>
                    </a:lnTo>
                    <a:close/>
                    <a:moveTo>
                      <a:pt x="2414" y="0"/>
                    </a:moveTo>
                    <a:lnTo>
                      <a:pt x="2495" y="0"/>
                    </a:lnTo>
                    <a:lnTo>
                      <a:pt x="2495" y="20"/>
                    </a:lnTo>
                    <a:lnTo>
                      <a:pt x="2414" y="20"/>
                    </a:lnTo>
                    <a:lnTo>
                      <a:pt x="2414" y="0"/>
                    </a:lnTo>
                    <a:close/>
                    <a:moveTo>
                      <a:pt x="2556" y="0"/>
                    </a:moveTo>
                    <a:lnTo>
                      <a:pt x="2637" y="0"/>
                    </a:lnTo>
                    <a:lnTo>
                      <a:pt x="2637" y="20"/>
                    </a:lnTo>
                    <a:lnTo>
                      <a:pt x="2556" y="20"/>
                    </a:lnTo>
                    <a:lnTo>
                      <a:pt x="2556" y="0"/>
                    </a:lnTo>
                    <a:close/>
                    <a:moveTo>
                      <a:pt x="2698" y="0"/>
                    </a:moveTo>
                    <a:lnTo>
                      <a:pt x="2779" y="0"/>
                    </a:lnTo>
                    <a:lnTo>
                      <a:pt x="2779" y="20"/>
                    </a:lnTo>
                    <a:lnTo>
                      <a:pt x="2698" y="20"/>
                    </a:lnTo>
                    <a:lnTo>
                      <a:pt x="2698" y="0"/>
                    </a:lnTo>
                    <a:close/>
                    <a:moveTo>
                      <a:pt x="2840" y="0"/>
                    </a:moveTo>
                    <a:lnTo>
                      <a:pt x="2921" y="0"/>
                    </a:lnTo>
                    <a:lnTo>
                      <a:pt x="2921" y="20"/>
                    </a:lnTo>
                    <a:lnTo>
                      <a:pt x="2840" y="20"/>
                    </a:lnTo>
                    <a:lnTo>
                      <a:pt x="2840" y="0"/>
                    </a:lnTo>
                    <a:close/>
                    <a:moveTo>
                      <a:pt x="2982" y="0"/>
                    </a:moveTo>
                    <a:lnTo>
                      <a:pt x="2992" y="0"/>
                    </a:lnTo>
                    <a:lnTo>
                      <a:pt x="2992" y="20"/>
                    </a:lnTo>
                    <a:lnTo>
                      <a:pt x="2982" y="20"/>
                    </a:lnTo>
                    <a:lnTo>
                      <a:pt x="2982" y="0"/>
                    </a:lnTo>
                    <a:close/>
                  </a:path>
                </a:pathLst>
              </a:custGeom>
              <a:solidFill>
                <a:srgbClr val="FF0000"/>
              </a:solidFill>
              <a:ln w="1588" cap="flat">
                <a:solidFill>
                  <a:srgbClr val="FF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34" name="Line 166"/>
              <p:cNvSpPr>
                <a:spLocks noChangeShapeType="1"/>
              </p:cNvSpPr>
              <p:nvPr/>
            </p:nvSpPr>
            <p:spPr bwMode="auto">
              <a:xfrm>
                <a:off x="1416" y="1542"/>
                <a:ext cx="3009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35" name="Line 167"/>
              <p:cNvSpPr>
                <a:spLocks noChangeShapeType="1"/>
              </p:cNvSpPr>
              <p:nvPr/>
            </p:nvSpPr>
            <p:spPr bwMode="auto">
              <a:xfrm>
                <a:off x="1416" y="1430"/>
                <a:ext cx="3014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36" name="Line 168"/>
              <p:cNvSpPr>
                <a:spLocks noChangeShapeType="1"/>
              </p:cNvSpPr>
              <p:nvPr/>
            </p:nvSpPr>
            <p:spPr bwMode="auto">
              <a:xfrm>
                <a:off x="1416" y="1299"/>
                <a:ext cx="3008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37" name="Line 169"/>
              <p:cNvSpPr>
                <a:spLocks noChangeShapeType="1"/>
              </p:cNvSpPr>
              <p:nvPr/>
            </p:nvSpPr>
            <p:spPr bwMode="auto">
              <a:xfrm>
                <a:off x="1417" y="1204"/>
                <a:ext cx="3008" cy="0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38" name="Line 170"/>
              <p:cNvSpPr>
                <a:spLocks noChangeShapeType="1"/>
              </p:cNvSpPr>
              <p:nvPr/>
            </p:nvSpPr>
            <p:spPr bwMode="auto">
              <a:xfrm flipV="1">
                <a:off x="1416" y="1035"/>
                <a:ext cx="3001" cy="6"/>
              </a:xfrm>
              <a:prstGeom prst="line">
                <a:avLst/>
              </a:prstGeom>
              <a:noFill/>
              <a:ln w="317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94339" name="Group 173"/>
              <p:cNvGrpSpPr>
                <a:grpSpLocks/>
              </p:cNvGrpSpPr>
              <p:nvPr/>
            </p:nvGrpSpPr>
            <p:grpSpPr bwMode="auto">
              <a:xfrm>
                <a:off x="1400" y="2503"/>
                <a:ext cx="63" cy="63"/>
                <a:chOff x="1400" y="2503"/>
                <a:chExt cx="63" cy="63"/>
              </a:xfrm>
            </p:grpSpPr>
            <p:sp>
              <p:nvSpPr>
                <p:cNvPr id="94435" name="Oval 171"/>
                <p:cNvSpPr>
                  <a:spLocks noChangeArrowheads="1"/>
                </p:cNvSpPr>
                <p:nvPr/>
              </p:nvSpPr>
              <p:spPr bwMode="auto">
                <a:xfrm>
                  <a:off x="1400" y="2503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36" name="Oval 172"/>
                <p:cNvSpPr>
                  <a:spLocks noChangeArrowheads="1"/>
                </p:cNvSpPr>
                <p:nvPr/>
              </p:nvSpPr>
              <p:spPr bwMode="auto">
                <a:xfrm>
                  <a:off x="1400" y="2503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40" name="Group 176"/>
              <p:cNvGrpSpPr>
                <a:grpSpLocks/>
              </p:cNvGrpSpPr>
              <p:nvPr/>
            </p:nvGrpSpPr>
            <p:grpSpPr bwMode="auto">
              <a:xfrm>
                <a:off x="1601" y="2414"/>
                <a:ext cx="63" cy="62"/>
                <a:chOff x="1601" y="2414"/>
                <a:chExt cx="63" cy="62"/>
              </a:xfrm>
            </p:grpSpPr>
            <p:sp>
              <p:nvSpPr>
                <p:cNvPr id="94433" name="Oval 174"/>
                <p:cNvSpPr>
                  <a:spLocks noChangeArrowheads="1"/>
                </p:cNvSpPr>
                <p:nvPr/>
              </p:nvSpPr>
              <p:spPr bwMode="auto">
                <a:xfrm>
                  <a:off x="1601" y="2414"/>
                  <a:ext cx="63" cy="62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34" name="Oval 175"/>
                <p:cNvSpPr>
                  <a:spLocks noChangeArrowheads="1"/>
                </p:cNvSpPr>
                <p:nvPr/>
              </p:nvSpPr>
              <p:spPr bwMode="auto">
                <a:xfrm>
                  <a:off x="1601" y="2414"/>
                  <a:ext cx="63" cy="62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41" name="Group 179"/>
              <p:cNvGrpSpPr>
                <a:grpSpLocks/>
              </p:cNvGrpSpPr>
              <p:nvPr/>
            </p:nvGrpSpPr>
            <p:grpSpPr bwMode="auto">
              <a:xfrm>
                <a:off x="1791" y="2256"/>
                <a:ext cx="63" cy="63"/>
                <a:chOff x="1791" y="2256"/>
                <a:chExt cx="63" cy="63"/>
              </a:xfrm>
            </p:grpSpPr>
            <p:sp>
              <p:nvSpPr>
                <p:cNvPr id="94431" name="Oval 177"/>
                <p:cNvSpPr>
                  <a:spLocks noChangeArrowheads="1"/>
                </p:cNvSpPr>
                <p:nvPr/>
              </p:nvSpPr>
              <p:spPr bwMode="auto">
                <a:xfrm>
                  <a:off x="1791" y="2256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32" name="Oval 178"/>
                <p:cNvSpPr>
                  <a:spLocks noChangeArrowheads="1"/>
                </p:cNvSpPr>
                <p:nvPr/>
              </p:nvSpPr>
              <p:spPr bwMode="auto">
                <a:xfrm>
                  <a:off x="1791" y="2256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42" name="Group 182"/>
              <p:cNvGrpSpPr>
                <a:grpSpLocks/>
              </p:cNvGrpSpPr>
              <p:nvPr/>
            </p:nvGrpSpPr>
            <p:grpSpPr bwMode="auto">
              <a:xfrm>
                <a:off x="2560" y="1771"/>
                <a:ext cx="63" cy="63"/>
                <a:chOff x="2560" y="1771"/>
                <a:chExt cx="63" cy="63"/>
              </a:xfrm>
            </p:grpSpPr>
            <p:sp>
              <p:nvSpPr>
                <p:cNvPr id="94429" name="Oval 180"/>
                <p:cNvSpPr>
                  <a:spLocks noChangeArrowheads="1"/>
                </p:cNvSpPr>
                <p:nvPr/>
              </p:nvSpPr>
              <p:spPr bwMode="auto">
                <a:xfrm>
                  <a:off x="2560" y="1771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30" name="Oval 181"/>
                <p:cNvSpPr>
                  <a:spLocks noChangeArrowheads="1"/>
                </p:cNvSpPr>
                <p:nvPr/>
              </p:nvSpPr>
              <p:spPr bwMode="auto">
                <a:xfrm>
                  <a:off x="2560" y="1771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43" name="Group 185"/>
              <p:cNvGrpSpPr>
                <a:grpSpLocks/>
              </p:cNvGrpSpPr>
              <p:nvPr/>
            </p:nvGrpSpPr>
            <p:grpSpPr bwMode="auto">
              <a:xfrm>
                <a:off x="2797" y="1658"/>
                <a:ext cx="64" cy="63"/>
                <a:chOff x="2797" y="1658"/>
                <a:chExt cx="64" cy="63"/>
              </a:xfrm>
            </p:grpSpPr>
            <p:sp>
              <p:nvSpPr>
                <p:cNvPr id="94427" name="Oval 183"/>
                <p:cNvSpPr>
                  <a:spLocks noChangeArrowheads="1"/>
                </p:cNvSpPr>
                <p:nvPr/>
              </p:nvSpPr>
              <p:spPr bwMode="auto">
                <a:xfrm>
                  <a:off x="2797" y="1658"/>
                  <a:ext cx="64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28" name="Oval 184"/>
                <p:cNvSpPr>
                  <a:spLocks noChangeArrowheads="1"/>
                </p:cNvSpPr>
                <p:nvPr/>
              </p:nvSpPr>
              <p:spPr bwMode="auto">
                <a:xfrm>
                  <a:off x="2797" y="1658"/>
                  <a:ext cx="64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44" name="Group 188"/>
              <p:cNvGrpSpPr>
                <a:grpSpLocks/>
              </p:cNvGrpSpPr>
              <p:nvPr/>
            </p:nvGrpSpPr>
            <p:grpSpPr bwMode="auto">
              <a:xfrm>
                <a:off x="2970" y="1570"/>
                <a:ext cx="63" cy="63"/>
                <a:chOff x="2970" y="1570"/>
                <a:chExt cx="63" cy="63"/>
              </a:xfrm>
            </p:grpSpPr>
            <p:sp>
              <p:nvSpPr>
                <p:cNvPr id="94425" name="Oval 186"/>
                <p:cNvSpPr>
                  <a:spLocks noChangeArrowheads="1"/>
                </p:cNvSpPr>
                <p:nvPr/>
              </p:nvSpPr>
              <p:spPr bwMode="auto">
                <a:xfrm>
                  <a:off x="2970" y="1570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26" name="Oval 187"/>
                <p:cNvSpPr>
                  <a:spLocks noChangeArrowheads="1"/>
                </p:cNvSpPr>
                <p:nvPr/>
              </p:nvSpPr>
              <p:spPr bwMode="auto">
                <a:xfrm>
                  <a:off x="2970" y="1570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45" name="Group 191"/>
              <p:cNvGrpSpPr>
                <a:grpSpLocks/>
              </p:cNvGrpSpPr>
              <p:nvPr/>
            </p:nvGrpSpPr>
            <p:grpSpPr bwMode="auto">
              <a:xfrm>
                <a:off x="3752" y="1298"/>
                <a:ext cx="63" cy="63"/>
                <a:chOff x="3752" y="1298"/>
                <a:chExt cx="63" cy="63"/>
              </a:xfrm>
            </p:grpSpPr>
            <p:sp>
              <p:nvSpPr>
                <p:cNvPr id="94423" name="Oval 189"/>
                <p:cNvSpPr>
                  <a:spLocks noChangeArrowheads="1"/>
                </p:cNvSpPr>
                <p:nvPr/>
              </p:nvSpPr>
              <p:spPr bwMode="auto">
                <a:xfrm>
                  <a:off x="3752" y="1298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24" name="Oval 190"/>
                <p:cNvSpPr>
                  <a:spLocks noChangeArrowheads="1"/>
                </p:cNvSpPr>
                <p:nvPr/>
              </p:nvSpPr>
              <p:spPr bwMode="auto">
                <a:xfrm>
                  <a:off x="3752" y="1298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46" name="Group 194"/>
              <p:cNvGrpSpPr>
                <a:grpSpLocks/>
              </p:cNvGrpSpPr>
              <p:nvPr/>
            </p:nvGrpSpPr>
            <p:grpSpPr bwMode="auto">
              <a:xfrm>
                <a:off x="3976" y="1195"/>
                <a:ext cx="63" cy="63"/>
                <a:chOff x="3976" y="1195"/>
                <a:chExt cx="63" cy="63"/>
              </a:xfrm>
            </p:grpSpPr>
            <p:sp>
              <p:nvSpPr>
                <p:cNvPr id="94421" name="Oval 192"/>
                <p:cNvSpPr>
                  <a:spLocks noChangeArrowheads="1"/>
                </p:cNvSpPr>
                <p:nvPr/>
              </p:nvSpPr>
              <p:spPr bwMode="auto">
                <a:xfrm>
                  <a:off x="3976" y="1195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22" name="Oval 193"/>
                <p:cNvSpPr>
                  <a:spLocks noChangeArrowheads="1"/>
                </p:cNvSpPr>
                <p:nvPr/>
              </p:nvSpPr>
              <p:spPr bwMode="auto">
                <a:xfrm>
                  <a:off x="3976" y="1195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47" name="Group 197"/>
              <p:cNvGrpSpPr>
                <a:grpSpLocks/>
              </p:cNvGrpSpPr>
              <p:nvPr/>
            </p:nvGrpSpPr>
            <p:grpSpPr bwMode="auto">
              <a:xfrm>
                <a:off x="4136" y="1169"/>
                <a:ext cx="63" cy="63"/>
                <a:chOff x="4136" y="1169"/>
                <a:chExt cx="63" cy="63"/>
              </a:xfrm>
            </p:grpSpPr>
            <p:sp>
              <p:nvSpPr>
                <p:cNvPr id="94419" name="Oval 195"/>
                <p:cNvSpPr>
                  <a:spLocks noChangeArrowheads="1"/>
                </p:cNvSpPr>
                <p:nvPr/>
              </p:nvSpPr>
              <p:spPr bwMode="auto">
                <a:xfrm>
                  <a:off x="4136" y="1169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20" name="Oval 196"/>
                <p:cNvSpPr>
                  <a:spLocks noChangeArrowheads="1"/>
                </p:cNvSpPr>
                <p:nvPr/>
              </p:nvSpPr>
              <p:spPr bwMode="auto">
                <a:xfrm>
                  <a:off x="4136" y="1169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48" name="Group 200"/>
              <p:cNvGrpSpPr>
                <a:grpSpLocks/>
              </p:cNvGrpSpPr>
              <p:nvPr/>
            </p:nvGrpSpPr>
            <p:grpSpPr bwMode="auto">
              <a:xfrm>
                <a:off x="4388" y="1069"/>
                <a:ext cx="63" cy="63"/>
                <a:chOff x="4388" y="1069"/>
                <a:chExt cx="63" cy="63"/>
              </a:xfrm>
            </p:grpSpPr>
            <p:sp>
              <p:nvSpPr>
                <p:cNvPr id="94417" name="Oval 198"/>
                <p:cNvSpPr>
                  <a:spLocks noChangeArrowheads="1"/>
                </p:cNvSpPr>
                <p:nvPr/>
              </p:nvSpPr>
              <p:spPr bwMode="auto">
                <a:xfrm>
                  <a:off x="4388" y="1069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18" name="Oval 199"/>
                <p:cNvSpPr>
                  <a:spLocks noChangeArrowheads="1"/>
                </p:cNvSpPr>
                <p:nvPr/>
              </p:nvSpPr>
              <p:spPr bwMode="auto">
                <a:xfrm>
                  <a:off x="4388" y="1069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349" name="Line 201"/>
              <p:cNvSpPr>
                <a:spLocks noChangeShapeType="1"/>
              </p:cNvSpPr>
              <p:nvPr/>
            </p:nvSpPr>
            <p:spPr bwMode="auto">
              <a:xfrm flipV="1">
                <a:off x="1816" y="1265"/>
                <a:ext cx="1974" cy="965"/>
              </a:xfrm>
              <a:prstGeom prst="line">
                <a:avLst/>
              </a:prstGeom>
              <a:noFill/>
              <a:ln w="33338">
                <a:solidFill>
                  <a:srgbClr val="3333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94350" name="Group 204"/>
              <p:cNvGrpSpPr>
                <a:grpSpLocks/>
              </p:cNvGrpSpPr>
              <p:nvPr/>
            </p:nvGrpSpPr>
            <p:grpSpPr bwMode="auto">
              <a:xfrm>
                <a:off x="2155" y="2012"/>
                <a:ext cx="63" cy="63"/>
                <a:chOff x="2155" y="2012"/>
                <a:chExt cx="63" cy="63"/>
              </a:xfrm>
            </p:grpSpPr>
            <p:sp>
              <p:nvSpPr>
                <p:cNvPr id="94415" name="Oval 202"/>
                <p:cNvSpPr>
                  <a:spLocks noChangeArrowheads="1"/>
                </p:cNvSpPr>
                <p:nvPr/>
              </p:nvSpPr>
              <p:spPr bwMode="auto">
                <a:xfrm>
                  <a:off x="2155" y="2012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16" name="Oval 203"/>
                <p:cNvSpPr>
                  <a:spLocks noChangeArrowheads="1"/>
                </p:cNvSpPr>
                <p:nvPr/>
              </p:nvSpPr>
              <p:spPr bwMode="auto">
                <a:xfrm>
                  <a:off x="2155" y="2012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51" name="Group 207"/>
              <p:cNvGrpSpPr>
                <a:grpSpLocks/>
              </p:cNvGrpSpPr>
              <p:nvPr/>
            </p:nvGrpSpPr>
            <p:grpSpPr bwMode="auto">
              <a:xfrm>
                <a:off x="1992" y="2095"/>
                <a:ext cx="63" cy="63"/>
                <a:chOff x="1992" y="2095"/>
                <a:chExt cx="63" cy="63"/>
              </a:xfrm>
            </p:grpSpPr>
            <p:sp>
              <p:nvSpPr>
                <p:cNvPr id="94413" name="Oval 205"/>
                <p:cNvSpPr>
                  <a:spLocks noChangeArrowheads="1"/>
                </p:cNvSpPr>
                <p:nvPr/>
              </p:nvSpPr>
              <p:spPr bwMode="auto">
                <a:xfrm>
                  <a:off x="1992" y="2095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14" name="Oval 206"/>
                <p:cNvSpPr>
                  <a:spLocks noChangeArrowheads="1"/>
                </p:cNvSpPr>
                <p:nvPr/>
              </p:nvSpPr>
              <p:spPr bwMode="auto">
                <a:xfrm>
                  <a:off x="1992" y="2095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352" name="Freeform 208"/>
              <p:cNvSpPr>
                <a:spLocks noEditPoints="1"/>
              </p:cNvSpPr>
              <p:nvPr/>
            </p:nvSpPr>
            <p:spPr bwMode="auto">
              <a:xfrm>
                <a:off x="3070" y="1603"/>
                <a:ext cx="61" cy="1680"/>
              </a:xfrm>
              <a:custGeom>
                <a:avLst/>
                <a:gdLst>
                  <a:gd name="T0" fmla="*/ 41 w 61"/>
                  <a:gd name="T1" fmla="*/ 81 h 1680"/>
                  <a:gd name="T2" fmla="*/ 20 w 61"/>
                  <a:gd name="T3" fmla="*/ 0 h 1680"/>
                  <a:gd name="T4" fmla="*/ 41 w 61"/>
                  <a:gd name="T5" fmla="*/ 141 h 1680"/>
                  <a:gd name="T6" fmla="*/ 20 w 61"/>
                  <a:gd name="T7" fmla="*/ 222 h 1680"/>
                  <a:gd name="T8" fmla="*/ 41 w 61"/>
                  <a:gd name="T9" fmla="*/ 141 h 1680"/>
                  <a:gd name="T10" fmla="*/ 41 w 61"/>
                  <a:gd name="T11" fmla="*/ 364 h 1680"/>
                  <a:gd name="T12" fmla="*/ 20 w 61"/>
                  <a:gd name="T13" fmla="*/ 283 h 1680"/>
                  <a:gd name="T14" fmla="*/ 41 w 61"/>
                  <a:gd name="T15" fmla="*/ 425 h 1680"/>
                  <a:gd name="T16" fmla="*/ 20 w 61"/>
                  <a:gd name="T17" fmla="*/ 506 h 1680"/>
                  <a:gd name="T18" fmla="*/ 41 w 61"/>
                  <a:gd name="T19" fmla="*/ 425 h 1680"/>
                  <a:gd name="T20" fmla="*/ 41 w 61"/>
                  <a:gd name="T21" fmla="*/ 647 h 1680"/>
                  <a:gd name="T22" fmla="*/ 20 w 61"/>
                  <a:gd name="T23" fmla="*/ 566 h 1680"/>
                  <a:gd name="T24" fmla="*/ 41 w 61"/>
                  <a:gd name="T25" fmla="*/ 708 h 1680"/>
                  <a:gd name="T26" fmla="*/ 20 w 61"/>
                  <a:gd name="T27" fmla="*/ 789 h 1680"/>
                  <a:gd name="T28" fmla="*/ 41 w 61"/>
                  <a:gd name="T29" fmla="*/ 708 h 1680"/>
                  <a:gd name="T30" fmla="*/ 41 w 61"/>
                  <a:gd name="T31" fmla="*/ 931 h 1680"/>
                  <a:gd name="T32" fmla="*/ 20 w 61"/>
                  <a:gd name="T33" fmla="*/ 850 h 1680"/>
                  <a:gd name="T34" fmla="*/ 41 w 61"/>
                  <a:gd name="T35" fmla="*/ 991 h 1680"/>
                  <a:gd name="T36" fmla="*/ 20 w 61"/>
                  <a:gd name="T37" fmla="*/ 1072 h 1680"/>
                  <a:gd name="T38" fmla="*/ 41 w 61"/>
                  <a:gd name="T39" fmla="*/ 991 h 1680"/>
                  <a:gd name="T40" fmla="*/ 41 w 61"/>
                  <a:gd name="T41" fmla="*/ 1214 h 1680"/>
                  <a:gd name="T42" fmla="*/ 20 w 61"/>
                  <a:gd name="T43" fmla="*/ 1133 h 1680"/>
                  <a:gd name="T44" fmla="*/ 41 w 61"/>
                  <a:gd name="T45" fmla="*/ 1275 h 1680"/>
                  <a:gd name="T46" fmla="*/ 20 w 61"/>
                  <a:gd name="T47" fmla="*/ 1356 h 1680"/>
                  <a:gd name="T48" fmla="*/ 41 w 61"/>
                  <a:gd name="T49" fmla="*/ 1275 h 1680"/>
                  <a:gd name="T50" fmla="*/ 41 w 61"/>
                  <a:gd name="T51" fmla="*/ 1497 h 1680"/>
                  <a:gd name="T52" fmla="*/ 20 w 61"/>
                  <a:gd name="T53" fmla="*/ 1417 h 1680"/>
                  <a:gd name="T54" fmla="*/ 41 w 61"/>
                  <a:gd name="T55" fmla="*/ 1558 h 1680"/>
                  <a:gd name="T56" fmla="*/ 20 w 61"/>
                  <a:gd name="T57" fmla="*/ 1629 h 1680"/>
                  <a:gd name="T58" fmla="*/ 41 w 61"/>
                  <a:gd name="T59" fmla="*/ 1558 h 1680"/>
                  <a:gd name="T60" fmla="*/ 31 w 61"/>
                  <a:gd name="T61" fmla="*/ 1680 h 1680"/>
                  <a:gd name="T62" fmla="*/ 61 w 61"/>
                  <a:gd name="T63" fmla="*/ 1619 h 168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61"/>
                  <a:gd name="T97" fmla="*/ 0 h 1680"/>
                  <a:gd name="T98" fmla="*/ 61 w 61"/>
                  <a:gd name="T99" fmla="*/ 1680 h 168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61" h="1680">
                    <a:moveTo>
                      <a:pt x="41" y="0"/>
                    </a:moveTo>
                    <a:lnTo>
                      <a:pt x="41" y="81"/>
                    </a:lnTo>
                    <a:lnTo>
                      <a:pt x="20" y="81"/>
                    </a:lnTo>
                    <a:lnTo>
                      <a:pt x="20" y="0"/>
                    </a:lnTo>
                    <a:lnTo>
                      <a:pt x="41" y="0"/>
                    </a:lnTo>
                    <a:close/>
                    <a:moveTo>
                      <a:pt x="41" y="141"/>
                    </a:moveTo>
                    <a:lnTo>
                      <a:pt x="41" y="222"/>
                    </a:lnTo>
                    <a:lnTo>
                      <a:pt x="20" y="222"/>
                    </a:lnTo>
                    <a:lnTo>
                      <a:pt x="20" y="141"/>
                    </a:lnTo>
                    <a:lnTo>
                      <a:pt x="41" y="141"/>
                    </a:lnTo>
                    <a:close/>
                    <a:moveTo>
                      <a:pt x="41" y="283"/>
                    </a:moveTo>
                    <a:lnTo>
                      <a:pt x="41" y="364"/>
                    </a:lnTo>
                    <a:lnTo>
                      <a:pt x="20" y="364"/>
                    </a:lnTo>
                    <a:lnTo>
                      <a:pt x="20" y="283"/>
                    </a:lnTo>
                    <a:lnTo>
                      <a:pt x="41" y="283"/>
                    </a:lnTo>
                    <a:close/>
                    <a:moveTo>
                      <a:pt x="41" y="425"/>
                    </a:moveTo>
                    <a:lnTo>
                      <a:pt x="41" y="506"/>
                    </a:lnTo>
                    <a:lnTo>
                      <a:pt x="20" y="506"/>
                    </a:lnTo>
                    <a:lnTo>
                      <a:pt x="20" y="425"/>
                    </a:lnTo>
                    <a:lnTo>
                      <a:pt x="41" y="425"/>
                    </a:lnTo>
                    <a:close/>
                    <a:moveTo>
                      <a:pt x="41" y="566"/>
                    </a:moveTo>
                    <a:lnTo>
                      <a:pt x="41" y="647"/>
                    </a:lnTo>
                    <a:lnTo>
                      <a:pt x="20" y="647"/>
                    </a:lnTo>
                    <a:lnTo>
                      <a:pt x="20" y="566"/>
                    </a:lnTo>
                    <a:lnTo>
                      <a:pt x="41" y="566"/>
                    </a:lnTo>
                    <a:close/>
                    <a:moveTo>
                      <a:pt x="41" y="708"/>
                    </a:moveTo>
                    <a:lnTo>
                      <a:pt x="41" y="789"/>
                    </a:lnTo>
                    <a:lnTo>
                      <a:pt x="20" y="789"/>
                    </a:lnTo>
                    <a:lnTo>
                      <a:pt x="20" y="708"/>
                    </a:lnTo>
                    <a:lnTo>
                      <a:pt x="41" y="708"/>
                    </a:lnTo>
                    <a:close/>
                    <a:moveTo>
                      <a:pt x="41" y="850"/>
                    </a:moveTo>
                    <a:lnTo>
                      <a:pt x="41" y="931"/>
                    </a:lnTo>
                    <a:lnTo>
                      <a:pt x="20" y="931"/>
                    </a:lnTo>
                    <a:lnTo>
                      <a:pt x="20" y="850"/>
                    </a:lnTo>
                    <a:lnTo>
                      <a:pt x="41" y="850"/>
                    </a:lnTo>
                    <a:close/>
                    <a:moveTo>
                      <a:pt x="41" y="991"/>
                    </a:moveTo>
                    <a:lnTo>
                      <a:pt x="41" y="1072"/>
                    </a:lnTo>
                    <a:lnTo>
                      <a:pt x="20" y="1072"/>
                    </a:lnTo>
                    <a:lnTo>
                      <a:pt x="20" y="991"/>
                    </a:lnTo>
                    <a:lnTo>
                      <a:pt x="41" y="991"/>
                    </a:lnTo>
                    <a:close/>
                    <a:moveTo>
                      <a:pt x="41" y="1133"/>
                    </a:moveTo>
                    <a:lnTo>
                      <a:pt x="41" y="1214"/>
                    </a:lnTo>
                    <a:lnTo>
                      <a:pt x="20" y="1214"/>
                    </a:lnTo>
                    <a:lnTo>
                      <a:pt x="20" y="1133"/>
                    </a:lnTo>
                    <a:lnTo>
                      <a:pt x="41" y="1133"/>
                    </a:lnTo>
                    <a:close/>
                    <a:moveTo>
                      <a:pt x="41" y="1275"/>
                    </a:moveTo>
                    <a:lnTo>
                      <a:pt x="41" y="1356"/>
                    </a:lnTo>
                    <a:lnTo>
                      <a:pt x="20" y="1356"/>
                    </a:lnTo>
                    <a:lnTo>
                      <a:pt x="20" y="1275"/>
                    </a:lnTo>
                    <a:lnTo>
                      <a:pt x="41" y="1275"/>
                    </a:lnTo>
                    <a:close/>
                    <a:moveTo>
                      <a:pt x="41" y="1417"/>
                    </a:moveTo>
                    <a:lnTo>
                      <a:pt x="41" y="1497"/>
                    </a:lnTo>
                    <a:lnTo>
                      <a:pt x="20" y="1497"/>
                    </a:lnTo>
                    <a:lnTo>
                      <a:pt x="20" y="1417"/>
                    </a:lnTo>
                    <a:lnTo>
                      <a:pt x="41" y="1417"/>
                    </a:lnTo>
                    <a:close/>
                    <a:moveTo>
                      <a:pt x="41" y="1558"/>
                    </a:moveTo>
                    <a:lnTo>
                      <a:pt x="41" y="1629"/>
                    </a:lnTo>
                    <a:lnTo>
                      <a:pt x="20" y="1629"/>
                    </a:lnTo>
                    <a:lnTo>
                      <a:pt x="20" y="1558"/>
                    </a:lnTo>
                    <a:lnTo>
                      <a:pt x="41" y="1558"/>
                    </a:lnTo>
                    <a:close/>
                    <a:moveTo>
                      <a:pt x="61" y="1619"/>
                    </a:moveTo>
                    <a:lnTo>
                      <a:pt x="31" y="1680"/>
                    </a:lnTo>
                    <a:lnTo>
                      <a:pt x="0" y="1619"/>
                    </a:lnTo>
                    <a:lnTo>
                      <a:pt x="61" y="1619"/>
                    </a:lnTo>
                    <a:close/>
                  </a:path>
                </a:pathLst>
              </a:custGeom>
              <a:solidFill>
                <a:srgbClr val="FF0000"/>
              </a:solidFill>
              <a:ln w="1588" cap="flat">
                <a:solidFill>
                  <a:srgbClr val="FF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94353" name="Group 211"/>
              <p:cNvGrpSpPr>
                <a:grpSpLocks/>
              </p:cNvGrpSpPr>
              <p:nvPr/>
            </p:nvGrpSpPr>
            <p:grpSpPr bwMode="auto">
              <a:xfrm>
                <a:off x="3361" y="1414"/>
                <a:ext cx="63" cy="63"/>
                <a:chOff x="3361" y="1414"/>
                <a:chExt cx="63" cy="63"/>
              </a:xfrm>
            </p:grpSpPr>
            <p:sp>
              <p:nvSpPr>
                <p:cNvPr id="94411" name="Oval 209"/>
                <p:cNvSpPr>
                  <a:spLocks noChangeArrowheads="1"/>
                </p:cNvSpPr>
                <p:nvPr/>
              </p:nvSpPr>
              <p:spPr bwMode="auto">
                <a:xfrm>
                  <a:off x="3361" y="1414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12" name="Oval 210"/>
                <p:cNvSpPr>
                  <a:spLocks noChangeArrowheads="1"/>
                </p:cNvSpPr>
                <p:nvPr/>
              </p:nvSpPr>
              <p:spPr bwMode="auto">
                <a:xfrm>
                  <a:off x="3361" y="1414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54" name="Group 214"/>
              <p:cNvGrpSpPr>
                <a:grpSpLocks/>
              </p:cNvGrpSpPr>
              <p:nvPr/>
            </p:nvGrpSpPr>
            <p:grpSpPr bwMode="auto">
              <a:xfrm>
                <a:off x="3197" y="1484"/>
                <a:ext cx="64" cy="63"/>
                <a:chOff x="3197" y="1484"/>
                <a:chExt cx="64" cy="63"/>
              </a:xfrm>
            </p:grpSpPr>
            <p:sp>
              <p:nvSpPr>
                <p:cNvPr id="94409" name="Oval 212"/>
                <p:cNvSpPr>
                  <a:spLocks noChangeArrowheads="1"/>
                </p:cNvSpPr>
                <p:nvPr/>
              </p:nvSpPr>
              <p:spPr bwMode="auto">
                <a:xfrm>
                  <a:off x="3197" y="1484"/>
                  <a:ext cx="64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10" name="Oval 213"/>
                <p:cNvSpPr>
                  <a:spLocks noChangeArrowheads="1"/>
                </p:cNvSpPr>
                <p:nvPr/>
              </p:nvSpPr>
              <p:spPr bwMode="auto">
                <a:xfrm>
                  <a:off x="3197" y="1484"/>
                  <a:ext cx="64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grpSp>
            <p:nvGrpSpPr>
              <p:cNvPr id="94355" name="Group 217"/>
              <p:cNvGrpSpPr>
                <a:grpSpLocks/>
              </p:cNvGrpSpPr>
              <p:nvPr/>
            </p:nvGrpSpPr>
            <p:grpSpPr bwMode="auto">
              <a:xfrm>
                <a:off x="3582" y="1341"/>
                <a:ext cx="63" cy="63"/>
                <a:chOff x="3582" y="1341"/>
                <a:chExt cx="63" cy="63"/>
              </a:xfrm>
            </p:grpSpPr>
            <p:sp>
              <p:nvSpPr>
                <p:cNvPr id="94407" name="Oval 215"/>
                <p:cNvSpPr>
                  <a:spLocks noChangeArrowheads="1"/>
                </p:cNvSpPr>
                <p:nvPr/>
              </p:nvSpPr>
              <p:spPr bwMode="auto">
                <a:xfrm>
                  <a:off x="3582" y="1341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08" name="Oval 216"/>
                <p:cNvSpPr>
                  <a:spLocks noChangeArrowheads="1"/>
                </p:cNvSpPr>
                <p:nvPr/>
              </p:nvSpPr>
              <p:spPr bwMode="auto">
                <a:xfrm>
                  <a:off x="3582" y="1341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356" name="Freeform 218"/>
              <p:cNvSpPr>
                <a:spLocks noEditPoints="1"/>
              </p:cNvSpPr>
              <p:nvPr/>
            </p:nvSpPr>
            <p:spPr bwMode="auto">
              <a:xfrm>
                <a:off x="2296" y="1985"/>
                <a:ext cx="581" cy="14"/>
              </a:xfrm>
              <a:custGeom>
                <a:avLst/>
                <a:gdLst>
                  <a:gd name="T0" fmla="*/ 0 w 581"/>
                  <a:gd name="T1" fmla="*/ 0 h 14"/>
                  <a:gd name="T2" fmla="*/ 54 w 581"/>
                  <a:gd name="T3" fmla="*/ 0 h 14"/>
                  <a:gd name="T4" fmla="*/ 54 w 581"/>
                  <a:gd name="T5" fmla="*/ 14 h 14"/>
                  <a:gd name="T6" fmla="*/ 0 w 581"/>
                  <a:gd name="T7" fmla="*/ 14 h 14"/>
                  <a:gd name="T8" fmla="*/ 0 w 581"/>
                  <a:gd name="T9" fmla="*/ 0 h 14"/>
                  <a:gd name="T10" fmla="*/ 95 w 581"/>
                  <a:gd name="T11" fmla="*/ 0 h 14"/>
                  <a:gd name="T12" fmla="*/ 149 w 581"/>
                  <a:gd name="T13" fmla="*/ 0 h 14"/>
                  <a:gd name="T14" fmla="*/ 149 w 581"/>
                  <a:gd name="T15" fmla="*/ 14 h 14"/>
                  <a:gd name="T16" fmla="*/ 95 w 581"/>
                  <a:gd name="T17" fmla="*/ 14 h 14"/>
                  <a:gd name="T18" fmla="*/ 95 w 581"/>
                  <a:gd name="T19" fmla="*/ 0 h 14"/>
                  <a:gd name="T20" fmla="*/ 189 w 581"/>
                  <a:gd name="T21" fmla="*/ 0 h 14"/>
                  <a:gd name="T22" fmla="*/ 243 w 581"/>
                  <a:gd name="T23" fmla="*/ 0 h 14"/>
                  <a:gd name="T24" fmla="*/ 243 w 581"/>
                  <a:gd name="T25" fmla="*/ 14 h 14"/>
                  <a:gd name="T26" fmla="*/ 189 w 581"/>
                  <a:gd name="T27" fmla="*/ 14 h 14"/>
                  <a:gd name="T28" fmla="*/ 189 w 581"/>
                  <a:gd name="T29" fmla="*/ 0 h 14"/>
                  <a:gd name="T30" fmla="*/ 284 w 581"/>
                  <a:gd name="T31" fmla="*/ 0 h 14"/>
                  <a:gd name="T32" fmla="*/ 338 w 581"/>
                  <a:gd name="T33" fmla="*/ 0 h 14"/>
                  <a:gd name="T34" fmla="*/ 338 w 581"/>
                  <a:gd name="T35" fmla="*/ 14 h 14"/>
                  <a:gd name="T36" fmla="*/ 284 w 581"/>
                  <a:gd name="T37" fmla="*/ 14 h 14"/>
                  <a:gd name="T38" fmla="*/ 284 w 581"/>
                  <a:gd name="T39" fmla="*/ 0 h 14"/>
                  <a:gd name="T40" fmla="*/ 379 w 581"/>
                  <a:gd name="T41" fmla="*/ 0 h 14"/>
                  <a:gd name="T42" fmla="*/ 433 w 581"/>
                  <a:gd name="T43" fmla="*/ 0 h 14"/>
                  <a:gd name="T44" fmla="*/ 433 w 581"/>
                  <a:gd name="T45" fmla="*/ 14 h 14"/>
                  <a:gd name="T46" fmla="*/ 379 w 581"/>
                  <a:gd name="T47" fmla="*/ 14 h 14"/>
                  <a:gd name="T48" fmla="*/ 379 w 581"/>
                  <a:gd name="T49" fmla="*/ 0 h 14"/>
                  <a:gd name="T50" fmla="*/ 473 w 581"/>
                  <a:gd name="T51" fmla="*/ 0 h 14"/>
                  <a:gd name="T52" fmla="*/ 527 w 581"/>
                  <a:gd name="T53" fmla="*/ 0 h 14"/>
                  <a:gd name="T54" fmla="*/ 527 w 581"/>
                  <a:gd name="T55" fmla="*/ 14 h 14"/>
                  <a:gd name="T56" fmla="*/ 473 w 581"/>
                  <a:gd name="T57" fmla="*/ 14 h 14"/>
                  <a:gd name="T58" fmla="*/ 473 w 581"/>
                  <a:gd name="T59" fmla="*/ 0 h 14"/>
                  <a:gd name="T60" fmla="*/ 568 w 581"/>
                  <a:gd name="T61" fmla="*/ 0 h 14"/>
                  <a:gd name="T62" fmla="*/ 581 w 581"/>
                  <a:gd name="T63" fmla="*/ 0 h 14"/>
                  <a:gd name="T64" fmla="*/ 581 w 581"/>
                  <a:gd name="T65" fmla="*/ 14 h 14"/>
                  <a:gd name="T66" fmla="*/ 568 w 581"/>
                  <a:gd name="T67" fmla="*/ 14 h 14"/>
                  <a:gd name="T68" fmla="*/ 568 w 581"/>
                  <a:gd name="T69" fmla="*/ 0 h 1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81"/>
                  <a:gd name="T106" fmla="*/ 0 h 14"/>
                  <a:gd name="T107" fmla="*/ 581 w 581"/>
                  <a:gd name="T108" fmla="*/ 14 h 1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81" h="14">
                    <a:moveTo>
                      <a:pt x="0" y="0"/>
                    </a:moveTo>
                    <a:lnTo>
                      <a:pt x="54" y="0"/>
                    </a:lnTo>
                    <a:lnTo>
                      <a:pt x="54" y="14"/>
                    </a:lnTo>
                    <a:lnTo>
                      <a:pt x="0" y="14"/>
                    </a:lnTo>
                    <a:lnTo>
                      <a:pt x="0" y="0"/>
                    </a:lnTo>
                    <a:close/>
                    <a:moveTo>
                      <a:pt x="95" y="0"/>
                    </a:moveTo>
                    <a:lnTo>
                      <a:pt x="149" y="0"/>
                    </a:lnTo>
                    <a:lnTo>
                      <a:pt x="149" y="14"/>
                    </a:lnTo>
                    <a:lnTo>
                      <a:pt x="95" y="14"/>
                    </a:lnTo>
                    <a:lnTo>
                      <a:pt x="95" y="0"/>
                    </a:lnTo>
                    <a:close/>
                    <a:moveTo>
                      <a:pt x="189" y="0"/>
                    </a:moveTo>
                    <a:lnTo>
                      <a:pt x="243" y="0"/>
                    </a:lnTo>
                    <a:lnTo>
                      <a:pt x="243" y="14"/>
                    </a:lnTo>
                    <a:lnTo>
                      <a:pt x="189" y="14"/>
                    </a:lnTo>
                    <a:lnTo>
                      <a:pt x="189" y="0"/>
                    </a:lnTo>
                    <a:close/>
                    <a:moveTo>
                      <a:pt x="284" y="0"/>
                    </a:moveTo>
                    <a:lnTo>
                      <a:pt x="338" y="0"/>
                    </a:lnTo>
                    <a:lnTo>
                      <a:pt x="338" y="14"/>
                    </a:lnTo>
                    <a:lnTo>
                      <a:pt x="284" y="14"/>
                    </a:lnTo>
                    <a:lnTo>
                      <a:pt x="284" y="0"/>
                    </a:lnTo>
                    <a:close/>
                    <a:moveTo>
                      <a:pt x="379" y="0"/>
                    </a:moveTo>
                    <a:lnTo>
                      <a:pt x="433" y="0"/>
                    </a:lnTo>
                    <a:lnTo>
                      <a:pt x="433" y="14"/>
                    </a:lnTo>
                    <a:lnTo>
                      <a:pt x="379" y="14"/>
                    </a:lnTo>
                    <a:lnTo>
                      <a:pt x="379" y="0"/>
                    </a:lnTo>
                    <a:close/>
                    <a:moveTo>
                      <a:pt x="473" y="0"/>
                    </a:moveTo>
                    <a:lnTo>
                      <a:pt x="527" y="0"/>
                    </a:lnTo>
                    <a:lnTo>
                      <a:pt x="527" y="14"/>
                    </a:lnTo>
                    <a:lnTo>
                      <a:pt x="473" y="14"/>
                    </a:lnTo>
                    <a:lnTo>
                      <a:pt x="473" y="0"/>
                    </a:lnTo>
                    <a:close/>
                    <a:moveTo>
                      <a:pt x="568" y="0"/>
                    </a:moveTo>
                    <a:lnTo>
                      <a:pt x="581" y="0"/>
                    </a:lnTo>
                    <a:lnTo>
                      <a:pt x="581" y="14"/>
                    </a:lnTo>
                    <a:lnTo>
                      <a:pt x="568" y="14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3333CC"/>
              </a:solidFill>
              <a:ln w="1588" cap="flat">
                <a:solidFill>
                  <a:srgbClr val="3333CC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4357" name="Freeform 219"/>
              <p:cNvSpPr>
                <a:spLocks noEditPoints="1"/>
              </p:cNvSpPr>
              <p:nvPr/>
            </p:nvSpPr>
            <p:spPr bwMode="auto">
              <a:xfrm>
                <a:off x="2662" y="1816"/>
                <a:ext cx="30" cy="176"/>
              </a:xfrm>
              <a:custGeom>
                <a:avLst/>
                <a:gdLst>
                  <a:gd name="T0" fmla="*/ 13 w 30"/>
                  <a:gd name="T1" fmla="*/ 0 h 176"/>
                  <a:gd name="T2" fmla="*/ 16 w 30"/>
                  <a:gd name="T3" fmla="*/ 11 h 176"/>
                  <a:gd name="T4" fmla="*/ 17 w 30"/>
                  <a:gd name="T5" fmla="*/ 13 h 176"/>
                  <a:gd name="T6" fmla="*/ 4 w 30"/>
                  <a:gd name="T7" fmla="*/ 17 h 176"/>
                  <a:gd name="T8" fmla="*/ 4 w 30"/>
                  <a:gd name="T9" fmla="*/ 15 h 176"/>
                  <a:gd name="T10" fmla="*/ 0 w 30"/>
                  <a:gd name="T11" fmla="*/ 5 h 176"/>
                  <a:gd name="T12" fmla="*/ 13 w 30"/>
                  <a:gd name="T13" fmla="*/ 0 h 176"/>
                  <a:gd name="T14" fmla="*/ 21 w 30"/>
                  <a:gd name="T15" fmla="*/ 26 h 176"/>
                  <a:gd name="T16" fmla="*/ 23 w 30"/>
                  <a:gd name="T17" fmla="*/ 32 h 176"/>
                  <a:gd name="T18" fmla="*/ 24 w 30"/>
                  <a:gd name="T19" fmla="*/ 40 h 176"/>
                  <a:gd name="T20" fmla="*/ 11 w 30"/>
                  <a:gd name="T21" fmla="*/ 43 h 176"/>
                  <a:gd name="T22" fmla="*/ 10 w 30"/>
                  <a:gd name="T23" fmla="*/ 36 h 176"/>
                  <a:gd name="T24" fmla="*/ 8 w 30"/>
                  <a:gd name="T25" fmla="*/ 30 h 176"/>
                  <a:gd name="T26" fmla="*/ 21 w 30"/>
                  <a:gd name="T27" fmla="*/ 26 h 176"/>
                  <a:gd name="T28" fmla="*/ 27 w 30"/>
                  <a:gd name="T29" fmla="*/ 53 h 176"/>
                  <a:gd name="T30" fmla="*/ 27 w 30"/>
                  <a:gd name="T31" fmla="*/ 54 h 176"/>
                  <a:gd name="T32" fmla="*/ 29 w 30"/>
                  <a:gd name="T33" fmla="*/ 65 h 176"/>
                  <a:gd name="T34" fmla="*/ 29 w 30"/>
                  <a:gd name="T35" fmla="*/ 67 h 176"/>
                  <a:gd name="T36" fmla="*/ 15 w 30"/>
                  <a:gd name="T37" fmla="*/ 69 h 176"/>
                  <a:gd name="T38" fmla="*/ 15 w 30"/>
                  <a:gd name="T39" fmla="*/ 67 h 176"/>
                  <a:gd name="T40" fmla="*/ 14 w 30"/>
                  <a:gd name="T41" fmla="*/ 57 h 176"/>
                  <a:gd name="T42" fmla="*/ 14 w 30"/>
                  <a:gd name="T43" fmla="*/ 56 h 176"/>
                  <a:gd name="T44" fmla="*/ 27 w 30"/>
                  <a:gd name="T45" fmla="*/ 53 h 176"/>
                  <a:gd name="T46" fmla="*/ 30 w 30"/>
                  <a:gd name="T47" fmla="*/ 81 h 176"/>
                  <a:gd name="T48" fmla="*/ 30 w 30"/>
                  <a:gd name="T49" fmla="*/ 87 h 176"/>
                  <a:gd name="T50" fmla="*/ 30 w 30"/>
                  <a:gd name="T51" fmla="*/ 95 h 176"/>
                  <a:gd name="T52" fmla="*/ 17 w 30"/>
                  <a:gd name="T53" fmla="*/ 95 h 176"/>
                  <a:gd name="T54" fmla="*/ 17 w 30"/>
                  <a:gd name="T55" fmla="*/ 88 h 176"/>
                  <a:gd name="T56" fmla="*/ 16 w 30"/>
                  <a:gd name="T57" fmla="*/ 82 h 176"/>
                  <a:gd name="T58" fmla="*/ 30 w 30"/>
                  <a:gd name="T59" fmla="*/ 81 h 176"/>
                  <a:gd name="T60" fmla="*/ 30 w 30"/>
                  <a:gd name="T61" fmla="*/ 109 h 176"/>
                  <a:gd name="T62" fmla="*/ 30 w 30"/>
                  <a:gd name="T63" fmla="*/ 110 h 176"/>
                  <a:gd name="T64" fmla="*/ 29 w 30"/>
                  <a:gd name="T65" fmla="*/ 121 h 176"/>
                  <a:gd name="T66" fmla="*/ 29 w 30"/>
                  <a:gd name="T67" fmla="*/ 122 h 176"/>
                  <a:gd name="T68" fmla="*/ 15 w 30"/>
                  <a:gd name="T69" fmla="*/ 121 h 176"/>
                  <a:gd name="T70" fmla="*/ 16 w 30"/>
                  <a:gd name="T71" fmla="*/ 120 h 176"/>
                  <a:gd name="T72" fmla="*/ 16 w 30"/>
                  <a:gd name="T73" fmla="*/ 109 h 176"/>
                  <a:gd name="T74" fmla="*/ 16 w 30"/>
                  <a:gd name="T75" fmla="*/ 108 h 176"/>
                  <a:gd name="T76" fmla="*/ 30 w 30"/>
                  <a:gd name="T77" fmla="*/ 109 h 176"/>
                  <a:gd name="T78" fmla="*/ 27 w 30"/>
                  <a:gd name="T79" fmla="*/ 136 h 176"/>
                  <a:gd name="T80" fmla="*/ 26 w 30"/>
                  <a:gd name="T81" fmla="*/ 143 h 176"/>
                  <a:gd name="T82" fmla="*/ 24 w 30"/>
                  <a:gd name="T83" fmla="*/ 150 h 176"/>
                  <a:gd name="T84" fmla="*/ 11 w 30"/>
                  <a:gd name="T85" fmla="*/ 147 h 176"/>
                  <a:gd name="T86" fmla="*/ 13 w 30"/>
                  <a:gd name="T87" fmla="*/ 141 h 176"/>
                  <a:gd name="T88" fmla="*/ 14 w 30"/>
                  <a:gd name="T89" fmla="*/ 134 h 176"/>
                  <a:gd name="T90" fmla="*/ 27 w 30"/>
                  <a:gd name="T91" fmla="*/ 136 h 176"/>
                  <a:gd name="T92" fmla="*/ 21 w 30"/>
                  <a:gd name="T93" fmla="*/ 163 h 176"/>
                  <a:gd name="T94" fmla="*/ 21 w 30"/>
                  <a:gd name="T95" fmla="*/ 165 h 176"/>
                  <a:gd name="T96" fmla="*/ 18 w 30"/>
                  <a:gd name="T97" fmla="*/ 176 h 176"/>
                  <a:gd name="T98" fmla="*/ 5 w 30"/>
                  <a:gd name="T99" fmla="*/ 172 h 176"/>
                  <a:gd name="T100" fmla="*/ 8 w 30"/>
                  <a:gd name="T101" fmla="*/ 162 h 176"/>
                  <a:gd name="T102" fmla="*/ 8 w 30"/>
                  <a:gd name="T103" fmla="*/ 160 h 176"/>
                  <a:gd name="T104" fmla="*/ 21 w 30"/>
                  <a:gd name="T105" fmla="*/ 163 h 17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30"/>
                  <a:gd name="T160" fmla="*/ 0 h 176"/>
                  <a:gd name="T161" fmla="*/ 30 w 30"/>
                  <a:gd name="T162" fmla="*/ 176 h 17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30" h="176">
                    <a:moveTo>
                      <a:pt x="13" y="0"/>
                    </a:moveTo>
                    <a:lnTo>
                      <a:pt x="16" y="11"/>
                    </a:lnTo>
                    <a:lnTo>
                      <a:pt x="17" y="13"/>
                    </a:lnTo>
                    <a:lnTo>
                      <a:pt x="4" y="17"/>
                    </a:lnTo>
                    <a:lnTo>
                      <a:pt x="4" y="15"/>
                    </a:lnTo>
                    <a:lnTo>
                      <a:pt x="0" y="5"/>
                    </a:lnTo>
                    <a:lnTo>
                      <a:pt x="13" y="0"/>
                    </a:lnTo>
                    <a:close/>
                    <a:moveTo>
                      <a:pt x="21" y="26"/>
                    </a:moveTo>
                    <a:lnTo>
                      <a:pt x="23" y="32"/>
                    </a:lnTo>
                    <a:lnTo>
                      <a:pt x="24" y="40"/>
                    </a:lnTo>
                    <a:lnTo>
                      <a:pt x="11" y="43"/>
                    </a:lnTo>
                    <a:lnTo>
                      <a:pt x="10" y="36"/>
                    </a:lnTo>
                    <a:lnTo>
                      <a:pt x="8" y="30"/>
                    </a:lnTo>
                    <a:lnTo>
                      <a:pt x="21" y="26"/>
                    </a:lnTo>
                    <a:close/>
                    <a:moveTo>
                      <a:pt x="27" y="53"/>
                    </a:moveTo>
                    <a:lnTo>
                      <a:pt x="27" y="54"/>
                    </a:lnTo>
                    <a:lnTo>
                      <a:pt x="29" y="65"/>
                    </a:lnTo>
                    <a:lnTo>
                      <a:pt x="29" y="67"/>
                    </a:lnTo>
                    <a:lnTo>
                      <a:pt x="15" y="69"/>
                    </a:lnTo>
                    <a:lnTo>
                      <a:pt x="15" y="67"/>
                    </a:lnTo>
                    <a:lnTo>
                      <a:pt x="14" y="57"/>
                    </a:lnTo>
                    <a:lnTo>
                      <a:pt x="14" y="56"/>
                    </a:lnTo>
                    <a:lnTo>
                      <a:pt x="27" y="53"/>
                    </a:lnTo>
                    <a:close/>
                    <a:moveTo>
                      <a:pt x="30" y="81"/>
                    </a:moveTo>
                    <a:lnTo>
                      <a:pt x="30" y="87"/>
                    </a:lnTo>
                    <a:lnTo>
                      <a:pt x="30" y="95"/>
                    </a:lnTo>
                    <a:lnTo>
                      <a:pt x="17" y="95"/>
                    </a:lnTo>
                    <a:lnTo>
                      <a:pt x="17" y="88"/>
                    </a:lnTo>
                    <a:lnTo>
                      <a:pt x="16" y="82"/>
                    </a:lnTo>
                    <a:lnTo>
                      <a:pt x="30" y="81"/>
                    </a:lnTo>
                    <a:close/>
                    <a:moveTo>
                      <a:pt x="30" y="109"/>
                    </a:moveTo>
                    <a:lnTo>
                      <a:pt x="30" y="110"/>
                    </a:lnTo>
                    <a:lnTo>
                      <a:pt x="29" y="121"/>
                    </a:lnTo>
                    <a:lnTo>
                      <a:pt x="29" y="122"/>
                    </a:lnTo>
                    <a:lnTo>
                      <a:pt x="15" y="121"/>
                    </a:lnTo>
                    <a:lnTo>
                      <a:pt x="16" y="120"/>
                    </a:lnTo>
                    <a:lnTo>
                      <a:pt x="16" y="109"/>
                    </a:lnTo>
                    <a:lnTo>
                      <a:pt x="16" y="108"/>
                    </a:lnTo>
                    <a:lnTo>
                      <a:pt x="30" y="109"/>
                    </a:lnTo>
                    <a:close/>
                    <a:moveTo>
                      <a:pt x="27" y="136"/>
                    </a:moveTo>
                    <a:lnTo>
                      <a:pt x="26" y="143"/>
                    </a:lnTo>
                    <a:lnTo>
                      <a:pt x="24" y="150"/>
                    </a:lnTo>
                    <a:lnTo>
                      <a:pt x="11" y="147"/>
                    </a:lnTo>
                    <a:lnTo>
                      <a:pt x="13" y="141"/>
                    </a:lnTo>
                    <a:lnTo>
                      <a:pt x="14" y="134"/>
                    </a:lnTo>
                    <a:lnTo>
                      <a:pt x="27" y="136"/>
                    </a:lnTo>
                    <a:close/>
                    <a:moveTo>
                      <a:pt x="21" y="163"/>
                    </a:moveTo>
                    <a:lnTo>
                      <a:pt x="21" y="165"/>
                    </a:lnTo>
                    <a:lnTo>
                      <a:pt x="18" y="176"/>
                    </a:lnTo>
                    <a:lnTo>
                      <a:pt x="5" y="172"/>
                    </a:lnTo>
                    <a:lnTo>
                      <a:pt x="8" y="162"/>
                    </a:lnTo>
                    <a:lnTo>
                      <a:pt x="8" y="160"/>
                    </a:lnTo>
                    <a:lnTo>
                      <a:pt x="21" y="163"/>
                    </a:lnTo>
                    <a:close/>
                  </a:path>
                </a:pathLst>
              </a:custGeom>
              <a:solidFill>
                <a:srgbClr val="3333CC"/>
              </a:solidFill>
              <a:ln w="1588" cap="flat">
                <a:solidFill>
                  <a:srgbClr val="3333CC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94358" name="Group 222"/>
              <p:cNvGrpSpPr>
                <a:grpSpLocks/>
              </p:cNvGrpSpPr>
              <p:nvPr/>
            </p:nvGrpSpPr>
            <p:grpSpPr bwMode="auto">
              <a:xfrm>
                <a:off x="2352" y="2037"/>
                <a:ext cx="595" cy="222"/>
                <a:chOff x="2352" y="2037"/>
                <a:chExt cx="595" cy="222"/>
              </a:xfrm>
            </p:grpSpPr>
            <p:sp>
              <p:nvSpPr>
                <p:cNvPr id="94405" name="Rectangle 220"/>
                <p:cNvSpPr>
                  <a:spLocks noChangeArrowheads="1"/>
                </p:cNvSpPr>
                <p:nvPr/>
              </p:nvSpPr>
              <p:spPr bwMode="auto">
                <a:xfrm>
                  <a:off x="2352" y="2037"/>
                  <a:ext cx="595" cy="22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06" name="Rectangle 221"/>
                <p:cNvSpPr>
                  <a:spLocks noChangeArrowheads="1"/>
                </p:cNvSpPr>
                <p:nvPr/>
              </p:nvSpPr>
              <p:spPr bwMode="auto">
                <a:xfrm>
                  <a:off x="2352" y="2037"/>
                  <a:ext cx="595" cy="222"/>
                </a:xfrm>
                <a:prstGeom prst="rect">
                  <a:avLst/>
                </a:prstGeom>
                <a:noFill/>
                <a:ln w="11113" cap="rnd">
                  <a:solidFill>
                    <a:srgbClr val="3333CC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359" name="Rectangle 223"/>
              <p:cNvSpPr>
                <a:spLocks noChangeArrowheads="1"/>
              </p:cNvSpPr>
              <p:nvPr/>
            </p:nvSpPr>
            <p:spPr bwMode="auto">
              <a:xfrm>
                <a:off x="2413" y="2082"/>
                <a:ext cx="435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3333CC"/>
                    </a:solidFill>
                  </a:rPr>
                  <a:t>n = 0.74</a:t>
                </a:r>
                <a:endParaRPr lang="en-US"/>
              </a:p>
            </p:txBody>
          </p:sp>
          <p:grpSp>
            <p:nvGrpSpPr>
              <p:cNvPr id="94360" name="Group 226"/>
              <p:cNvGrpSpPr>
                <a:grpSpLocks/>
              </p:cNvGrpSpPr>
              <p:nvPr/>
            </p:nvGrpSpPr>
            <p:grpSpPr bwMode="auto">
              <a:xfrm>
                <a:off x="3156" y="2230"/>
                <a:ext cx="829" cy="223"/>
                <a:chOff x="3156" y="2230"/>
                <a:chExt cx="829" cy="223"/>
              </a:xfrm>
            </p:grpSpPr>
            <p:sp>
              <p:nvSpPr>
                <p:cNvPr id="94403" name="Rectangle 224"/>
                <p:cNvSpPr>
                  <a:spLocks noChangeArrowheads="1"/>
                </p:cNvSpPr>
                <p:nvPr/>
              </p:nvSpPr>
              <p:spPr bwMode="auto">
                <a:xfrm>
                  <a:off x="3156" y="2230"/>
                  <a:ext cx="829" cy="223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04" name="Rectangle 225"/>
                <p:cNvSpPr>
                  <a:spLocks noChangeArrowheads="1"/>
                </p:cNvSpPr>
                <p:nvPr/>
              </p:nvSpPr>
              <p:spPr bwMode="auto">
                <a:xfrm>
                  <a:off x="3156" y="2230"/>
                  <a:ext cx="829" cy="223"/>
                </a:xfrm>
                <a:prstGeom prst="rect">
                  <a:avLst/>
                </a:prstGeom>
                <a:noFill/>
                <a:ln w="11113" cap="rnd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361" name="Rectangle 227"/>
              <p:cNvSpPr>
                <a:spLocks noChangeArrowheads="1"/>
              </p:cNvSpPr>
              <p:nvPr/>
            </p:nvSpPr>
            <p:spPr bwMode="auto">
              <a:xfrm>
                <a:off x="3249" y="2275"/>
                <a:ext cx="60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</a:rPr>
                  <a:t>x</a:t>
                </a:r>
                <a:endParaRPr lang="en-US"/>
              </a:p>
            </p:txBody>
          </p:sp>
          <p:sp>
            <p:nvSpPr>
              <p:cNvPr id="94362" name="Rectangle 228"/>
              <p:cNvSpPr>
                <a:spLocks noChangeArrowheads="1"/>
              </p:cNvSpPr>
              <p:nvPr/>
            </p:nvSpPr>
            <p:spPr bwMode="auto">
              <a:xfrm>
                <a:off x="3313" y="2275"/>
                <a:ext cx="26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</a:rPr>
                  <a:t>‘</a:t>
                </a:r>
                <a:endParaRPr lang="en-US"/>
              </a:p>
            </p:txBody>
          </p:sp>
          <p:sp>
            <p:nvSpPr>
              <p:cNvPr id="94363" name="Rectangle 229"/>
              <p:cNvSpPr>
                <a:spLocks noChangeArrowheads="1"/>
              </p:cNvSpPr>
              <p:nvPr/>
            </p:nvSpPr>
            <p:spPr bwMode="auto">
              <a:xfrm>
                <a:off x="3348" y="2275"/>
                <a:ext cx="369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</a:rPr>
                  <a:t>= 19.6 </a:t>
                </a:r>
                <a:endParaRPr lang="en-US"/>
              </a:p>
            </p:txBody>
          </p:sp>
          <p:sp>
            <p:nvSpPr>
              <p:cNvPr id="94364" name="Rectangle 230"/>
              <p:cNvSpPr>
                <a:spLocks noChangeArrowheads="1"/>
              </p:cNvSpPr>
              <p:nvPr/>
            </p:nvSpPr>
            <p:spPr bwMode="auto">
              <a:xfrm>
                <a:off x="3763" y="2275"/>
                <a:ext cx="69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</a:rPr>
                  <a:t>µ</a:t>
                </a:r>
                <a:endParaRPr lang="en-US"/>
              </a:p>
            </p:txBody>
          </p:sp>
          <p:sp>
            <p:nvSpPr>
              <p:cNvPr id="94365" name="Rectangle 231"/>
              <p:cNvSpPr>
                <a:spLocks noChangeArrowheads="1"/>
              </p:cNvSpPr>
              <p:nvPr/>
            </p:nvSpPr>
            <p:spPr bwMode="auto">
              <a:xfrm>
                <a:off x="3832" y="2275"/>
                <a:ext cx="100" cy="1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>
                    <a:solidFill>
                      <a:srgbClr val="FF0000"/>
                    </a:solidFill>
                  </a:rPr>
                  <a:t>m</a:t>
                </a:r>
                <a:endParaRPr lang="en-US"/>
              </a:p>
            </p:txBody>
          </p:sp>
          <p:grpSp>
            <p:nvGrpSpPr>
              <p:cNvPr id="94366" name="Group 234"/>
              <p:cNvGrpSpPr>
                <a:grpSpLocks/>
              </p:cNvGrpSpPr>
              <p:nvPr/>
            </p:nvGrpSpPr>
            <p:grpSpPr bwMode="auto">
              <a:xfrm>
                <a:off x="2396" y="1872"/>
                <a:ext cx="63" cy="63"/>
                <a:chOff x="2396" y="1872"/>
                <a:chExt cx="63" cy="63"/>
              </a:xfrm>
            </p:grpSpPr>
            <p:sp>
              <p:nvSpPr>
                <p:cNvPr id="94401" name="Oval 232"/>
                <p:cNvSpPr>
                  <a:spLocks noChangeArrowheads="1"/>
                </p:cNvSpPr>
                <p:nvPr/>
              </p:nvSpPr>
              <p:spPr bwMode="auto">
                <a:xfrm>
                  <a:off x="2396" y="1872"/>
                  <a:ext cx="63" cy="63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  <p:sp>
              <p:nvSpPr>
                <p:cNvPr id="94402" name="Oval 233"/>
                <p:cNvSpPr>
                  <a:spLocks noChangeArrowheads="1"/>
                </p:cNvSpPr>
                <p:nvPr/>
              </p:nvSpPr>
              <p:spPr bwMode="auto">
                <a:xfrm>
                  <a:off x="2396" y="1872"/>
                  <a:ext cx="63" cy="63"/>
                </a:xfrm>
                <a:prstGeom prst="ellipse">
                  <a:avLst/>
                </a:prstGeom>
                <a:noFill/>
                <a:ln w="11113" cap="rnd">
                  <a:solidFill>
                    <a:srgbClr val="3333C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CH"/>
                </a:p>
              </p:txBody>
            </p:sp>
          </p:grpSp>
          <p:sp>
            <p:nvSpPr>
              <p:cNvPr id="94367" name="Rectangle 235"/>
              <p:cNvSpPr>
                <a:spLocks noChangeArrowheads="1"/>
              </p:cNvSpPr>
              <p:nvPr/>
            </p:nvSpPr>
            <p:spPr bwMode="auto">
              <a:xfrm>
                <a:off x="1407" y="3337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</a:t>
                </a:r>
                <a:endParaRPr lang="en-US"/>
              </a:p>
            </p:txBody>
          </p:sp>
          <p:sp>
            <p:nvSpPr>
              <p:cNvPr id="94368" name="Rectangle 236"/>
              <p:cNvSpPr>
                <a:spLocks noChangeArrowheads="1"/>
              </p:cNvSpPr>
              <p:nvPr/>
            </p:nvSpPr>
            <p:spPr bwMode="auto">
              <a:xfrm>
                <a:off x="1790" y="3337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/>
              </a:p>
            </p:txBody>
          </p:sp>
          <p:sp>
            <p:nvSpPr>
              <p:cNvPr id="94369" name="Rectangle 237"/>
              <p:cNvSpPr>
                <a:spLocks noChangeArrowheads="1"/>
              </p:cNvSpPr>
              <p:nvPr/>
            </p:nvSpPr>
            <p:spPr bwMode="auto">
              <a:xfrm>
                <a:off x="2016" y="3337"/>
                <a:ext cx="46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3</a:t>
                </a:r>
                <a:endParaRPr lang="en-US"/>
              </a:p>
            </p:txBody>
          </p:sp>
          <p:sp>
            <p:nvSpPr>
              <p:cNvPr id="94370" name="Rectangle 238"/>
              <p:cNvSpPr>
                <a:spLocks noChangeArrowheads="1"/>
              </p:cNvSpPr>
              <p:nvPr/>
            </p:nvSpPr>
            <p:spPr bwMode="auto">
              <a:xfrm>
                <a:off x="2178" y="3337"/>
                <a:ext cx="46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4</a:t>
                </a:r>
                <a:endParaRPr lang="en-US"/>
              </a:p>
            </p:txBody>
          </p:sp>
          <p:sp>
            <p:nvSpPr>
              <p:cNvPr id="94371" name="Rectangle 239"/>
              <p:cNvSpPr>
                <a:spLocks noChangeArrowheads="1"/>
              </p:cNvSpPr>
              <p:nvPr/>
            </p:nvSpPr>
            <p:spPr bwMode="auto">
              <a:xfrm>
                <a:off x="2419" y="3337"/>
                <a:ext cx="46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6</a:t>
                </a:r>
                <a:endParaRPr lang="en-US"/>
              </a:p>
            </p:txBody>
          </p:sp>
          <p:sp>
            <p:nvSpPr>
              <p:cNvPr id="94372" name="Rectangle 240"/>
              <p:cNvSpPr>
                <a:spLocks noChangeArrowheads="1"/>
              </p:cNvSpPr>
              <p:nvPr/>
            </p:nvSpPr>
            <p:spPr bwMode="auto">
              <a:xfrm>
                <a:off x="2578" y="3337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8</a:t>
                </a:r>
                <a:endParaRPr lang="en-US"/>
              </a:p>
            </p:txBody>
          </p:sp>
          <p:sp>
            <p:nvSpPr>
              <p:cNvPr id="94373" name="Rectangle 241"/>
              <p:cNvSpPr>
                <a:spLocks noChangeArrowheads="1"/>
              </p:cNvSpPr>
              <p:nvPr/>
            </p:nvSpPr>
            <p:spPr bwMode="auto">
              <a:xfrm>
                <a:off x="2791" y="333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12</a:t>
                </a:r>
                <a:endParaRPr lang="en-US"/>
              </a:p>
            </p:txBody>
          </p:sp>
          <p:sp>
            <p:nvSpPr>
              <p:cNvPr id="94374" name="Rectangle 242"/>
              <p:cNvSpPr>
                <a:spLocks noChangeArrowheads="1"/>
              </p:cNvSpPr>
              <p:nvPr/>
            </p:nvSpPr>
            <p:spPr bwMode="auto">
              <a:xfrm>
                <a:off x="2964" y="3337"/>
                <a:ext cx="92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16</a:t>
                </a:r>
                <a:endParaRPr lang="en-US"/>
              </a:p>
            </p:txBody>
          </p:sp>
          <p:sp>
            <p:nvSpPr>
              <p:cNvPr id="94375" name="Rectangle 243"/>
              <p:cNvSpPr>
                <a:spLocks noChangeArrowheads="1"/>
              </p:cNvSpPr>
              <p:nvPr/>
            </p:nvSpPr>
            <p:spPr bwMode="auto">
              <a:xfrm>
                <a:off x="3192" y="333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24</a:t>
                </a:r>
                <a:endParaRPr lang="en-US"/>
              </a:p>
            </p:txBody>
          </p:sp>
          <p:sp>
            <p:nvSpPr>
              <p:cNvPr id="94376" name="Rectangle 244"/>
              <p:cNvSpPr>
                <a:spLocks noChangeArrowheads="1"/>
              </p:cNvSpPr>
              <p:nvPr/>
            </p:nvSpPr>
            <p:spPr bwMode="auto">
              <a:xfrm>
                <a:off x="3357" y="3337"/>
                <a:ext cx="92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32</a:t>
                </a:r>
                <a:endParaRPr lang="en-US"/>
              </a:p>
            </p:txBody>
          </p:sp>
          <p:sp>
            <p:nvSpPr>
              <p:cNvPr id="94377" name="Rectangle 245"/>
              <p:cNvSpPr>
                <a:spLocks noChangeArrowheads="1"/>
              </p:cNvSpPr>
              <p:nvPr/>
            </p:nvSpPr>
            <p:spPr bwMode="auto">
              <a:xfrm>
                <a:off x="3752" y="3337"/>
                <a:ext cx="92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64</a:t>
                </a:r>
                <a:endParaRPr lang="en-US"/>
              </a:p>
            </p:txBody>
          </p:sp>
          <p:sp>
            <p:nvSpPr>
              <p:cNvPr id="94378" name="Rectangle 246"/>
              <p:cNvSpPr>
                <a:spLocks noChangeArrowheads="1"/>
              </p:cNvSpPr>
              <p:nvPr/>
            </p:nvSpPr>
            <p:spPr bwMode="auto">
              <a:xfrm>
                <a:off x="3586" y="333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48</a:t>
                </a:r>
                <a:endParaRPr lang="en-US"/>
              </a:p>
            </p:txBody>
          </p:sp>
          <p:sp>
            <p:nvSpPr>
              <p:cNvPr id="94379" name="Rectangle 247"/>
              <p:cNvSpPr>
                <a:spLocks noChangeArrowheads="1"/>
              </p:cNvSpPr>
              <p:nvPr/>
            </p:nvSpPr>
            <p:spPr bwMode="auto">
              <a:xfrm>
                <a:off x="3972" y="333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96</a:t>
                </a:r>
                <a:endParaRPr lang="en-US"/>
              </a:p>
            </p:txBody>
          </p:sp>
          <p:sp>
            <p:nvSpPr>
              <p:cNvPr id="94380" name="Rectangle 248"/>
              <p:cNvSpPr>
                <a:spLocks noChangeArrowheads="1"/>
              </p:cNvSpPr>
              <p:nvPr/>
            </p:nvSpPr>
            <p:spPr bwMode="auto">
              <a:xfrm>
                <a:off x="4101" y="3337"/>
                <a:ext cx="137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128</a:t>
                </a:r>
                <a:endParaRPr lang="en-US"/>
              </a:p>
            </p:txBody>
          </p:sp>
          <p:sp>
            <p:nvSpPr>
              <p:cNvPr id="94381" name="Rectangle 249"/>
              <p:cNvSpPr>
                <a:spLocks noChangeArrowheads="1"/>
              </p:cNvSpPr>
              <p:nvPr/>
            </p:nvSpPr>
            <p:spPr bwMode="auto">
              <a:xfrm>
                <a:off x="4366" y="3337"/>
                <a:ext cx="137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200</a:t>
                </a:r>
                <a:endParaRPr lang="en-US"/>
              </a:p>
            </p:txBody>
          </p:sp>
          <p:sp>
            <p:nvSpPr>
              <p:cNvPr id="94382" name="Rectangle 250"/>
              <p:cNvSpPr>
                <a:spLocks noChangeArrowheads="1"/>
              </p:cNvSpPr>
              <p:nvPr/>
            </p:nvSpPr>
            <p:spPr bwMode="auto">
              <a:xfrm>
                <a:off x="1593" y="3337"/>
                <a:ext cx="114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1.5</a:t>
                </a:r>
                <a:endParaRPr lang="en-US"/>
              </a:p>
            </p:txBody>
          </p:sp>
          <p:sp>
            <p:nvSpPr>
              <p:cNvPr id="94383" name="Rectangle 251"/>
              <p:cNvSpPr>
                <a:spLocks noChangeArrowheads="1"/>
              </p:cNvSpPr>
              <p:nvPr/>
            </p:nvSpPr>
            <p:spPr bwMode="auto">
              <a:xfrm>
                <a:off x="1195" y="849"/>
                <a:ext cx="160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99.9</a:t>
                </a:r>
                <a:endParaRPr lang="en-US"/>
              </a:p>
            </p:txBody>
          </p:sp>
          <p:sp>
            <p:nvSpPr>
              <p:cNvPr id="94384" name="Rectangle 252"/>
              <p:cNvSpPr>
                <a:spLocks noChangeArrowheads="1"/>
              </p:cNvSpPr>
              <p:nvPr/>
            </p:nvSpPr>
            <p:spPr bwMode="auto">
              <a:xfrm>
                <a:off x="1272" y="993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99</a:t>
                </a:r>
                <a:endParaRPr lang="en-US"/>
              </a:p>
            </p:txBody>
          </p:sp>
          <p:sp>
            <p:nvSpPr>
              <p:cNvPr id="94385" name="Rectangle 253"/>
              <p:cNvSpPr>
                <a:spLocks noChangeArrowheads="1"/>
              </p:cNvSpPr>
              <p:nvPr/>
            </p:nvSpPr>
            <p:spPr bwMode="auto">
              <a:xfrm>
                <a:off x="1272" y="115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95</a:t>
                </a:r>
                <a:endParaRPr lang="en-US"/>
              </a:p>
            </p:txBody>
          </p:sp>
          <p:sp>
            <p:nvSpPr>
              <p:cNvPr id="94386" name="Rectangle 254"/>
              <p:cNvSpPr>
                <a:spLocks noChangeArrowheads="1"/>
              </p:cNvSpPr>
              <p:nvPr/>
            </p:nvSpPr>
            <p:spPr bwMode="auto">
              <a:xfrm>
                <a:off x="1272" y="1254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90</a:t>
                </a:r>
                <a:endParaRPr lang="en-US"/>
              </a:p>
            </p:txBody>
          </p:sp>
          <p:sp>
            <p:nvSpPr>
              <p:cNvPr id="94387" name="Rectangle 255"/>
              <p:cNvSpPr>
                <a:spLocks noChangeArrowheads="1"/>
              </p:cNvSpPr>
              <p:nvPr/>
            </p:nvSpPr>
            <p:spPr bwMode="auto">
              <a:xfrm>
                <a:off x="1272" y="1381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80</a:t>
                </a:r>
                <a:endParaRPr lang="en-US"/>
              </a:p>
            </p:txBody>
          </p:sp>
          <p:sp>
            <p:nvSpPr>
              <p:cNvPr id="94388" name="Rectangle 256"/>
              <p:cNvSpPr>
                <a:spLocks noChangeArrowheads="1"/>
              </p:cNvSpPr>
              <p:nvPr/>
            </p:nvSpPr>
            <p:spPr bwMode="auto">
              <a:xfrm>
                <a:off x="1197" y="1556"/>
                <a:ext cx="160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 b="1">
                    <a:solidFill>
                      <a:srgbClr val="FF0000"/>
                    </a:solidFill>
                  </a:rPr>
                  <a:t>63.2</a:t>
                </a:r>
                <a:endParaRPr lang="en-US"/>
              </a:p>
            </p:txBody>
          </p:sp>
          <p:sp>
            <p:nvSpPr>
              <p:cNvPr id="94389" name="Rectangle 257"/>
              <p:cNvSpPr>
                <a:spLocks noChangeArrowheads="1"/>
              </p:cNvSpPr>
              <p:nvPr/>
            </p:nvSpPr>
            <p:spPr bwMode="auto">
              <a:xfrm>
                <a:off x="1272" y="1699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50</a:t>
                </a:r>
                <a:endParaRPr lang="en-US"/>
              </a:p>
            </p:txBody>
          </p:sp>
          <p:sp>
            <p:nvSpPr>
              <p:cNvPr id="94390" name="Rectangle 258"/>
              <p:cNvSpPr>
                <a:spLocks noChangeArrowheads="1"/>
              </p:cNvSpPr>
              <p:nvPr/>
            </p:nvSpPr>
            <p:spPr bwMode="auto">
              <a:xfrm>
                <a:off x="1272" y="1816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40</a:t>
                </a:r>
                <a:endParaRPr lang="en-US"/>
              </a:p>
            </p:txBody>
          </p:sp>
          <p:sp>
            <p:nvSpPr>
              <p:cNvPr id="94391" name="Rectangle 259"/>
              <p:cNvSpPr>
                <a:spLocks noChangeArrowheads="1"/>
              </p:cNvSpPr>
              <p:nvPr/>
            </p:nvSpPr>
            <p:spPr bwMode="auto">
              <a:xfrm>
                <a:off x="1272" y="1943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30</a:t>
                </a:r>
                <a:endParaRPr lang="en-US"/>
              </a:p>
            </p:txBody>
          </p:sp>
          <p:sp>
            <p:nvSpPr>
              <p:cNvPr id="94392" name="Rectangle 260"/>
              <p:cNvSpPr>
                <a:spLocks noChangeArrowheads="1"/>
              </p:cNvSpPr>
              <p:nvPr/>
            </p:nvSpPr>
            <p:spPr bwMode="auto">
              <a:xfrm>
                <a:off x="1272" y="2114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20</a:t>
                </a:r>
                <a:endParaRPr lang="en-US"/>
              </a:p>
            </p:txBody>
          </p:sp>
          <p:sp>
            <p:nvSpPr>
              <p:cNvPr id="94393" name="Rectangle 261"/>
              <p:cNvSpPr>
                <a:spLocks noChangeArrowheads="1"/>
              </p:cNvSpPr>
              <p:nvPr/>
            </p:nvSpPr>
            <p:spPr bwMode="auto">
              <a:xfrm>
                <a:off x="1272" y="2397"/>
                <a:ext cx="91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10</a:t>
                </a:r>
                <a:endParaRPr lang="en-US"/>
              </a:p>
            </p:txBody>
          </p:sp>
          <p:sp>
            <p:nvSpPr>
              <p:cNvPr id="94394" name="Rectangle 262"/>
              <p:cNvSpPr>
                <a:spLocks noChangeArrowheads="1"/>
              </p:cNvSpPr>
              <p:nvPr/>
            </p:nvSpPr>
            <p:spPr bwMode="auto">
              <a:xfrm>
                <a:off x="1298" y="2654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5</a:t>
                </a:r>
                <a:endParaRPr lang="en-US"/>
              </a:p>
            </p:txBody>
          </p:sp>
          <p:sp>
            <p:nvSpPr>
              <p:cNvPr id="94395" name="Rectangle 263"/>
              <p:cNvSpPr>
                <a:spLocks noChangeArrowheads="1"/>
              </p:cNvSpPr>
              <p:nvPr/>
            </p:nvSpPr>
            <p:spPr bwMode="auto">
              <a:xfrm>
                <a:off x="1298" y="2744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4</a:t>
                </a:r>
                <a:endParaRPr lang="en-US"/>
              </a:p>
            </p:txBody>
          </p:sp>
          <p:sp>
            <p:nvSpPr>
              <p:cNvPr id="94396" name="Rectangle 264"/>
              <p:cNvSpPr>
                <a:spLocks noChangeArrowheads="1"/>
              </p:cNvSpPr>
              <p:nvPr/>
            </p:nvSpPr>
            <p:spPr bwMode="auto">
              <a:xfrm>
                <a:off x="1298" y="2850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3</a:t>
                </a:r>
                <a:endParaRPr lang="en-US"/>
              </a:p>
            </p:txBody>
          </p:sp>
          <p:sp>
            <p:nvSpPr>
              <p:cNvPr id="94397" name="Rectangle 265"/>
              <p:cNvSpPr>
                <a:spLocks noChangeArrowheads="1"/>
              </p:cNvSpPr>
              <p:nvPr/>
            </p:nvSpPr>
            <p:spPr bwMode="auto">
              <a:xfrm>
                <a:off x="1298" y="3006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2</a:t>
                </a:r>
                <a:endParaRPr lang="en-US"/>
              </a:p>
            </p:txBody>
          </p:sp>
          <p:sp>
            <p:nvSpPr>
              <p:cNvPr id="94398" name="Rectangle 266"/>
              <p:cNvSpPr>
                <a:spLocks noChangeArrowheads="1"/>
              </p:cNvSpPr>
              <p:nvPr/>
            </p:nvSpPr>
            <p:spPr bwMode="auto">
              <a:xfrm>
                <a:off x="1298" y="3247"/>
                <a:ext cx="45" cy="1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100">
                    <a:solidFill>
                      <a:srgbClr val="000000"/>
                    </a:solidFill>
                  </a:rPr>
                  <a:t>1</a:t>
                </a:r>
                <a:endParaRPr lang="en-US"/>
              </a:p>
            </p:txBody>
          </p:sp>
          <p:sp>
            <p:nvSpPr>
              <p:cNvPr id="94399" name="Text Box 274"/>
              <p:cNvSpPr txBox="1">
                <a:spLocks noChangeArrowheads="1"/>
              </p:cNvSpPr>
              <p:nvPr/>
            </p:nvSpPr>
            <p:spPr bwMode="auto">
              <a:xfrm>
                <a:off x="3394" y="3434"/>
                <a:ext cx="1016" cy="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Particle size [um]</a:t>
                </a:r>
              </a:p>
            </p:txBody>
          </p:sp>
          <p:sp>
            <p:nvSpPr>
              <p:cNvPr id="94400" name="Text Box 275"/>
              <p:cNvSpPr txBox="1">
                <a:spLocks noChangeArrowheads="1"/>
              </p:cNvSpPr>
              <p:nvPr/>
            </p:nvSpPr>
            <p:spPr bwMode="auto">
              <a:xfrm rot="-5400000">
                <a:off x="637" y="1238"/>
                <a:ext cx="807" cy="1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Passing [%]</a:t>
                </a:r>
              </a:p>
            </p:txBody>
          </p:sp>
        </p:grpSp>
        <p:sp>
          <p:nvSpPr>
            <p:cNvPr id="94214" name="Text Box 277"/>
            <p:cNvSpPr txBox="1">
              <a:spLocks noChangeArrowheads="1"/>
            </p:cNvSpPr>
            <p:nvPr/>
          </p:nvSpPr>
          <p:spPr bwMode="auto">
            <a:xfrm>
              <a:off x="2115" y="2318"/>
              <a:ext cx="412" cy="2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2"/>
                  </a:solidFill>
                </a:rPr>
                <a:t>Slope</a:t>
              </a:r>
            </a:p>
          </p:txBody>
        </p:sp>
        <p:sp>
          <p:nvSpPr>
            <p:cNvPr id="94215" name="Text Box 278"/>
            <p:cNvSpPr txBox="1">
              <a:spLocks noChangeArrowheads="1"/>
            </p:cNvSpPr>
            <p:nvPr/>
          </p:nvSpPr>
          <p:spPr bwMode="auto">
            <a:xfrm>
              <a:off x="2782" y="2486"/>
              <a:ext cx="917" cy="21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accent1"/>
                  </a:solidFill>
                </a:rPr>
                <a:t>Char. Diameter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73DA6AB9-D071-4B50-B548-3D18E313C4C8}" type="slidenum">
              <a:rPr lang="en-US" sz="800">
                <a:latin typeface="+mn-lt"/>
              </a:rPr>
              <a:pPr algn="r">
                <a:defRPr/>
              </a:pPr>
              <a:t>73</a:t>
            </a:fld>
            <a:endParaRPr lang="en-US" sz="800">
              <a:latin typeface="+mn-lt"/>
            </a:endParaRPr>
          </a:p>
        </p:txBody>
      </p:sp>
      <p:sp>
        <p:nvSpPr>
          <p:cNvPr id="95234" name="Title 3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s-ES_tradnl" sz="2400" b="1"/>
              <a:t>The n parameter is a often function of the grinding system and the cement constituents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7004397"/>
              </p:ext>
            </p:extLst>
          </p:nvPr>
        </p:nvGraphicFramePr>
        <p:xfrm>
          <a:off x="560512" y="1340768"/>
          <a:ext cx="8388226" cy="5040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5236" name="TextBox 1"/>
          <p:cNvSpPr txBox="1">
            <a:spLocks noChangeArrowheads="1"/>
          </p:cNvSpPr>
          <p:nvPr/>
        </p:nvSpPr>
        <p:spPr bwMode="auto">
          <a:xfrm>
            <a:off x="2958100" y="1918467"/>
            <a:ext cx="3671888" cy="400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n (HRM) &gt; n (VRM) &gt; n(BM)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7A1047B0-BE1F-487B-8C97-F3F453D503CB}" type="slidenum">
              <a:rPr lang="en-US" sz="800">
                <a:latin typeface="+mn-lt"/>
              </a:rPr>
              <a:pPr algn="r">
                <a:defRPr/>
              </a:pPr>
              <a:t>74</a:t>
            </a:fld>
            <a:endParaRPr lang="en-US" sz="800">
              <a:latin typeface="+mn-lt"/>
            </a:endParaRPr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Systematic approach for product optimization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54816" y="1336773"/>
            <a:ext cx="8779668" cy="5033045"/>
            <a:chOff x="385763" y="1154113"/>
            <a:chExt cx="9134475" cy="5219700"/>
          </a:xfrm>
        </p:grpSpPr>
        <p:pic>
          <p:nvPicPr>
            <p:cNvPr id="96259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5763" y="1154113"/>
              <a:ext cx="9134475" cy="5219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249144" y="4581128"/>
              <a:ext cx="2699594" cy="1440160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975" indent="-180975" algn="ctr"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endParaRPr lang="en-US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Cement Additives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40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47037A9A-9B18-48C6-9DDE-78DD3E3754ED}" type="slidenum">
              <a:rPr lang="en-US" sz="800">
                <a:latin typeface="+mn-lt"/>
              </a:rPr>
              <a:pPr algn="r">
                <a:defRPr/>
              </a:pPr>
              <a:t>76</a:t>
            </a:fld>
            <a:endParaRPr lang="en-US" sz="800">
              <a:latin typeface="+mn-lt"/>
            </a:endParaRPr>
          </a:p>
        </p:txBody>
      </p:sp>
      <p:sp>
        <p:nvSpPr>
          <p:cNvPr id="97282" name="Rectangle 2"/>
          <p:cNvSpPr>
            <a:spLocks noChangeArrowheads="1"/>
          </p:cNvSpPr>
          <p:nvPr/>
        </p:nvSpPr>
        <p:spPr bwMode="auto">
          <a:xfrm>
            <a:off x="488950" y="614363"/>
            <a:ext cx="9301163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Cement additives are used for the purpose of process and product optimization and for the production of special </a:t>
            </a:r>
            <a:r>
              <a:rPr lang="en-US" sz="2400" b="1" dirty="0" smtClean="0"/>
              <a:t>cements</a:t>
            </a:r>
            <a:endParaRPr lang="en-US" sz="2400" b="1" dirty="0"/>
          </a:p>
        </p:txBody>
      </p:sp>
      <p:graphicFrame>
        <p:nvGraphicFramePr>
          <p:cNvPr id="294968" name="Group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64428"/>
              </p:ext>
            </p:extLst>
          </p:nvPr>
        </p:nvGraphicFramePr>
        <p:xfrm>
          <a:off x="600075" y="1312863"/>
          <a:ext cx="8195473" cy="4940971"/>
        </p:xfrm>
        <a:graphic>
          <a:graphicData uri="http://schemas.openxmlformats.org/drawingml/2006/table">
            <a:tbl>
              <a:tblPr/>
              <a:tblGrid>
                <a:gridCol w="1771650"/>
                <a:gridCol w="1810548"/>
                <a:gridCol w="4613275"/>
              </a:tblGrid>
              <a:tr h="6889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Type of</a:t>
                      </a:r>
                      <a:b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Additives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Cost /</a:t>
                      </a:r>
                      <a:b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Dosage*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    Purpose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Grinding aids</a:t>
                      </a:r>
                      <a:b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(Process improvement related)</a:t>
                      </a:r>
                    </a:p>
                  </a:txBody>
                  <a:tcPr marL="92474" marR="92474"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0.1-0.4 USD/t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100 – 500 g/t</a:t>
                      </a:r>
                    </a:p>
                  </a:txBody>
                  <a:tcPr marL="92474" marR="9247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Reduction of specific energy consumption</a:t>
                      </a:r>
                    </a:p>
                    <a:p>
                      <a:pPr marL="182563" marR="0" lvl="0" indent="-1825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Improvement of mill output</a:t>
                      </a:r>
                    </a:p>
                    <a:p>
                      <a:pPr marL="182563" marR="0" lvl="0" indent="-1825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Reduction of pack set (better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flowability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)</a:t>
                      </a:r>
                    </a:p>
                  </a:txBody>
                  <a:tcPr marL="92474" marR="9247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3112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Quality improvers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/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(Product properties related)</a:t>
                      </a:r>
                    </a:p>
                  </a:txBody>
                  <a:tcPr marL="92474" marR="92474"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0.5 – 1.0 USD/t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300 – 5000 g/t</a:t>
                      </a:r>
                    </a:p>
                  </a:txBody>
                  <a:tcPr marL="92474" marR="9247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Grinding aid and strength enhancer </a:t>
                      </a:r>
                    </a:p>
                    <a:p>
                      <a:pPr marL="182563" marR="0" lvl="0" indent="-1825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Clinker factor reduction</a:t>
                      </a:r>
                    </a:p>
                    <a:p>
                      <a:pPr marL="182563" marR="0" lvl="0" indent="-1825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Water reduction </a:t>
                      </a:r>
                    </a:p>
                  </a:txBody>
                  <a:tcPr marL="92474" marR="9247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5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Others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(Particular properties related)</a:t>
                      </a:r>
                    </a:p>
                  </a:txBody>
                  <a:tcPr marL="92474" marR="92474"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Up to 5000 g/t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Up to 500 g/t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Up to 2000 g/t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Up to 2000 g/t</a:t>
                      </a:r>
                    </a:p>
                  </a:txBody>
                  <a:tcPr marL="92474" marR="9247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2563" marR="0" lvl="0" indent="-1825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Cr(VI) reduction  </a:t>
                      </a:r>
                    </a:p>
                    <a:p>
                      <a:pPr marL="182563" marR="0" lvl="0" indent="-1825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Air entrainment</a:t>
                      </a:r>
                    </a:p>
                    <a:p>
                      <a:pPr marL="182563" marR="0" lvl="0" indent="-1825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Retardation</a:t>
                      </a:r>
                    </a:p>
                    <a:p>
                      <a:pPr marL="182563" marR="0" lvl="0" indent="-1825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Water retention</a:t>
                      </a:r>
                    </a:p>
                  </a:txBody>
                  <a:tcPr marL="92474" marR="92474"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7305" name="TextBox 1"/>
          <p:cNvSpPr txBox="1">
            <a:spLocks noChangeArrowheads="1"/>
          </p:cNvSpPr>
          <p:nvPr/>
        </p:nvSpPr>
        <p:spPr bwMode="auto">
          <a:xfrm>
            <a:off x="6105128" y="6246813"/>
            <a:ext cx="26939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* indications per t of cement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E8884CF7-78B7-4ECA-92A6-9E63847EEEF7}" type="slidenum">
              <a:rPr lang="en-US" sz="800">
                <a:latin typeface="+mn-lt"/>
              </a:rPr>
              <a:pPr algn="r">
                <a:defRPr/>
              </a:pPr>
              <a:t>77</a:t>
            </a:fld>
            <a:endParaRPr lang="en-US" sz="800">
              <a:latin typeface="+mn-lt"/>
            </a:endParaRPr>
          </a:p>
        </p:txBody>
      </p:sp>
      <p:sp>
        <p:nvSpPr>
          <p:cNvPr id="98306" name="Rectangle 75"/>
          <p:cNvSpPr>
            <a:spLocks noChangeArrowheads="1"/>
          </p:cNvSpPr>
          <p:nvPr/>
        </p:nvSpPr>
        <p:spPr bwMode="auto">
          <a:xfrm>
            <a:off x="560388" y="1340767"/>
            <a:ext cx="8785225" cy="49695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Additives reduce the inter-particle forces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Reduced coating of grinding balls and mill internals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Better dispersion of particles in separator feed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Reduction of mill filling level (decrease of residence time)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Improved </a:t>
            </a:r>
            <a:r>
              <a:rPr lang="en-US" dirty="0" err="1"/>
              <a:t>flowability</a:t>
            </a:r>
            <a:r>
              <a:rPr lang="en-US" dirty="0"/>
              <a:t> of cement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98307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Additives reduce the trend of the ground particles to agglomerate</a:t>
            </a:r>
          </a:p>
        </p:txBody>
      </p:sp>
      <p:grpSp>
        <p:nvGrpSpPr>
          <p:cNvPr id="98308" name="Group 72"/>
          <p:cNvGrpSpPr>
            <a:grpSpLocks/>
          </p:cNvGrpSpPr>
          <p:nvPr/>
        </p:nvGrpSpPr>
        <p:grpSpPr bwMode="auto">
          <a:xfrm>
            <a:off x="4228204" y="4077071"/>
            <a:ext cx="1380476" cy="2111003"/>
            <a:chOff x="3802" y="1449"/>
            <a:chExt cx="1478" cy="2461"/>
          </a:xfrm>
        </p:grpSpPr>
        <p:sp>
          <p:nvSpPr>
            <p:cNvPr id="98356" name="Freeform 43"/>
            <p:cNvSpPr>
              <a:spLocks/>
            </p:cNvSpPr>
            <p:nvPr/>
          </p:nvSpPr>
          <p:spPr bwMode="auto">
            <a:xfrm>
              <a:off x="4184" y="2454"/>
              <a:ext cx="539" cy="464"/>
            </a:xfrm>
            <a:custGeom>
              <a:avLst/>
              <a:gdLst>
                <a:gd name="T0" fmla="*/ 71 w 654"/>
                <a:gd name="T1" fmla="*/ 21 h 562"/>
                <a:gd name="T2" fmla="*/ 214 w 654"/>
                <a:gd name="T3" fmla="*/ 21 h 562"/>
                <a:gd name="T4" fmla="*/ 251 w 654"/>
                <a:gd name="T5" fmla="*/ 80 h 562"/>
                <a:gd name="T6" fmla="*/ 288 w 654"/>
                <a:gd name="T7" fmla="*/ 173 h 562"/>
                <a:gd name="T8" fmla="*/ 171 w 654"/>
                <a:gd name="T9" fmla="*/ 196 h 562"/>
                <a:gd name="T10" fmla="*/ 111 w 654"/>
                <a:gd name="T11" fmla="*/ 255 h 562"/>
                <a:gd name="T12" fmla="*/ 15 w 654"/>
                <a:gd name="T13" fmla="*/ 233 h 562"/>
                <a:gd name="T14" fmla="*/ 19 w 654"/>
                <a:gd name="T15" fmla="*/ 147 h 562"/>
                <a:gd name="T16" fmla="*/ 71 w 654"/>
                <a:gd name="T17" fmla="*/ 21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57" name="Freeform 44"/>
            <p:cNvSpPr>
              <a:spLocks/>
            </p:cNvSpPr>
            <p:nvPr/>
          </p:nvSpPr>
          <p:spPr bwMode="auto">
            <a:xfrm>
              <a:off x="4071" y="2621"/>
              <a:ext cx="131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58" name="Freeform 45"/>
            <p:cNvSpPr>
              <a:spLocks/>
            </p:cNvSpPr>
            <p:nvPr/>
          </p:nvSpPr>
          <p:spPr bwMode="auto">
            <a:xfrm>
              <a:off x="4058" y="2370"/>
              <a:ext cx="131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59" name="Freeform 46"/>
            <p:cNvSpPr>
              <a:spLocks/>
            </p:cNvSpPr>
            <p:nvPr/>
          </p:nvSpPr>
          <p:spPr bwMode="auto">
            <a:xfrm>
              <a:off x="4329" y="2594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60" name="Freeform 47"/>
            <p:cNvSpPr>
              <a:spLocks/>
            </p:cNvSpPr>
            <p:nvPr/>
          </p:nvSpPr>
          <p:spPr bwMode="auto">
            <a:xfrm>
              <a:off x="5002" y="2640"/>
              <a:ext cx="130" cy="113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61" name="Freeform 48"/>
            <p:cNvSpPr>
              <a:spLocks/>
            </p:cNvSpPr>
            <p:nvPr/>
          </p:nvSpPr>
          <p:spPr bwMode="auto">
            <a:xfrm>
              <a:off x="4197" y="2416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62" name="Freeform 49"/>
            <p:cNvSpPr>
              <a:spLocks/>
            </p:cNvSpPr>
            <p:nvPr/>
          </p:nvSpPr>
          <p:spPr bwMode="auto">
            <a:xfrm>
              <a:off x="3959" y="2482"/>
              <a:ext cx="131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63" name="Freeform 50"/>
            <p:cNvSpPr>
              <a:spLocks/>
            </p:cNvSpPr>
            <p:nvPr/>
          </p:nvSpPr>
          <p:spPr bwMode="auto">
            <a:xfrm>
              <a:off x="4448" y="2469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64" name="Freeform 51"/>
            <p:cNvSpPr>
              <a:spLocks/>
            </p:cNvSpPr>
            <p:nvPr/>
          </p:nvSpPr>
          <p:spPr bwMode="auto">
            <a:xfrm>
              <a:off x="4778" y="2350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65" name="Freeform 52"/>
            <p:cNvSpPr>
              <a:spLocks/>
            </p:cNvSpPr>
            <p:nvPr/>
          </p:nvSpPr>
          <p:spPr bwMode="auto">
            <a:xfrm>
              <a:off x="3946" y="2759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66" name="Freeform 53"/>
            <p:cNvSpPr>
              <a:spLocks/>
            </p:cNvSpPr>
            <p:nvPr/>
          </p:nvSpPr>
          <p:spPr bwMode="auto">
            <a:xfrm>
              <a:off x="4210" y="2852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67" name="Freeform 54"/>
            <p:cNvSpPr>
              <a:spLocks/>
            </p:cNvSpPr>
            <p:nvPr/>
          </p:nvSpPr>
          <p:spPr bwMode="auto">
            <a:xfrm>
              <a:off x="4626" y="2528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68" name="Freeform 55"/>
            <p:cNvSpPr>
              <a:spLocks/>
            </p:cNvSpPr>
            <p:nvPr/>
          </p:nvSpPr>
          <p:spPr bwMode="auto">
            <a:xfrm>
              <a:off x="4560" y="2766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69" name="Freeform 56"/>
            <p:cNvSpPr>
              <a:spLocks/>
            </p:cNvSpPr>
            <p:nvPr/>
          </p:nvSpPr>
          <p:spPr bwMode="auto">
            <a:xfrm>
              <a:off x="4883" y="2819"/>
              <a:ext cx="131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70" name="Freeform 57"/>
            <p:cNvSpPr>
              <a:spLocks/>
            </p:cNvSpPr>
            <p:nvPr/>
          </p:nvSpPr>
          <p:spPr bwMode="auto">
            <a:xfrm>
              <a:off x="4850" y="2541"/>
              <a:ext cx="131" cy="113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71" name="Oval 58"/>
            <p:cNvSpPr>
              <a:spLocks noChangeArrowheads="1"/>
            </p:cNvSpPr>
            <p:nvPr/>
          </p:nvSpPr>
          <p:spPr bwMode="auto">
            <a:xfrm>
              <a:off x="3947" y="2900"/>
              <a:ext cx="1010" cy="1010"/>
            </a:xfrm>
            <a:prstGeom prst="ellipse">
              <a:avLst/>
            </a:prstGeom>
            <a:solidFill>
              <a:srgbClr val="CCCCFF">
                <a:alpha val="70195"/>
              </a:srgbClr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72" name="Oval 59"/>
            <p:cNvSpPr>
              <a:spLocks noChangeArrowheads="1"/>
            </p:cNvSpPr>
            <p:nvPr/>
          </p:nvSpPr>
          <p:spPr bwMode="auto">
            <a:xfrm>
              <a:off x="3947" y="1449"/>
              <a:ext cx="1010" cy="1009"/>
            </a:xfrm>
            <a:prstGeom prst="ellipse">
              <a:avLst/>
            </a:prstGeom>
            <a:solidFill>
              <a:srgbClr val="CCCCFF">
                <a:alpha val="70195"/>
              </a:srgbClr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73" name="Line 60"/>
            <p:cNvSpPr>
              <a:spLocks noChangeShapeType="1"/>
            </p:cNvSpPr>
            <p:nvPr/>
          </p:nvSpPr>
          <p:spPr bwMode="auto">
            <a:xfrm flipH="1" flipV="1">
              <a:off x="3802" y="2287"/>
              <a:ext cx="185" cy="145"/>
            </a:xfrm>
            <a:prstGeom prst="line">
              <a:avLst/>
            </a:prstGeom>
            <a:noFill/>
            <a:ln w="57150">
              <a:solidFill>
                <a:srgbClr val="00698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74" name="Line 61"/>
            <p:cNvSpPr>
              <a:spLocks noChangeShapeType="1"/>
            </p:cNvSpPr>
            <p:nvPr/>
          </p:nvSpPr>
          <p:spPr bwMode="auto">
            <a:xfrm flipH="1">
              <a:off x="3822" y="2920"/>
              <a:ext cx="158" cy="125"/>
            </a:xfrm>
            <a:prstGeom prst="line">
              <a:avLst/>
            </a:prstGeom>
            <a:noFill/>
            <a:ln w="57150">
              <a:solidFill>
                <a:srgbClr val="00698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75" name="Line 62"/>
            <p:cNvSpPr>
              <a:spLocks noChangeShapeType="1"/>
            </p:cNvSpPr>
            <p:nvPr/>
          </p:nvSpPr>
          <p:spPr bwMode="auto">
            <a:xfrm flipV="1">
              <a:off x="4950" y="2372"/>
              <a:ext cx="165" cy="86"/>
            </a:xfrm>
            <a:prstGeom prst="line">
              <a:avLst/>
            </a:prstGeom>
            <a:noFill/>
            <a:ln w="57150">
              <a:solidFill>
                <a:srgbClr val="00698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76" name="Line 63"/>
            <p:cNvSpPr>
              <a:spLocks noChangeShapeType="1"/>
            </p:cNvSpPr>
            <p:nvPr/>
          </p:nvSpPr>
          <p:spPr bwMode="auto">
            <a:xfrm>
              <a:off x="5115" y="2828"/>
              <a:ext cx="165" cy="105"/>
            </a:xfrm>
            <a:prstGeom prst="line">
              <a:avLst/>
            </a:prstGeom>
            <a:noFill/>
            <a:ln w="57150">
              <a:solidFill>
                <a:srgbClr val="00698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98309" name="Group 71"/>
          <p:cNvGrpSpPr>
            <a:grpSpLocks/>
          </p:cNvGrpSpPr>
          <p:nvPr/>
        </p:nvGrpSpPr>
        <p:grpSpPr bwMode="auto">
          <a:xfrm>
            <a:off x="1016447" y="4077072"/>
            <a:ext cx="2200920" cy="2115766"/>
            <a:chOff x="1024" y="1363"/>
            <a:chExt cx="2385" cy="2573"/>
          </a:xfrm>
        </p:grpSpPr>
        <p:sp>
          <p:nvSpPr>
            <p:cNvPr id="98317" name="Freeform 3"/>
            <p:cNvSpPr>
              <a:spLocks/>
            </p:cNvSpPr>
            <p:nvPr/>
          </p:nvSpPr>
          <p:spPr bwMode="auto">
            <a:xfrm>
              <a:off x="1373" y="2441"/>
              <a:ext cx="539" cy="463"/>
            </a:xfrm>
            <a:custGeom>
              <a:avLst/>
              <a:gdLst>
                <a:gd name="T0" fmla="*/ 71 w 654"/>
                <a:gd name="T1" fmla="*/ 21 h 562"/>
                <a:gd name="T2" fmla="*/ 214 w 654"/>
                <a:gd name="T3" fmla="*/ 21 h 562"/>
                <a:gd name="T4" fmla="*/ 251 w 654"/>
                <a:gd name="T5" fmla="*/ 80 h 562"/>
                <a:gd name="T6" fmla="*/ 288 w 654"/>
                <a:gd name="T7" fmla="*/ 171 h 562"/>
                <a:gd name="T8" fmla="*/ 171 w 654"/>
                <a:gd name="T9" fmla="*/ 194 h 562"/>
                <a:gd name="T10" fmla="*/ 111 w 654"/>
                <a:gd name="T11" fmla="*/ 252 h 562"/>
                <a:gd name="T12" fmla="*/ 15 w 654"/>
                <a:gd name="T13" fmla="*/ 231 h 562"/>
                <a:gd name="T14" fmla="*/ 19 w 654"/>
                <a:gd name="T15" fmla="*/ 146 h 562"/>
                <a:gd name="T16" fmla="*/ 71 w 654"/>
                <a:gd name="T17" fmla="*/ 21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18" name="Freeform 4"/>
            <p:cNvSpPr>
              <a:spLocks/>
            </p:cNvSpPr>
            <p:nvPr/>
          </p:nvSpPr>
          <p:spPr bwMode="auto">
            <a:xfrm>
              <a:off x="1241" y="2436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19" name="Freeform 5"/>
            <p:cNvSpPr>
              <a:spLocks/>
            </p:cNvSpPr>
            <p:nvPr/>
          </p:nvSpPr>
          <p:spPr bwMode="auto">
            <a:xfrm>
              <a:off x="1439" y="2443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20" name="Freeform 6"/>
            <p:cNvSpPr>
              <a:spLocks/>
            </p:cNvSpPr>
            <p:nvPr/>
          </p:nvSpPr>
          <p:spPr bwMode="auto">
            <a:xfrm>
              <a:off x="1551" y="2555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21" name="Freeform 7"/>
            <p:cNvSpPr>
              <a:spLocks/>
            </p:cNvSpPr>
            <p:nvPr/>
          </p:nvSpPr>
          <p:spPr bwMode="auto">
            <a:xfrm>
              <a:off x="1835" y="2588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22" name="Freeform 8"/>
            <p:cNvSpPr>
              <a:spLocks/>
            </p:cNvSpPr>
            <p:nvPr/>
          </p:nvSpPr>
          <p:spPr bwMode="auto">
            <a:xfrm>
              <a:off x="1340" y="2614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23" name="Freeform 9"/>
            <p:cNvSpPr>
              <a:spLocks/>
            </p:cNvSpPr>
            <p:nvPr/>
          </p:nvSpPr>
          <p:spPr bwMode="auto">
            <a:xfrm>
              <a:off x="1729" y="2443"/>
              <a:ext cx="131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24" name="Freeform 10"/>
            <p:cNvSpPr>
              <a:spLocks/>
            </p:cNvSpPr>
            <p:nvPr/>
          </p:nvSpPr>
          <p:spPr bwMode="auto">
            <a:xfrm>
              <a:off x="1716" y="2726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25" name="Freeform 11"/>
            <p:cNvSpPr>
              <a:spLocks/>
            </p:cNvSpPr>
            <p:nvPr/>
          </p:nvSpPr>
          <p:spPr bwMode="auto">
            <a:xfrm>
              <a:off x="1307" y="2766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26" name="Freeform 12"/>
            <p:cNvSpPr>
              <a:spLocks/>
            </p:cNvSpPr>
            <p:nvPr/>
          </p:nvSpPr>
          <p:spPr bwMode="auto">
            <a:xfrm>
              <a:off x="1505" y="2786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27" name="Freeform 13"/>
            <p:cNvSpPr>
              <a:spLocks/>
            </p:cNvSpPr>
            <p:nvPr/>
          </p:nvSpPr>
          <p:spPr bwMode="auto">
            <a:xfrm>
              <a:off x="1096" y="2594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28" name="Freeform 14"/>
            <p:cNvSpPr>
              <a:spLocks/>
            </p:cNvSpPr>
            <p:nvPr/>
          </p:nvSpPr>
          <p:spPr bwMode="auto">
            <a:xfrm>
              <a:off x="1736" y="2858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29" name="Freeform 15"/>
            <p:cNvSpPr>
              <a:spLocks/>
            </p:cNvSpPr>
            <p:nvPr/>
          </p:nvSpPr>
          <p:spPr bwMode="auto">
            <a:xfrm>
              <a:off x="2046" y="2753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30" name="Line 16"/>
            <p:cNvSpPr>
              <a:spLocks noChangeShapeType="1"/>
            </p:cNvSpPr>
            <p:nvPr/>
          </p:nvSpPr>
          <p:spPr bwMode="auto">
            <a:xfrm flipV="1">
              <a:off x="1024" y="2781"/>
              <a:ext cx="218" cy="11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31" name="Line 17"/>
            <p:cNvSpPr>
              <a:spLocks noChangeShapeType="1"/>
            </p:cNvSpPr>
            <p:nvPr/>
          </p:nvSpPr>
          <p:spPr bwMode="auto">
            <a:xfrm flipH="1">
              <a:off x="1941" y="2366"/>
              <a:ext cx="185" cy="9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98332" name="Group 18"/>
            <p:cNvGrpSpPr>
              <a:grpSpLocks/>
            </p:cNvGrpSpPr>
            <p:nvPr/>
          </p:nvGrpSpPr>
          <p:grpSpPr bwMode="auto">
            <a:xfrm>
              <a:off x="2617" y="2410"/>
              <a:ext cx="592" cy="560"/>
              <a:chOff x="3007" y="2533"/>
              <a:chExt cx="718" cy="680"/>
            </a:xfrm>
          </p:grpSpPr>
          <p:sp>
            <p:nvSpPr>
              <p:cNvPr id="98341" name="Freeform 19"/>
              <p:cNvSpPr>
                <a:spLocks/>
              </p:cNvSpPr>
              <p:nvPr/>
            </p:nvSpPr>
            <p:spPr bwMode="auto">
              <a:xfrm>
                <a:off x="3031" y="2595"/>
                <a:ext cx="654" cy="562"/>
              </a:xfrm>
              <a:custGeom>
                <a:avLst/>
                <a:gdLst>
                  <a:gd name="T0" fmla="*/ 153 w 654"/>
                  <a:gd name="T1" fmla="*/ 45 h 562"/>
                  <a:gd name="T2" fmla="*/ 465 w 654"/>
                  <a:gd name="T3" fmla="*/ 45 h 562"/>
                  <a:gd name="T4" fmla="*/ 545 w 654"/>
                  <a:gd name="T5" fmla="*/ 173 h 562"/>
                  <a:gd name="T6" fmla="*/ 625 w 654"/>
                  <a:gd name="T7" fmla="*/ 373 h 562"/>
                  <a:gd name="T8" fmla="*/ 369 w 654"/>
                  <a:gd name="T9" fmla="*/ 421 h 562"/>
                  <a:gd name="T10" fmla="*/ 241 w 654"/>
                  <a:gd name="T11" fmla="*/ 549 h 562"/>
                  <a:gd name="T12" fmla="*/ 33 w 654"/>
                  <a:gd name="T13" fmla="*/ 501 h 562"/>
                  <a:gd name="T14" fmla="*/ 41 w 654"/>
                  <a:gd name="T15" fmla="*/ 317 h 562"/>
                  <a:gd name="T16" fmla="*/ 153 w 654"/>
                  <a:gd name="T17" fmla="*/ 45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42" name="Freeform 20"/>
              <p:cNvSpPr>
                <a:spLocks/>
              </p:cNvSpPr>
              <p:nvPr/>
            </p:nvSpPr>
            <p:spPr bwMode="auto">
              <a:xfrm>
                <a:off x="3175" y="2845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43" name="Freeform 21"/>
              <p:cNvSpPr>
                <a:spLocks/>
              </p:cNvSpPr>
              <p:nvPr/>
            </p:nvSpPr>
            <p:spPr bwMode="auto">
              <a:xfrm>
                <a:off x="3111" y="2597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44" name="Freeform 22"/>
              <p:cNvSpPr>
                <a:spLocks/>
              </p:cNvSpPr>
              <p:nvPr/>
            </p:nvSpPr>
            <p:spPr bwMode="auto">
              <a:xfrm>
                <a:off x="3247" y="2733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45" name="Freeform 23"/>
              <p:cNvSpPr>
                <a:spLocks/>
              </p:cNvSpPr>
              <p:nvPr/>
            </p:nvSpPr>
            <p:spPr bwMode="auto">
              <a:xfrm>
                <a:off x="3391" y="2773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46" name="Freeform 24"/>
              <p:cNvSpPr>
                <a:spLocks/>
              </p:cNvSpPr>
              <p:nvPr/>
            </p:nvSpPr>
            <p:spPr bwMode="auto">
              <a:xfrm>
                <a:off x="3191" y="2573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47" name="Freeform 25"/>
              <p:cNvSpPr>
                <a:spLocks/>
              </p:cNvSpPr>
              <p:nvPr/>
            </p:nvSpPr>
            <p:spPr bwMode="auto">
              <a:xfrm>
                <a:off x="3031" y="2725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48" name="Freeform 26"/>
              <p:cNvSpPr>
                <a:spLocks/>
              </p:cNvSpPr>
              <p:nvPr/>
            </p:nvSpPr>
            <p:spPr bwMode="auto">
              <a:xfrm>
                <a:off x="3351" y="2613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49" name="Freeform 27"/>
              <p:cNvSpPr>
                <a:spLocks/>
              </p:cNvSpPr>
              <p:nvPr/>
            </p:nvSpPr>
            <p:spPr bwMode="auto">
              <a:xfrm>
                <a:off x="3447" y="2941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50" name="Freeform 28"/>
              <p:cNvSpPr>
                <a:spLocks/>
              </p:cNvSpPr>
              <p:nvPr/>
            </p:nvSpPr>
            <p:spPr bwMode="auto">
              <a:xfrm>
                <a:off x="3007" y="2909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51" name="Freeform 29"/>
              <p:cNvSpPr>
                <a:spLocks/>
              </p:cNvSpPr>
              <p:nvPr/>
            </p:nvSpPr>
            <p:spPr bwMode="auto">
              <a:xfrm>
                <a:off x="3063" y="3077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52" name="Freeform 30"/>
              <p:cNvSpPr>
                <a:spLocks/>
              </p:cNvSpPr>
              <p:nvPr/>
            </p:nvSpPr>
            <p:spPr bwMode="auto">
              <a:xfrm>
                <a:off x="3415" y="2533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53" name="Freeform 31"/>
              <p:cNvSpPr>
                <a:spLocks/>
              </p:cNvSpPr>
              <p:nvPr/>
            </p:nvSpPr>
            <p:spPr bwMode="auto">
              <a:xfrm>
                <a:off x="3271" y="2989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54" name="Freeform 32"/>
              <p:cNvSpPr>
                <a:spLocks/>
              </p:cNvSpPr>
              <p:nvPr/>
            </p:nvSpPr>
            <p:spPr bwMode="auto">
              <a:xfrm>
                <a:off x="3567" y="2853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98355" name="Freeform 33"/>
              <p:cNvSpPr>
                <a:spLocks/>
              </p:cNvSpPr>
              <p:nvPr/>
            </p:nvSpPr>
            <p:spPr bwMode="auto">
              <a:xfrm>
                <a:off x="3519" y="2717"/>
                <a:ext cx="158" cy="136"/>
              </a:xfrm>
              <a:custGeom>
                <a:avLst/>
                <a:gdLst>
                  <a:gd name="T0" fmla="*/ 0 w 654"/>
                  <a:gd name="T1" fmla="*/ 0 h 562"/>
                  <a:gd name="T2" fmla="*/ 2 w 654"/>
                  <a:gd name="T3" fmla="*/ 0 h 562"/>
                  <a:gd name="T4" fmla="*/ 2 w 654"/>
                  <a:gd name="T5" fmla="*/ 0 h 562"/>
                  <a:gd name="T6" fmla="*/ 2 w 654"/>
                  <a:gd name="T7" fmla="*/ 1 h 562"/>
                  <a:gd name="T8" fmla="*/ 1 w 654"/>
                  <a:gd name="T9" fmla="*/ 1 h 562"/>
                  <a:gd name="T10" fmla="*/ 1 w 654"/>
                  <a:gd name="T11" fmla="*/ 2 h 562"/>
                  <a:gd name="T12" fmla="*/ 0 w 654"/>
                  <a:gd name="T13" fmla="*/ 2 h 562"/>
                  <a:gd name="T14" fmla="*/ 0 w 654"/>
                  <a:gd name="T15" fmla="*/ 1 h 562"/>
                  <a:gd name="T16" fmla="*/ 0 w 654"/>
                  <a:gd name="T17" fmla="*/ 0 h 56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4"/>
                  <a:gd name="T28" fmla="*/ 0 h 562"/>
                  <a:gd name="T29" fmla="*/ 654 w 654"/>
                  <a:gd name="T30" fmla="*/ 562 h 56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4" h="562">
                    <a:moveTo>
                      <a:pt x="153" y="45"/>
                    </a:moveTo>
                    <a:cubicBezTo>
                      <a:pt x="224" y="0"/>
                      <a:pt x="400" y="24"/>
                      <a:pt x="465" y="45"/>
                    </a:cubicBezTo>
                    <a:cubicBezTo>
                      <a:pt x="530" y="66"/>
                      <a:pt x="518" y="118"/>
                      <a:pt x="545" y="173"/>
                    </a:cubicBezTo>
                    <a:cubicBezTo>
                      <a:pt x="572" y="228"/>
                      <a:pt x="654" y="332"/>
                      <a:pt x="625" y="373"/>
                    </a:cubicBezTo>
                    <a:cubicBezTo>
                      <a:pt x="596" y="414"/>
                      <a:pt x="433" y="392"/>
                      <a:pt x="369" y="421"/>
                    </a:cubicBezTo>
                    <a:cubicBezTo>
                      <a:pt x="305" y="450"/>
                      <a:pt x="297" y="536"/>
                      <a:pt x="241" y="549"/>
                    </a:cubicBezTo>
                    <a:cubicBezTo>
                      <a:pt x="185" y="562"/>
                      <a:pt x="66" y="540"/>
                      <a:pt x="33" y="501"/>
                    </a:cubicBezTo>
                    <a:cubicBezTo>
                      <a:pt x="0" y="462"/>
                      <a:pt x="21" y="393"/>
                      <a:pt x="41" y="317"/>
                    </a:cubicBezTo>
                    <a:cubicBezTo>
                      <a:pt x="61" y="241"/>
                      <a:pt x="82" y="90"/>
                      <a:pt x="153" y="45"/>
                    </a:cubicBezTo>
                    <a:close/>
                  </a:path>
                </a:pathLst>
              </a:custGeom>
              <a:solidFill>
                <a:srgbClr val="FF3300">
                  <a:alpha val="50195"/>
                </a:srgbClr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98333" name="Oval 34"/>
            <p:cNvSpPr>
              <a:spLocks noChangeArrowheads="1"/>
            </p:cNvSpPr>
            <p:nvPr/>
          </p:nvSpPr>
          <p:spPr bwMode="auto">
            <a:xfrm>
              <a:off x="1083" y="2927"/>
              <a:ext cx="1010" cy="1009"/>
            </a:xfrm>
            <a:prstGeom prst="ellipse">
              <a:avLst/>
            </a:prstGeom>
            <a:solidFill>
              <a:srgbClr val="CCCCFF">
                <a:alpha val="70195"/>
              </a:srgbClr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34" name="Oval 35"/>
            <p:cNvSpPr>
              <a:spLocks noChangeArrowheads="1"/>
            </p:cNvSpPr>
            <p:nvPr/>
          </p:nvSpPr>
          <p:spPr bwMode="auto">
            <a:xfrm>
              <a:off x="1083" y="1363"/>
              <a:ext cx="1010" cy="1009"/>
            </a:xfrm>
            <a:prstGeom prst="ellipse">
              <a:avLst/>
            </a:prstGeom>
            <a:solidFill>
              <a:srgbClr val="CCCCFF">
                <a:alpha val="70195"/>
              </a:srgbClr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35" name="Freeform 37"/>
            <p:cNvSpPr>
              <a:spLocks/>
            </p:cNvSpPr>
            <p:nvPr/>
          </p:nvSpPr>
          <p:spPr bwMode="auto">
            <a:xfrm>
              <a:off x="1571" y="2390"/>
              <a:ext cx="130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36" name="Freeform 38"/>
            <p:cNvSpPr>
              <a:spLocks/>
            </p:cNvSpPr>
            <p:nvPr/>
          </p:nvSpPr>
          <p:spPr bwMode="auto">
            <a:xfrm>
              <a:off x="1828" y="2311"/>
              <a:ext cx="131" cy="112"/>
            </a:xfrm>
            <a:custGeom>
              <a:avLst/>
              <a:gdLst>
                <a:gd name="T0" fmla="*/ 0 w 654"/>
                <a:gd name="T1" fmla="*/ 0 h 562"/>
                <a:gd name="T2" fmla="*/ 1 w 654"/>
                <a:gd name="T3" fmla="*/ 0 h 562"/>
                <a:gd name="T4" fmla="*/ 1 w 654"/>
                <a:gd name="T5" fmla="*/ 0 h 562"/>
                <a:gd name="T6" fmla="*/ 1 w 654"/>
                <a:gd name="T7" fmla="*/ 1 h 562"/>
                <a:gd name="T8" fmla="*/ 1 w 654"/>
                <a:gd name="T9" fmla="*/ 1 h 562"/>
                <a:gd name="T10" fmla="*/ 0 w 654"/>
                <a:gd name="T11" fmla="*/ 1 h 562"/>
                <a:gd name="T12" fmla="*/ 0 w 654"/>
                <a:gd name="T13" fmla="*/ 1 h 562"/>
                <a:gd name="T14" fmla="*/ 0 w 654"/>
                <a:gd name="T15" fmla="*/ 1 h 562"/>
                <a:gd name="T16" fmla="*/ 0 w 654"/>
                <a:gd name="T17" fmla="*/ 0 h 5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54"/>
                <a:gd name="T28" fmla="*/ 0 h 562"/>
                <a:gd name="T29" fmla="*/ 654 w 654"/>
                <a:gd name="T30" fmla="*/ 562 h 56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54" h="562">
                  <a:moveTo>
                    <a:pt x="153" y="45"/>
                  </a:moveTo>
                  <a:cubicBezTo>
                    <a:pt x="224" y="0"/>
                    <a:pt x="400" y="24"/>
                    <a:pt x="465" y="45"/>
                  </a:cubicBezTo>
                  <a:cubicBezTo>
                    <a:pt x="530" y="66"/>
                    <a:pt x="518" y="118"/>
                    <a:pt x="545" y="173"/>
                  </a:cubicBezTo>
                  <a:cubicBezTo>
                    <a:pt x="572" y="228"/>
                    <a:pt x="654" y="332"/>
                    <a:pt x="625" y="373"/>
                  </a:cubicBezTo>
                  <a:cubicBezTo>
                    <a:pt x="596" y="414"/>
                    <a:pt x="433" y="392"/>
                    <a:pt x="369" y="421"/>
                  </a:cubicBezTo>
                  <a:cubicBezTo>
                    <a:pt x="305" y="450"/>
                    <a:pt x="297" y="536"/>
                    <a:pt x="241" y="549"/>
                  </a:cubicBezTo>
                  <a:cubicBezTo>
                    <a:pt x="185" y="562"/>
                    <a:pt x="66" y="540"/>
                    <a:pt x="33" y="501"/>
                  </a:cubicBezTo>
                  <a:cubicBezTo>
                    <a:pt x="0" y="462"/>
                    <a:pt x="21" y="393"/>
                    <a:pt x="41" y="317"/>
                  </a:cubicBezTo>
                  <a:cubicBezTo>
                    <a:pt x="61" y="241"/>
                    <a:pt x="82" y="90"/>
                    <a:pt x="153" y="45"/>
                  </a:cubicBezTo>
                  <a:close/>
                </a:path>
              </a:pathLst>
            </a:custGeom>
            <a:solidFill>
              <a:srgbClr val="FF3300">
                <a:alpha val="50195"/>
              </a:srgbClr>
            </a:solidFill>
            <a:ln w="9525" cap="flat" cmpd="sng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37" name="Line 39"/>
            <p:cNvSpPr>
              <a:spLocks noChangeShapeType="1"/>
            </p:cNvSpPr>
            <p:nvPr/>
          </p:nvSpPr>
          <p:spPr bwMode="auto">
            <a:xfrm>
              <a:off x="1050" y="2251"/>
              <a:ext cx="99" cy="17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38" name="Line 40"/>
            <p:cNvSpPr>
              <a:spLocks noChangeShapeType="1"/>
            </p:cNvSpPr>
            <p:nvPr/>
          </p:nvSpPr>
          <p:spPr bwMode="auto">
            <a:xfrm flipH="1" flipV="1">
              <a:off x="1946" y="2895"/>
              <a:ext cx="135" cy="16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8339" name="Oval 41"/>
            <p:cNvSpPr>
              <a:spLocks noChangeArrowheads="1"/>
            </p:cNvSpPr>
            <p:nvPr/>
          </p:nvSpPr>
          <p:spPr bwMode="auto">
            <a:xfrm>
              <a:off x="2400" y="2907"/>
              <a:ext cx="1009" cy="1009"/>
            </a:xfrm>
            <a:prstGeom prst="ellipse">
              <a:avLst/>
            </a:prstGeom>
            <a:solidFill>
              <a:srgbClr val="CCCCFF">
                <a:alpha val="70195"/>
              </a:srgbClr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40" name="Oval 42"/>
            <p:cNvSpPr>
              <a:spLocks noChangeArrowheads="1"/>
            </p:cNvSpPr>
            <p:nvPr/>
          </p:nvSpPr>
          <p:spPr bwMode="auto">
            <a:xfrm>
              <a:off x="2394" y="1412"/>
              <a:ext cx="1009" cy="1010"/>
            </a:xfrm>
            <a:prstGeom prst="ellipse">
              <a:avLst/>
            </a:prstGeom>
            <a:solidFill>
              <a:srgbClr val="CCCCFF">
                <a:alpha val="70195"/>
              </a:srgbClr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8310" name="Text Box 73"/>
          <p:cNvSpPr txBox="1">
            <a:spLocks noChangeArrowheads="1"/>
          </p:cNvSpPr>
          <p:nvPr/>
        </p:nvSpPr>
        <p:spPr bwMode="auto">
          <a:xfrm>
            <a:off x="1328127" y="3636523"/>
            <a:ext cx="18133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Agglomeration</a:t>
            </a:r>
          </a:p>
        </p:txBody>
      </p:sp>
      <p:sp>
        <p:nvSpPr>
          <p:cNvPr id="98311" name="Text Box 74"/>
          <p:cNvSpPr txBox="1">
            <a:spLocks noChangeArrowheads="1"/>
          </p:cNvSpPr>
          <p:nvPr/>
        </p:nvSpPr>
        <p:spPr bwMode="auto">
          <a:xfrm>
            <a:off x="3828333" y="3636523"/>
            <a:ext cx="2249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Dis-Agglomeration</a:t>
            </a:r>
            <a:endParaRPr lang="en-US" b="1" dirty="0"/>
          </a:p>
        </p:txBody>
      </p:sp>
      <p:sp>
        <p:nvSpPr>
          <p:cNvPr id="98312" name="Text Box 76"/>
          <p:cNvSpPr txBox="1">
            <a:spLocks noChangeArrowheads="1"/>
          </p:cNvSpPr>
          <p:nvPr/>
        </p:nvSpPr>
        <p:spPr bwMode="auto">
          <a:xfrm>
            <a:off x="3030115" y="4981410"/>
            <a:ext cx="1327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/>
              <a:t>Source: Grace</a:t>
            </a:r>
          </a:p>
        </p:txBody>
      </p:sp>
      <p:pic>
        <p:nvPicPr>
          <p:cNvPr id="9831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97688" y="2492375"/>
            <a:ext cx="2703512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97688" y="4465638"/>
            <a:ext cx="2716212" cy="187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5" name="Text Box 73"/>
          <p:cNvSpPr txBox="1">
            <a:spLocks noChangeArrowheads="1"/>
          </p:cNvSpPr>
          <p:nvPr/>
        </p:nvSpPr>
        <p:spPr bwMode="auto">
          <a:xfrm>
            <a:off x="8485188" y="2603500"/>
            <a:ext cx="971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Coating</a:t>
            </a:r>
          </a:p>
        </p:txBody>
      </p:sp>
      <p:sp>
        <p:nvSpPr>
          <p:cNvPr id="98316" name="Text Box 73"/>
          <p:cNvSpPr txBox="1">
            <a:spLocks noChangeArrowheads="1"/>
          </p:cNvSpPr>
          <p:nvPr/>
        </p:nvSpPr>
        <p:spPr bwMode="auto">
          <a:xfrm>
            <a:off x="7370763" y="4576763"/>
            <a:ext cx="2190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Clean grinding balls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32C4C933-551D-46FA-8F58-28BFBFA54DDB}" type="slidenum">
              <a:rPr lang="en-US" sz="800">
                <a:latin typeface="+mn-lt"/>
              </a:rPr>
              <a:pPr algn="r">
                <a:defRPr/>
              </a:pPr>
              <a:t>78</a:t>
            </a:fld>
            <a:endParaRPr lang="en-US" sz="800">
              <a:latin typeface="+mn-lt"/>
            </a:endParaRPr>
          </a:p>
        </p:txBody>
      </p:sp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Depending on the type of product, a variety of cement additives can be applied during cement </a:t>
            </a:r>
            <a:r>
              <a:rPr lang="en-US" sz="2400" b="1" dirty="0" smtClean="0"/>
              <a:t>grinding</a:t>
            </a:r>
            <a:endParaRPr lang="en-US" sz="2400" b="1" dirty="0"/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0" y="1751013"/>
            <a:ext cx="180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>
              <a:tabLst>
                <a:tab pos="1260475" algn="l"/>
              </a:tabLst>
            </a:pPr>
            <a:endParaRPr lang="en-US" sz="2400"/>
          </a:p>
        </p:txBody>
      </p:sp>
      <p:graphicFrame>
        <p:nvGraphicFramePr>
          <p:cNvPr id="299130" name="Group 1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1472"/>
              </p:ext>
            </p:extLst>
          </p:nvPr>
        </p:nvGraphicFramePr>
        <p:xfrm>
          <a:off x="188219" y="1401498"/>
          <a:ext cx="9401298" cy="4557977"/>
        </p:xfrm>
        <a:graphic>
          <a:graphicData uri="http://schemas.openxmlformats.org/drawingml/2006/table">
            <a:tbl>
              <a:tblPr/>
              <a:tblGrid>
                <a:gridCol w="2719387"/>
                <a:gridCol w="1050925"/>
                <a:gridCol w="1166490"/>
                <a:gridCol w="1152128"/>
                <a:gridCol w="1080120"/>
                <a:gridCol w="1152128"/>
                <a:gridCol w="1080120"/>
              </a:tblGrid>
              <a:tr h="482600">
                <a:tc row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Cement type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Grinding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aids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Quality improvers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Others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</a:tr>
              <a:tr h="52070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Strength enhancer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Water reduction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Set control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Air entrainer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Water retention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OPC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typical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possible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OPC white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typical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possible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Limestone cement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typical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typical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Masonry cement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possible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possible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typical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Fly ash / pozzolan cement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possible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possible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possible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Times New Roman" pitchFamily="18" charset="0"/>
                        </a:rPr>
                        <a:t>possible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Blast furnace slag cement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possible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typical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</a:tr>
              <a:tr h="642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Cement for self compacting concrete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possible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typical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possible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endParaRPr kumimoji="0" lang="de-CH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typical</a:t>
                      </a:r>
                    </a:p>
                  </a:txBody>
                  <a:tcPr marL="90000" marR="90000" marT="46804" marB="4680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CC"/>
                    </a:solidFill>
                  </a:tcPr>
                </a:tc>
              </a:tr>
            </a:tbl>
          </a:graphicData>
        </a:graphic>
      </p:graphicFrame>
      <p:sp>
        <p:nvSpPr>
          <p:cNvPr id="99409" name="Text Box 86"/>
          <p:cNvSpPr txBox="1">
            <a:spLocks noChangeArrowheads="1"/>
          </p:cNvSpPr>
          <p:nvPr/>
        </p:nvSpPr>
        <p:spPr bwMode="auto">
          <a:xfrm>
            <a:off x="1109213" y="6006881"/>
            <a:ext cx="82397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/>
              <a:t>Note: Cr[VI] reducers can be applied for all cement types depending on the requirements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EBDB4793-6724-4D2E-941C-B8CEC52B7EDE}" type="slidenum">
              <a:rPr lang="en-US" sz="800">
                <a:latin typeface="+mn-lt"/>
              </a:rPr>
              <a:pPr algn="r">
                <a:defRPr/>
              </a:pPr>
              <a:t>79</a:t>
            </a:fld>
            <a:endParaRPr lang="en-US" sz="800">
              <a:latin typeface="+mn-lt"/>
            </a:endParaRPr>
          </a:p>
        </p:txBody>
      </p:sp>
      <p:sp>
        <p:nvSpPr>
          <p:cNvPr id="100354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Trials with cement additives are particularly indicated under the following </a:t>
            </a:r>
            <a:r>
              <a:rPr lang="en-US" sz="2400" b="1" dirty="0" smtClean="0"/>
              <a:t>circumstances</a:t>
            </a:r>
            <a:endParaRPr lang="en-US" sz="2400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06596" y="1340768"/>
            <a:ext cx="8858250" cy="4734052"/>
          </a:xfrm>
        </p:spPr>
        <p:txBody>
          <a:bodyPr/>
          <a:lstStyle/>
          <a:p>
            <a:r>
              <a:rPr lang="en-US" dirty="0"/>
              <a:t>Grinding aids </a:t>
            </a:r>
            <a:r>
              <a:rPr lang="en-US" dirty="0" smtClean="0"/>
              <a:t>(</a:t>
            </a:r>
            <a:r>
              <a:rPr lang="en-US" dirty="0"/>
              <a:t>typical potential: 5 - 10% higher mill output or lower electrical energy)</a:t>
            </a:r>
          </a:p>
          <a:p>
            <a:pPr lvl="1"/>
            <a:r>
              <a:rPr lang="en-US" dirty="0"/>
              <a:t>Bottlenecks in cement grinding capacity, unfavorable electricity tariffs. </a:t>
            </a:r>
          </a:p>
          <a:p>
            <a:pPr lvl="1"/>
            <a:r>
              <a:rPr lang="en-US" dirty="0"/>
              <a:t>High specific electrical energy consumption during cement grinding (e.g. &gt; 45 kWh/t).</a:t>
            </a:r>
          </a:p>
          <a:p>
            <a:pPr lvl="1"/>
            <a:r>
              <a:rPr lang="en-US" dirty="0"/>
              <a:t>“Pack set” problem, problems with cement handling.</a:t>
            </a:r>
          </a:p>
          <a:p>
            <a:r>
              <a:rPr lang="en-US" dirty="0"/>
              <a:t>Quality improvers </a:t>
            </a:r>
            <a:r>
              <a:rPr lang="en-US" dirty="0" smtClean="0"/>
              <a:t>(</a:t>
            </a:r>
            <a:r>
              <a:rPr lang="en-US" dirty="0"/>
              <a:t>typical potential: 2 - 3% reduction in clinker factor)</a:t>
            </a:r>
          </a:p>
          <a:p>
            <a:pPr lvl="1"/>
            <a:r>
              <a:rPr lang="en-US" dirty="0"/>
              <a:t>Opportunity for further clinker factor reduction (increase of cement volumes, cost and CO</a:t>
            </a:r>
            <a:r>
              <a:rPr lang="en-US" baseline="-25000" dirty="0"/>
              <a:t>2</a:t>
            </a:r>
            <a:r>
              <a:rPr lang="en-US" dirty="0"/>
              <a:t> reduction).</a:t>
            </a:r>
          </a:p>
          <a:p>
            <a:pPr lvl="1"/>
            <a:r>
              <a:rPr lang="en-US" dirty="0"/>
              <a:t>Cement setting or strength development problems.</a:t>
            </a:r>
          </a:p>
          <a:p>
            <a:r>
              <a:rPr lang="en-US" dirty="0"/>
              <a:t>Others:</a:t>
            </a:r>
          </a:p>
          <a:p>
            <a:pPr lvl="1"/>
            <a:r>
              <a:rPr lang="en-US" dirty="0"/>
              <a:t>Production of special cements/binders with better margins (masonry cement, road binder, …).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1692B-1073-4C0F-B61A-CE8890F3859A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F48B59FB-C7CD-41A0-A2F8-403A6FAFB60B}" type="slidenum">
              <a:rPr lang="en-US" sz="800">
                <a:latin typeface="+mn-lt"/>
              </a:rPr>
              <a:pPr algn="r">
                <a:defRPr/>
              </a:pPr>
              <a:t>8</a:t>
            </a:fld>
            <a:endParaRPr lang="en-US" sz="800">
              <a:latin typeface="+mn-lt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0000"/>
              </a:lnSpc>
            </a:pPr>
            <a:r>
              <a:rPr lang="en-US" sz="2400" b="1" dirty="0"/>
              <a:t>The reduction of the clinker factor allows to decrease significantly the specific CO</a:t>
            </a:r>
            <a:r>
              <a:rPr lang="en-US" sz="2400" b="1" baseline="-25000" dirty="0"/>
              <a:t>2</a:t>
            </a:r>
            <a:r>
              <a:rPr lang="en-US" sz="2400" b="1" dirty="0"/>
              <a:t> emissions per ton of </a:t>
            </a:r>
            <a:r>
              <a:rPr lang="en-US" sz="2400" b="1" dirty="0" smtClean="0"/>
              <a:t>cement</a:t>
            </a:r>
            <a:endParaRPr lang="en-US" sz="2400" b="1" dirty="0"/>
          </a:p>
        </p:txBody>
      </p:sp>
      <p:sp>
        <p:nvSpPr>
          <p:cNvPr id="35843" name="Text Box 26"/>
          <p:cNvSpPr txBox="1">
            <a:spLocks noChangeArrowheads="1"/>
          </p:cNvSpPr>
          <p:nvPr/>
        </p:nvSpPr>
        <p:spPr bwMode="auto">
          <a:xfrm>
            <a:off x="481013" y="4959350"/>
            <a:ext cx="8824912" cy="707886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r>
              <a:rPr lang="en-US" sz="2000"/>
              <a:t>To reduce the clinker factor is the most effective measure and represents the highest potential for CO</a:t>
            </a:r>
            <a:r>
              <a:rPr lang="en-US" sz="2000" baseline="-25000"/>
              <a:t>2</a:t>
            </a:r>
            <a:r>
              <a:rPr lang="en-US" sz="2000"/>
              <a:t> reduction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6576" y="1556792"/>
            <a:ext cx="6639594" cy="2529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1029E455-1499-43E0-AA06-7242F47CA2BC}" type="slidenum">
              <a:rPr lang="en-US" sz="800">
                <a:latin typeface="+mn-lt"/>
              </a:rPr>
              <a:pPr algn="r">
                <a:defRPr/>
              </a:pPr>
              <a:t>80</a:t>
            </a:fld>
            <a:endParaRPr lang="en-US" sz="800">
              <a:latin typeface="+mn-lt"/>
            </a:endParaRPr>
          </a:p>
        </p:txBody>
      </p:sp>
      <p:sp>
        <p:nvSpPr>
          <p:cNvPr id="101378" name="Title 1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In order to get comparable data, a procedure for plant trials was established consisting of different steps</a:t>
            </a:r>
          </a:p>
        </p:txBody>
      </p:sp>
      <p:grpSp>
        <p:nvGrpSpPr>
          <p:cNvPr id="101379" name="Group 44"/>
          <p:cNvGrpSpPr>
            <a:grpSpLocks/>
          </p:cNvGrpSpPr>
          <p:nvPr/>
        </p:nvGrpSpPr>
        <p:grpSpPr bwMode="auto">
          <a:xfrm>
            <a:off x="1274763" y="1158875"/>
            <a:ext cx="7553325" cy="5199063"/>
            <a:chOff x="803" y="730"/>
            <a:chExt cx="4758" cy="3275"/>
          </a:xfrm>
        </p:grpSpPr>
        <p:sp>
          <p:nvSpPr>
            <p:cNvPr id="6" name="Rectangle 5"/>
            <p:cNvSpPr/>
            <p:nvPr/>
          </p:nvSpPr>
          <p:spPr>
            <a:xfrm>
              <a:off x="1771" y="820"/>
              <a:ext cx="3137" cy="36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/>
                <a:t>Laboratory </a:t>
              </a:r>
              <a:r>
                <a:rPr lang="de-CH" sz="1400" dirty="0" err="1"/>
                <a:t>testing</a:t>
              </a:r>
              <a:r>
                <a:rPr lang="de-CH" sz="1400" dirty="0"/>
                <a:t> </a:t>
              </a:r>
              <a:r>
                <a:rPr lang="de-CH" sz="1400" dirty="0" err="1"/>
                <a:t>of</a:t>
              </a:r>
              <a:r>
                <a:rPr lang="de-CH" sz="1400" dirty="0"/>
                <a:t> additives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 err="1"/>
                <a:t>Pre-selection</a:t>
              </a:r>
              <a:r>
                <a:rPr lang="de-CH" sz="1400" dirty="0"/>
                <a:t> </a:t>
              </a:r>
              <a:r>
                <a:rPr lang="de-CH" sz="1400" dirty="0" err="1"/>
                <a:t>of</a:t>
              </a:r>
              <a:r>
                <a:rPr lang="de-CH" sz="1400" dirty="0"/>
                <a:t> additives </a:t>
              </a:r>
              <a:r>
                <a:rPr lang="de-CH" sz="1400" dirty="0" err="1"/>
                <a:t>for</a:t>
              </a:r>
              <a:r>
                <a:rPr lang="de-CH" sz="1400" dirty="0"/>
                <a:t> </a:t>
              </a:r>
              <a:r>
                <a:rPr lang="de-CH" sz="1400" dirty="0" err="1"/>
                <a:t>the</a:t>
              </a:r>
              <a:r>
                <a:rPr lang="de-CH" sz="1400" dirty="0"/>
                <a:t> </a:t>
              </a:r>
              <a:r>
                <a:rPr lang="de-CH" sz="1400" dirty="0" err="1"/>
                <a:t>trials</a:t>
              </a:r>
              <a:endParaRPr lang="de-CH" sz="1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234" y="1922"/>
              <a:ext cx="1497" cy="35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>
                  <a:solidFill>
                    <a:schemeClr val="tx1"/>
                  </a:solidFill>
                </a:rPr>
                <a:t>Benchmarking </a:t>
              </a:r>
              <a:r>
                <a:rPr lang="de-CH" sz="1400" dirty="0" err="1">
                  <a:solidFill>
                    <a:schemeClr val="tx1"/>
                  </a:solidFill>
                </a:rPr>
                <a:t>of</a:t>
              </a:r>
              <a:r>
                <a:rPr lang="de-CH" sz="1400" dirty="0">
                  <a:solidFill>
                    <a:schemeClr val="tx1"/>
                  </a:solidFill>
                </a:rPr>
                <a:t> different additives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72" y="1922"/>
              <a:ext cx="1346" cy="35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 err="1">
                  <a:solidFill>
                    <a:schemeClr val="tx1"/>
                  </a:solidFill>
                </a:rPr>
                <a:t>Testing</a:t>
              </a:r>
              <a:r>
                <a:rPr lang="de-CH" sz="1400" dirty="0">
                  <a:solidFill>
                    <a:schemeClr val="tx1"/>
                  </a:solidFill>
                </a:rPr>
                <a:t> </a:t>
              </a:r>
              <a:r>
                <a:rPr lang="de-CH" sz="1400" dirty="0" err="1">
                  <a:solidFill>
                    <a:schemeClr val="tx1"/>
                  </a:solidFill>
                </a:rPr>
                <a:t>best</a:t>
              </a:r>
              <a:r>
                <a:rPr lang="de-CH" sz="1400" dirty="0">
                  <a:solidFill>
                    <a:schemeClr val="tx1"/>
                  </a:solidFill>
                </a:rPr>
                <a:t> additive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61" y="1922"/>
              <a:ext cx="1400" cy="35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300" dirty="0" err="1">
                  <a:solidFill>
                    <a:schemeClr val="tx1"/>
                  </a:solidFill>
                </a:rPr>
                <a:t>Proving</a:t>
              </a:r>
              <a:r>
                <a:rPr lang="de-CH" sz="1300" dirty="0">
                  <a:solidFill>
                    <a:schemeClr val="tx1"/>
                  </a:solidFill>
                </a:rPr>
                <a:t> </a:t>
              </a:r>
              <a:r>
                <a:rPr lang="de-CH" sz="1300" dirty="0" err="1">
                  <a:solidFill>
                    <a:schemeClr val="tx1"/>
                  </a:solidFill>
                </a:rPr>
                <a:t>suitability</a:t>
              </a:r>
              <a:r>
                <a:rPr lang="de-CH" sz="1300" dirty="0">
                  <a:solidFill>
                    <a:schemeClr val="tx1"/>
                  </a:solidFill>
                </a:rPr>
                <a:t> </a:t>
              </a:r>
              <a:r>
                <a:rPr lang="de-CH" sz="1300" dirty="0" err="1">
                  <a:solidFill>
                    <a:schemeClr val="tx1"/>
                  </a:solidFill>
                </a:rPr>
                <a:t>of</a:t>
              </a:r>
              <a:r>
                <a:rPr lang="de-CH" sz="1300" dirty="0">
                  <a:solidFill>
                    <a:schemeClr val="tx1"/>
                  </a:solidFill>
                </a:rPr>
                <a:t> additive</a:t>
              </a:r>
              <a:br>
                <a:rPr lang="de-CH" sz="1300" dirty="0">
                  <a:solidFill>
                    <a:schemeClr val="tx1"/>
                  </a:solidFill>
                </a:rPr>
              </a:br>
              <a:r>
                <a:rPr lang="de-CH" sz="1300" dirty="0">
                  <a:solidFill>
                    <a:schemeClr val="tx1"/>
                  </a:solidFill>
                </a:rPr>
                <a:t>Final </a:t>
              </a:r>
              <a:r>
                <a:rPr lang="de-CH" sz="1300" dirty="0" err="1">
                  <a:solidFill>
                    <a:schemeClr val="tx1"/>
                  </a:solidFill>
                </a:rPr>
                <a:t>evaluation</a:t>
              </a:r>
              <a:r>
                <a:rPr lang="de-CH" sz="1300" dirty="0">
                  <a:solidFill>
                    <a:schemeClr val="tx1"/>
                  </a:solidFill>
                </a:rPr>
                <a:t>  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34" y="2302"/>
              <a:ext cx="1497" cy="5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de-CH" sz="1400" dirty="0">
                  <a:solidFill>
                    <a:schemeClr val="tx1"/>
                  </a:solidFill>
                </a:rPr>
                <a:t>Constant </a:t>
              </a:r>
              <a:r>
                <a:rPr lang="de-CH" sz="1400" dirty="0" err="1">
                  <a:solidFill>
                    <a:schemeClr val="tx1"/>
                  </a:solidFill>
                </a:rPr>
                <a:t>fineness</a:t>
              </a:r>
              <a:endParaRPr lang="de-CH" sz="1400" dirty="0">
                <a:solidFill>
                  <a:schemeClr val="tx1"/>
                </a:solidFill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de-CH" sz="1400" dirty="0">
                  <a:solidFill>
                    <a:schemeClr val="tx1"/>
                  </a:solidFill>
                </a:rPr>
                <a:t>Constant </a:t>
              </a:r>
              <a:r>
                <a:rPr lang="de-CH" sz="1400" dirty="0" err="1">
                  <a:solidFill>
                    <a:schemeClr val="tx1"/>
                  </a:solidFill>
                </a:rPr>
                <a:t>composition</a:t>
              </a:r>
              <a:endParaRPr lang="de-CH" sz="1400" dirty="0">
                <a:solidFill>
                  <a:schemeClr val="tx1"/>
                </a:solidFill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de-CH" sz="1400" dirty="0">
                  <a:solidFill>
                    <a:schemeClr val="tx1"/>
                  </a:solidFill>
                </a:rPr>
                <a:t>Variation </a:t>
              </a:r>
              <a:r>
                <a:rPr lang="de-CH" sz="1400" dirty="0" err="1">
                  <a:solidFill>
                    <a:schemeClr val="tx1"/>
                  </a:solidFill>
                </a:rPr>
                <a:t>of</a:t>
              </a:r>
              <a:r>
                <a:rPr lang="de-CH" sz="1400" dirty="0">
                  <a:solidFill>
                    <a:schemeClr val="tx1"/>
                  </a:solidFill>
                </a:rPr>
                <a:t> additive </a:t>
              </a:r>
              <a:r>
                <a:rPr lang="de-CH" sz="1400" dirty="0" err="1">
                  <a:solidFill>
                    <a:schemeClr val="tx1"/>
                  </a:solidFill>
                </a:rPr>
                <a:t>dosage</a:t>
              </a:r>
              <a:r>
                <a:rPr lang="de-CH" sz="1400" dirty="0">
                  <a:solidFill>
                    <a:schemeClr val="tx1"/>
                  </a:solidFill>
                </a:rPr>
                <a:t> </a:t>
              </a:r>
              <a:r>
                <a:rPr lang="de-CH" sz="1400" dirty="0" err="1">
                  <a:solidFill>
                    <a:schemeClr val="tx1"/>
                  </a:solidFill>
                </a:rPr>
                <a:t>and</a:t>
              </a:r>
              <a:r>
                <a:rPr lang="de-CH" sz="1400" dirty="0">
                  <a:solidFill>
                    <a:schemeClr val="tx1"/>
                  </a:solidFill>
                </a:rPr>
                <a:t> type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72" y="2302"/>
              <a:ext cx="1346" cy="5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>
                  <a:solidFill>
                    <a:schemeClr val="tx1"/>
                  </a:solidFill>
                </a:rPr>
                <a:t>Variation </a:t>
              </a:r>
              <a:r>
                <a:rPr lang="de-CH" sz="1400" dirty="0" err="1">
                  <a:solidFill>
                    <a:schemeClr val="tx1"/>
                  </a:solidFill>
                </a:rPr>
                <a:t>of</a:t>
              </a:r>
              <a:r>
                <a:rPr lang="de-CH" sz="14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de-CH" sz="1400" dirty="0" err="1">
                  <a:solidFill>
                    <a:schemeClr val="tx1"/>
                  </a:solidFill>
                </a:rPr>
                <a:t>Cement</a:t>
              </a:r>
              <a:r>
                <a:rPr lang="de-CH" sz="1400" dirty="0">
                  <a:solidFill>
                    <a:schemeClr val="tx1"/>
                  </a:solidFill>
                </a:rPr>
                <a:t> </a:t>
              </a:r>
              <a:r>
                <a:rPr lang="de-CH" sz="1400" dirty="0" err="1">
                  <a:solidFill>
                    <a:schemeClr val="tx1"/>
                  </a:solidFill>
                </a:rPr>
                <a:t>composition</a:t>
              </a:r>
              <a:endParaRPr lang="de-CH" sz="1400" dirty="0">
                <a:solidFill>
                  <a:schemeClr val="tx1"/>
                </a:solidFill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de-CH" sz="1400" dirty="0" err="1">
                  <a:solidFill>
                    <a:schemeClr val="tx1"/>
                  </a:solidFill>
                </a:rPr>
                <a:t>Cement</a:t>
              </a:r>
              <a:r>
                <a:rPr lang="de-CH" sz="1400" dirty="0">
                  <a:solidFill>
                    <a:schemeClr val="tx1"/>
                  </a:solidFill>
                </a:rPr>
                <a:t> </a:t>
              </a:r>
              <a:r>
                <a:rPr lang="de-CH" sz="1400" dirty="0" err="1">
                  <a:solidFill>
                    <a:schemeClr val="tx1"/>
                  </a:solidFill>
                </a:rPr>
                <a:t>fineness</a:t>
              </a:r>
              <a:endParaRPr lang="de-CH" sz="1400" dirty="0">
                <a:solidFill>
                  <a:schemeClr val="tx1"/>
                </a:solidFill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de-CH" sz="1400" dirty="0">
                  <a:solidFill>
                    <a:schemeClr val="tx1"/>
                  </a:solidFill>
                </a:rPr>
                <a:t>Additive </a:t>
              </a:r>
              <a:r>
                <a:rPr lang="de-CH" sz="1400" dirty="0" err="1">
                  <a:solidFill>
                    <a:schemeClr val="tx1"/>
                  </a:solidFill>
                </a:rPr>
                <a:t>dosage</a:t>
              </a:r>
              <a:endParaRPr lang="de-CH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61" y="2302"/>
              <a:ext cx="1400" cy="58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300" dirty="0">
                  <a:solidFill>
                    <a:schemeClr val="tx1"/>
                  </a:solidFill>
                </a:rPr>
                <a:t>Slow </a:t>
              </a:r>
              <a:r>
                <a:rPr lang="de-CH" sz="1300" dirty="0" err="1">
                  <a:solidFill>
                    <a:schemeClr val="tx1"/>
                  </a:solidFill>
                </a:rPr>
                <a:t>adjustment</a:t>
              </a:r>
              <a:r>
                <a:rPr lang="de-CH" sz="1300" dirty="0">
                  <a:solidFill>
                    <a:schemeClr val="tx1"/>
                  </a:solidFill>
                </a:rPr>
                <a:t> </a:t>
              </a:r>
              <a:r>
                <a:rPr lang="de-CH" sz="1300" dirty="0" err="1">
                  <a:solidFill>
                    <a:schemeClr val="tx1"/>
                  </a:solidFill>
                </a:rPr>
                <a:t>of</a:t>
              </a:r>
              <a:r>
                <a:rPr lang="de-CH" sz="1300" dirty="0">
                  <a:solidFill>
                    <a:schemeClr val="tx1"/>
                  </a:solidFill>
                </a:rPr>
                <a:t>: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de-CH" sz="1300" dirty="0" err="1">
                  <a:solidFill>
                    <a:schemeClr val="tx1"/>
                  </a:solidFill>
                </a:rPr>
                <a:t>fineness</a:t>
              </a:r>
              <a:endParaRPr lang="de-CH" sz="1300" dirty="0">
                <a:solidFill>
                  <a:schemeClr val="tx1"/>
                </a:solidFill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de-CH" sz="1300" dirty="0" err="1">
                  <a:solidFill>
                    <a:schemeClr val="tx1"/>
                  </a:solidFill>
                </a:rPr>
                <a:t>composition</a:t>
              </a:r>
              <a:endParaRPr lang="de-CH" sz="1300" dirty="0">
                <a:solidFill>
                  <a:schemeClr val="tx1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300" dirty="0" err="1">
                  <a:solidFill>
                    <a:schemeClr val="tx1"/>
                  </a:solidFill>
                </a:rPr>
                <a:t>if</a:t>
              </a:r>
              <a:r>
                <a:rPr lang="de-CH" sz="1300" dirty="0">
                  <a:solidFill>
                    <a:schemeClr val="tx1"/>
                  </a:solidFill>
                </a:rPr>
                <a:t> </a:t>
              </a:r>
              <a:r>
                <a:rPr lang="de-CH" sz="1300" dirty="0" err="1">
                  <a:solidFill>
                    <a:schemeClr val="tx1"/>
                  </a:solidFill>
                </a:rPr>
                <a:t>necessary</a:t>
              </a:r>
              <a:r>
                <a:rPr lang="de-CH" sz="1300" dirty="0">
                  <a:solidFill>
                    <a:schemeClr val="tx1"/>
                  </a:solidFill>
                </a:rPr>
                <a:t> </a:t>
              </a:r>
              <a:r>
                <a:rPr lang="de-CH" sz="1300" dirty="0" err="1">
                  <a:solidFill>
                    <a:schemeClr val="tx1"/>
                  </a:solidFill>
                </a:rPr>
                <a:t>to</a:t>
              </a:r>
              <a:r>
                <a:rPr lang="de-CH" sz="1300" dirty="0">
                  <a:solidFill>
                    <a:schemeClr val="tx1"/>
                  </a:solidFill>
                </a:rPr>
                <a:t> </a:t>
              </a:r>
              <a:r>
                <a:rPr lang="de-CH" sz="1300" dirty="0" err="1">
                  <a:solidFill>
                    <a:schemeClr val="tx1"/>
                  </a:solidFill>
                </a:rPr>
                <a:t>keep</a:t>
              </a:r>
              <a:r>
                <a:rPr lang="de-CH" sz="1300" dirty="0">
                  <a:solidFill>
                    <a:schemeClr val="tx1"/>
                  </a:solidFill>
                </a:rPr>
                <a:t> </a:t>
              </a:r>
              <a:r>
                <a:rPr lang="de-CH" sz="1300" dirty="0" err="1">
                  <a:solidFill>
                    <a:schemeClr val="tx1"/>
                  </a:solidFill>
                </a:rPr>
                <a:t>quality</a:t>
              </a:r>
              <a:endParaRPr lang="de-CH" sz="13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34" y="2915"/>
              <a:ext cx="1497" cy="44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 err="1">
                  <a:solidFill>
                    <a:schemeClr val="tx1"/>
                  </a:solidFill>
                </a:rPr>
                <a:t>Selection</a:t>
              </a:r>
              <a:r>
                <a:rPr lang="de-CH" sz="1400" dirty="0">
                  <a:solidFill>
                    <a:schemeClr val="tx1"/>
                  </a:solidFill>
                </a:rPr>
                <a:t> </a:t>
              </a:r>
              <a:r>
                <a:rPr lang="de-CH" sz="1400" dirty="0" err="1">
                  <a:solidFill>
                    <a:schemeClr val="tx1"/>
                  </a:solidFill>
                </a:rPr>
                <a:t>of</a:t>
              </a:r>
              <a:r>
                <a:rPr lang="de-CH" sz="1400" dirty="0">
                  <a:solidFill>
                    <a:schemeClr val="tx1"/>
                  </a:solidFill>
                </a:rPr>
                <a:t> </a:t>
              </a:r>
              <a:r>
                <a:rPr lang="de-CH" sz="1400" dirty="0" err="1">
                  <a:solidFill>
                    <a:schemeClr val="tx1"/>
                  </a:solidFill>
                </a:rPr>
                <a:t>best</a:t>
              </a:r>
              <a:r>
                <a:rPr lang="de-CH" sz="1400" dirty="0">
                  <a:solidFill>
                    <a:schemeClr val="tx1"/>
                  </a:solidFill>
                </a:rPr>
                <a:t> </a:t>
              </a:r>
              <a:r>
                <a:rPr lang="de-CH" sz="1400" dirty="0" err="1">
                  <a:solidFill>
                    <a:schemeClr val="tx1"/>
                  </a:solidFill>
                </a:rPr>
                <a:t>suited</a:t>
              </a:r>
              <a:r>
                <a:rPr lang="de-CH" sz="1400" dirty="0">
                  <a:solidFill>
                    <a:schemeClr val="tx1"/>
                  </a:solidFill>
                </a:rPr>
                <a:t> additive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772" y="2915"/>
              <a:ext cx="1346" cy="44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 err="1">
                  <a:solidFill>
                    <a:schemeClr val="tx1"/>
                  </a:solidFill>
                </a:rPr>
                <a:t>Optimization</a:t>
              </a:r>
              <a:r>
                <a:rPr lang="de-CH" sz="1400" dirty="0">
                  <a:solidFill>
                    <a:schemeClr val="tx1"/>
                  </a:solidFill>
                </a:rPr>
                <a:t> </a:t>
              </a:r>
              <a:r>
                <a:rPr lang="de-CH" sz="1400" dirty="0" err="1">
                  <a:solidFill>
                    <a:schemeClr val="tx1"/>
                  </a:solidFill>
                </a:rPr>
                <a:t>of</a:t>
              </a:r>
              <a:r>
                <a:rPr lang="de-CH" sz="1400" dirty="0">
                  <a:solidFill>
                    <a:schemeClr val="tx1"/>
                  </a:solidFill>
                </a:rPr>
                <a:t> </a:t>
              </a:r>
              <a:r>
                <a:rPr lang="de-CH" sz="1400" dirty="0" err="1">
                  <a:solidFill>
                    <a:schemeClr val="tx1"/>
                  </a:solidFill>
                </a:rPr>
                <a:t>quality</a:t>
              </a:r>
              <a:r>
                <a:rPr lang="de-CH" sz="1400" dirty="0">
                  <a:solidFill>
                    <a:schemeClr val="tx1"/>
                  </a:solidFill>
                </a:rPr>
                <a:t>/</a:t>
              </a:r>
              <a:br>
                <a:rPr lang="de-CH" sz="1400" dirty="0">
                  <a:solidFill>
                    <a:schemeClr val="tx1"/>
                  </a:solidFill>
                </a:rPr>
              </a:br>
              <a:r>
                <a:rPr lang="de-CH" sz="1400" dirty="0" err="1">
                  <a:solidFill>
                    <a:schemeClr val="tx1"/>
                  </a:solidFill>
                </a:rPr>
                <a:t>production</a:t>
              </a:r>
              <a:r>
                <a:rPr lang="de-CH" sz="1400" dirty="0">
                  <a:solidFill>
                    <a:schemeClr val="tx1"/>
                  </a:solidFill>
                </a:rPr>
                <a:t> rate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61" y="2915"/>
              <a:ext cx="1400" cy="44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de-CH" sz="1300" dirty="0">
                  <a:solidFill>
                    <a:schemeClr val="tx1"/>
                  </a:solidFill>
                </a:rPr>
                <a:t>Validation </a:t>
              </a:r>
              <a:r>
                <a:rPr lang="de-CH" sz="1300" dirty="0" err="1">
                  <a:solidFill>
                    <a:schemeClr val="tx1"/>
                  </a:solidFill>
                </a:rPr>
                <a:t>of</a:t>
              </a:r>
              <a:r>
                <a:rPr lang="de-CH" sz="1300" dirty="0">
                  <a:solidFill>
                    <a:schemeClr val="tx1"/>
                  </a:solidFill>
                </a:rPr>
                <a:t> </a:t>
              </a:r>
              <a:r>
                <a:rPr lang="de-CH" sz="1300" dirty="0" err="1">
                  <a:solidFill>
                    <a:schemeClr val="tx1"/>
                  </a:solidFill>
                </a:rPr>
                <a:t>results</a:t>
              </a:r>
              <a:endParaRPr lang="de-CH" sz="1300" dirty="0">
                <a:solidFill>
                  <a:schemeClr val="tx1"/>
                </a:solidFill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Char char="•"/>
                <a:defRPr/>
              </a:pPr>
              <a:r>
                <a:rPr lang="de-CH" sz="1300" dirty="0">
                  <a:solidFill>
                    <a:schemeClr val="tx1"/>
                  </a:solidFill>
                </a:rPr>
                <a:t>Evaluation </a:t>
              </a:r>
              <a:r>
                <a:rPr lang="de-CH" sz="1300" dirty="0" err="1">
                  <a:solidFill>
                    <a:schemeClr val="tx1"/>
                  </a:solidFill>
                </a:rPr>
                <a:t>of</a:t>
              </a:r>
              <a:r>
                <a:rPr lang="de-CH" sz="1300" dirty="0">
                  <a:solidFill>
                    <a:schemeClr val="tx1"/>
                  </a:solidFill>
                </a:rPr>
                <a:t> potential </a:t>
              </a:r>
              <a:r>
                <a:rPr lang="de-CH" sz="1300" dirty="0" err="1">
                  <a:solidFill>
                    <a:schemeClr val="tx1"/>
                  </a:solidFill>
                </a:rPr>
                <a:t>downstream</a:t>
              </a:r>
              <a:r>
                <a:rPr lang="de-CH" sz="1300" dirty="0">
                  <a:solidFill>
                    <a:schemeClr val="tx1"/>
                  </a:solidFill>
                </a:rPr>
                <a:t> </a:t>
              </a:r>
              <a:r>
                <a:rPr lang="de-CH" sz="1300" dirty="0" err="1">
                  <a:solidFill>
                    <a:schemeClr val="tx1"/>
                  </a:solidFill>
                </a:rPr>
                <a:t>impacts</a:t>
              </a:r>
              <a:endParaRPr lang="de-CH" sz="13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34" y="1543"/>
              <a:ext cx="1497" cy="357"/>
            </a:xfrm>
            <a:prstGeom prst="rect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 err="1"/>
                <a:t>Step</a:t>
              </a:r>
              <a:r>
                <a:rPr lang="de-CH" sz="1400" dirty="0"/>
                <a:t> 1: Short </a:t>
              </a:r>
              <a:r>
                <a:rPr lang="de-CH" sz="1400" dirty="0" err="1"/>
                <a:t>term</a:t>
              </a:r>
              <a:r>
                <a:rPr lang="de-CH" sz="1400" dirty="0"/>
                <a:t> </a:t>
              </a:r>
              <a:r>
                <a:rPr lang="de-CH" sz="1400" dirty="0" err="1"/>
                <a:t>trials</a:t>
              </a:r>
              <a:r>
                <a:rPr lang="de-CH" sz="1400" dirty="0"/>
                <a:t/>
              </a:r>
              <a:br>
                <a:rPr lang="de-CH" sz="1400" dirty="0"/>
              </a:br>
              <a:r>
                <a:rPr lang="de-CH" sz="1400" dirty="0"/>
                <a:t>6 - 8 h </a:t>
              </a:r>
              <a:r>
                <a:rPr lang="de-CH" sz="1400" dirty="0" err="1"/>
                <a:t>each</a:t>
              </a:r>
              <a:endParaRPr lang="de-CH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72" y="1543"/>
              <a:ext cx="1346" cy="35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 err="1"/>
                <a:t>Step</a:t>
              </a:r>
              <a:r>
                <a:rPr lang="de-CH" sz="1400" dirty="0"/>
                <a:t> 2: Short </a:t>
              </a:r>
              <a:r>
                <a:rPr lang="de-CH" sz="1400" dirty="0" err="1"/>
                <a:t>term</a:t>
              </a:r>
              <a:r>
                <a:rPr lang="de-CH" sz="1400" dirty="0"/>
                <a:t> </a:t>
              </a:r>
              <a:r>
                <a:rPr lang="de-CH" sz="1400" dirty="0" err="1"/>
                <a:t>trials</a:t>
              </a:r>
              <a:r>
                <a:rPr lang="de-CH" sz="1400" dirty="0"/>
                <a:t/>
              </a:r>
              <a:br>
                <a:rPr lang="de-CH" sz="1400" dirty="0"/>
              </a:br>
              <a:r>
                <a:rPr lang="de-CH" sz="1400" dirty="0"/>
                <a:t>6 - 8 h </a:t>
              </a:r>
              <a:r>
                <a:rPr lang="de-CH" sz="1400" dirty="0" err="1"/>
                <a:t>each</a:t>
              </a:r>
              <a:endParaRPr lang="de-CH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61" y="1543"/>
              <a:ext cx="1400" cy="35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 err="1"/>
                <a:t>Step</a:t>
              </a:r>
              <a:r>
                <a:rPr lang="de-CH" sz="1400" dirty="0"/>
                <a:t> 3: Long </a:t>
              </a:r>
              <a:r>
                <a:rPr lang="de-CH" sz="1400" dirty="0" err="1"/>
                <a:t>term</a:t>
              </a:r>
              <a:r>
                <a:rPr lang="de-CH" sz="1400" dirty="0"/>
                <a:t> </a:t>
              </a:r>
              <a:r>
                <a:rPr lang="de-CH" sz="1400" dirty="0" err="1"/>
                <a:t>trial</a:t>
              </a:r>
              <a:r>
                <a:rPr lang="de-CH" sz="1400" dirty="0"/>
                <a:t/>
              </a:r>
              <a:br>
                <a:rPr lang="de-CH" sz="1400" dirty="0"/>
              </a:br>
              <a:r>
                <a:rPr lang="de-CH" sz="1400" dirty="0" err="1"/>
                <a:t>ideally</a:t>
              </a:r>
              <a:r>
                <a:rPr lang="de-CH" sz="1400" dirty="0"/>
                <a:t> 1 </a:t>
              </a:r>
              <a:r>
                <a:rPr lang="de-CH" sz="1400" dirty="0" err="1"/>
                <a:t>month</a:t>
              </a:r>
              <a:endParaRPr lang="de-CH" sz="1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41" y="3633"/>
              <a:ext cx="3138" cy="3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 err="1"/>
                <a:t>Step</a:t>
              </a:r>
              <a:r>
                <a:rPr lang="de-CH" sz="1400" dirty="0"/>
                <a:t> 4: Check </a:t>
              </a:r>
              <a:r>
                <a:rPr lang="de-CH" sz="1400" dirty="0" err="1"/>
                <a:t>of</a:t>
              </a:r>
              <a:r>
                <a:rPr lang="de-CH" sz="1400" dirty="0"/>
                <a:t> additive </a:t>
              </a:r>
              <a:r>
                <a:rPr lang="de-CH" sz="1400" dirty="0" err="1"/>
                <a:t>effectiveness</a:t>
              </a:r>
              <a:endParaRPr lang="de-CH" sz="1400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 err="1"/>
                <a:t>Periodic</a:t>
              </a:r>
              <a:r>
                <a:rPr lang="de-CH" sz="1400" dirty="0"/>
                <a:t> </a:t>
              </a:r>
              <a:r>
                <a:rPr lang="de-CH" sz="1400" dirty="0" err="1"/>
                <a:t>short</a:t>
              </a:r>
              <a:r>
                <a:rPr lang="de-CH" sz="1400" dirty="0"/>
                <a:t> </a:t>
              </a:r>
              <a:r>
                <a:rPr lang="de-CH" sz="1400" dirty="0" err="1"/>
                <a:t>term</a:t>
              </a:r>
              <a:r>
                <a:rPr lang="de-CH" sz="1400" dirty="0"/>
                <a:t> </a:t>
              </a:r>
              <a:r>
                <a:rPr lang="de-CH" sz="1400" dirty="0" err="1"/>
                <a:t>trials</a:t>
              </a:r>
              <a:r>
                <a:rPr lang="de-CH" sz="1400" dirty="0"/>
                <a:t> (e.g. </a:t>
              </a:r>
              <a:r>
                <a:rPr lang="de-CH" sz="1400" dirty="0" err="1"/>
                <a:t>every</a:t>
              </a:r>
              <a:r>
                <a:rPr lang="de-CH" sz="1400" dirty="0"/>
                <a:t> 6 </a:t>
              </a:r>
              <a:r>
                <a:rPr lang="de-CH" sz="1400" dirty="0" err="1"/>
                <a:t>month</a:t>
              </a:r>
              <a:r>
                <a:rPr lang="de-CH" sz="1400" dirty="0"/>
                <a:t>) 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82" y="1500"/>
              <a:ext cx="2958" cy="1876"/>
            </a:xfrm>
            <a:prstGeom prst="rect">
              <a:avLst/>
            </a:prstGeom>
            <a:noFill/>
            <a:ln>
              <a:solidFill>
                <a:schemeClr val="tx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1811" y="1202"/>
              <a:ext cx="3076" cy="222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/>
            </a:p>
          </p:txBody>
        </p:sp>
        <p:sp>
          <p:nvSpPr>
            <p:cNvPr id="22" name="Isosceles Triangle 21"/>
            <p:cNvSpPr/>
            <p:nvPr/>
          </p:nvSpPr>
          <p:spPr>
            <a:xfrm rot="10800000">
              <a:off x="1841" y="3393"/>
              <a:ext cx="3077" cy="221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07" y="1500"/>
              <a:ext cx="298" cy="2501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dirty="0"/>
                <a:t>Industrial </a:t>
              </a:r>
              <a:r>
                <a:rPr lang="de-CH" dirty="0" err="1"/>
                <a:t>trials</a:t>
              </a:r>
              <a:endParaRPr lang="de-CH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07" y="754"/>
              <a:ext cx="298" cy="67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400" dirty="0" err="1"/>
                <a:t>Preparation</a:t>
              </a:r>
              <a:endParaRPr lang="de-CH" sz="1400" dirty="0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750F4A33-8C26-490D-83DB-14ED43E4216E}" type="slidenum">
              <a:rPr lang="en-US" sz="800">
                <a:latin typeface="+mn-lt"/>
              </a:rPr>
              <a:pPr algn="r">
                <a:defRPr/>
              </a:pPr>
              <a:t>81</a:t>
            </a:fld>
            <a:endParaRPr lang="en-US" sz="800">
              <a:latin typeface="+mn-lt"/>
            </a:endParaRPr>
          </a:p>
        </p:txBody>
      </p:sp>
      <p:sp>
        <p:nvSpPr>
          <p:cNvPr id="102402" name="Content Placeholder 3"/>
          <p:cNvSpPr>
            <a:spLocks/>
          </p:cNvSpPr>
          <p:nvPr/>
        </p:nvSpPr>
        <p:spPr bwMode="auto">
          <a:xfrm>
            <a:off x="560388" y="1327150"/>
            <a:ext cx="4679950" cy="489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Content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Market assessment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Additive testing on industrial scale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Planning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Execution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Mill operation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Downstream impacts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Additive effect and control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Standard requirements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Chemical ingredients and their effects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Lab testing of new additives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Quality control in routine application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Commercial viability of test results</a:t>
            </a:r>
          </a:p>
        </p:txBody>
      </p:sp>
      <p:sp>
        <p:nvSpPr>
          <p:cNvPr id="102403" name="Title 4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Best practices for the use of cement additives have been recently summarized in a handbook.</a:t>
            </a:r>
          </a:p>
        </p:txBody>
      </p:sp>
      <p:pic>
        <p:nvPicPr>
          <p:cNvPr id="10240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9463" y="1268413"/>
            <a:ext cx="3521075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347609" y="6288448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Can be found on Google Drive</a:t>
            </a:r>
            <a:endParaRPr lang="en-US" sz="1400" i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523DE94D-BC8C-499C-9CAC-652FD42C2783}" type="slidenum">
              <a:rPr lang="en-US" sz="800">
                <a:latin typeface="+mn-lt"/>
              </a:rPr>
              <a:pPr algn="r">
                <a:defRPr/>
              </a:pPr>
              <a:t>82</a:t>
            </a:fld>
            <a:endParaRPr lang="en-US" sz="800">
              <a:latin typeface="+mn-lt"/>
            </a:endParaRPr>
          </a:p>
        </p:txBody>
      </p:sp>
      <p:sp>
        <p:nvSpPr>
          <p:cNvPr id="161795" name="Text Box 3"/>
          <p:cNvSpPr txBox="1">
            <a:spLocks noChangeArrowheads="1"/>
          </p:cNvSpPr>
          <p:nvPr/>
        </p:nvSpPr>
        <p:spPr bwMode="auto">
          <a:xfrm>
            <a:off x="4953000" y="4435475"/>
            <a:ext cx="4402138" cy="6286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79352" tIns="39676" rIns="79352" bIns="39676" anchor="ctr">
            <a:spAutoFit/>
          </a:bodyPr>
          <a:lstStyle>
            <a:lvl1pPr marL="762000" indent="-762000" algn="l" defTabSz="661988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1pPr>
            <a:lvl2pPr marL="952500" algn="l" defTabSz="661988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2pPr>
            <a:lvl3pPr marL="1143000" algn="l" defTabSz="661988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3pPr>
            <a:lvl4pPr marL="1487488" algn="l" defTabSz="661988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4pPr>
            <a:lvl5pPr marL="1984375" algn="l" defTabSz="661988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5pPr>
            <a:lvl6pPr marL="2441575" defTabSz="661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898775" defTabSz="661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55975" defTabSz="661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3175" defTabSz="6619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defRPr/>
            </a:pPr>
            <a:r>
              <a:rPr lang="en-US" dirty="0" smtClean="0">
                <a:cs typeface="+mn-cs"/>
              </a:rPr>
              <a:t>E. R. = Reduction in spec. energy demand at 4000 cm</a:t>
            </a:r>
            <a:r>
              <a:rPr lang="en-US" baseline="30000" dirty="0" smtClean="0">
                <a:cs typeface="+mn-cs"/>
              </a:rPr>
              <a:t>2</a:t>
            </a:r>
            <a:r>
              <a:rPr lang="en-US" dirty="0" smtClean="0">
                <a:cs typeface="+mn-cs"/>
              </a:rPr>
              <a:t>/ g  (Blaine)</a:t>
            </a:r>
            <a:endParaRPr lang="en-US" dirty="0" smtClean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  <p:grpSp>
        <p:nvGrpSpPr>
          <p:cNvPr id="103428" name="Group 4"/>
          <p:cNvGrpSpPr>
            <a:grpSpLocks/>
          </p:cNvGrpSpPr>
          <p:nvPr/>
        </p:nvGrpSpPr>
        <p:grpSpPr bwMode="auto">
          <a:xfrm>
            <a:off x="4953000" y="2058988"/>
            <a:ext cx="4629150" cy="2286000"/>
            <a:chOff x="3120" y="1480"/>
            <a:chExt cx="2916" cy="1440"/>
          </a:xfrm>
        </p:grpSpPr>
        <p:sp>
          <p:nvSpPr>
            <p:cNvPr id="103433" name="Rectangle 5"/>
            <p:cNvSpPr>
              <a:spLocks noChangeArrowheads="1"/>
            </p:cNvSpPr>
            <p:nvPr/>
          </p:nvSpPr>
          <p:spPr bwMode="auto">
            <a:xfrm>
              <a:off x="3120" y="1768"/>
              <a:ext cx="1135" cy="288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4" name="Rectangle 6"/>
            <p:cNvSpPr>
              <a:spLocks noChangeArrowheads="1"/>
            </p:cNvSpPr>
            <p:nvPr/>
          </p:nvSpPr>
          <p:spPr bwMode="auto">
            <a:xfrm>
              <a:off x="3120" y="2056"/>
              <a:ext cx="1135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5" name="Rectangle 7"/>
            <p:cNvSpPr>
              <a:spLocks noChangeArrowheads="1"/>
            </p:cNvSpPr>
            <p:nvPr/>
          </p:nvSpPr>
          <p:spPr bwMode="auto">
            <a:xfrm>
              <a:off x="3120" y="2344"/>
              <a:ext cx="1135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6" name="Rectangle 8"/>
            <p:cNvSpPr>
              <a:spLocks noChangeArrowheads="1"/>
            </p:cNvSpPr>
            <p:nvPr/>
          </p:nvSpPr>
          <p:spPr bwMode="auto">
            <a:xfrm>
              <a:off x="3120" y="2632"/>
              <a:ext cx="1135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7" name="Text Box 9"/>
            <p:cNvSpPr txBox="1">
              <a:spLocks noChangeArrowheads="1"/>
            </p:cNvSpPr>
            <p:nvPr/>
          </p:nvSpPr>
          <p:spPr bwMode="auto">
            <a:xfrm>
              <a:off x="3204" y="2093"/>
              <a:ext cx="100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600" b="1"/>
                <a:t>Without GA</a:t>
              </a:r>
            </a:p>
          </p:txBody>
        </p:sp>
        <p:sp>
          <p:nvSpPr>
            <p:cNvPr id="103438" name="Text Box 10"/>
            <p:cNvSpPr txBox="1">
              <a:spLocks noChangeArrowheads="1"/>
            </p:cNvSpPr>
            <p:nvPr/>
          </p:nvSpPr>
          <p:spPr bwMode="auto">
            <a:xfrm>
              <a:off x="3204" y="2381"/>
              <a:ext cx="100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600" b="1"/>
                <a:t>Amine based</a:t>
              </a:r>
            </a:p>
          </p:txBody>
        </p:sp>
        <p:sp>
          <p:nvSpPr>
            <p:cNvPr id="103439" name="Text Box 11"/>
            <p:cNvSpPr txBox="1">
              <a:spLocks noChangeArrowheads="1"/>
            </p:cNvSpPr>
            <p:nvPr/>
          </p:nvSpPr>
          <p:spPr bwMode="auto">
            <a:xfrm>
              <a:off x="3204" y="2670"/>
              <a:ext cx="1009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600" b="1"/>
                <a:t>Glycol based</a:t>
              </a:r>
            </a:p>
          </p:txBody>
        </p:sp>
        <p:sp>
          <p:nvSpPr>
            <p:cNvPr id="103440" name="Rectangle 12"/>
            <p:cNvSpPr>
              <a:spLocks noChangeArrowheads="1"/>
            </p:cNvSpPr>
            <p:nvPr/>
          </p:nvSpPr>
          <p:spPr bwMode="auto">
            <a:xfrm>
              <a:off x="4759" y="1768"/>
              <a:ext cx="588" cy="288"/>
            </a:xfrm>
            <a:prstGeom prst="rect">
              <a:avLst/>
            </a:prstGeom>
            <a:noFill/>
            <a:ln w="12700">
              <a:solidFill>
                <a:srgbClr val="FAFD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1" name="Rectangle 13"/>
            <p:cNvSpPr>
              <a:spLocks noChangeArrowheads="1"/>
            </p:cNvSpPr>
            <p:nvPr/>
          </p:nvSpPr>
          <p:spPr bwMode="auto">
            <a:xfrm>
              <a:off x="5347" y="1768"/>
              <a:ext cx="589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9352" tIns="39676" rIns="79352" bIns="39676" anchor="ctr"/>
            <a:lstStyle/>
            <a:p>
              <a:pPr defTabSz="661988"/>
              <a:endParaRPr lang="en-US" sz="2100">
                <a:latin typeface="Times New Roman" pitchFamily="18" charset="0"/>
              </a:endParaRPr>
            </a:p>
          </p:txBody>
        </p:sp>
        <p:sp>
          <p:nvSpPr>
            <p:cNvPr id="103442" name="Rectangle 14"/>
            <p:cNvSpPr>
              <a:spLocks noChangeArrowheads="1"/>
            </p:cNvSpPr>
            <p:nvPr/>
          </p:nvSpPr>
          <p:spPr bwMode="auto">
            <a:xfrm>
              <a:off x="4759" y="2056"/>
              <a:ext cx="58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3" name="Rectangle 15"/>
            <p:cNvSpPr>
              <a:spLocks noChangeArrowheads="1"/>
            </p:cNvSpPr>
            <p:nvPr/>
          </p:nvSpPr>
          <p:spPr bwMode="auto">
            <a:xfrm>
              <a:off x="5347" y="2056"/>
              <a:ext cx="589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9352" tIns="39676" rIns="79352" bIns="39676" anchor="ctr"/>
            <a:lstStyle/>
            <a:p>
              <a:pPr defTabSz="661988"/>
              <a:endParaRPr lang="en-US" sz="2100">
                <a:latin typeface="Times New Roman" pitchFamily="18" charset="0"/>
              </a:endParaRPr>
            </a:p>
          </p:txBody>
        </p:sp>
        <p:sp>
          <p:nvSpPr>
            <p:cNvPr id="103444" name="Rectangle 16"/>
            <p:cNvSpPr>
              <a:spLocks noChangeArrowheads="1"/>
            </p:cNvSpPr>
            <p:nvPr/>
          </p:nvSpPr>
          <p:spPr bwMode="auto">
            <a:xfrm>
              <a:off x="4759" y="2344"/>
              <a:ext cx="58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5" name="Rectangle 17"/>
            <p:cNvSpPr>
              <a:spLocks noChangeArrowheads="1"/>
            </p:cNvSpPr>
            <p:nvPr/>
          </p:nvSpPr>
          <p:spPr bwMode="auto">
            <a:xfrm>
              <a:off x="5347" y="2344"/>
              <a:ext cx="589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9352" tIns="39676" rIns="79352" bIns="39676" anchor="ctr"/>
            <a:lstStyle/>
            <a:p>
              <a:pPr defTabSz="661988"/>
              <a:endParaRPr lang="en-US" sz="2100">
                <a:latin typeface="Times New Roman" pitchFamily="18" charset="0"/>
              </a:endParaRPr>
            </a:p>
          </p:txBody>
        </p:sp>
        <p:sp>
          <p:nvSpPr>
            <p:cNvPr id="103446" name="Rectangle 18"/>
            <p:cNvSpPr>
              <a:spLocks noChangeArrowheads="1"/>
            </p:cNvSpPr>
            <p:nvPr/>
          </p:nvSpPr>
          <p:spPr bwMode="auto">
            <a:xfrm>
              <a:off x="4759" y="2632"/>
              <a:ext cx="588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7" name="Rectangle 19"/>
            <p:cNvSpPr>
              <a:spLocks noChangeArrowheads="1"/>
            </p:cNvSpPr>
            <p:nvPr/>
          </p:nvSpPr>
          <p:spPr bwMode="auto">
            <a:xfrm>
              <a:off x="5347" y="2632"/>
              <a:ext cx="589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9352" tIns="39676" rIns="79352" bIns="39676" anchor="ctr"/>
            <a:lstStyle/>
            <a:p>
              <a:pPr defTabSz="661988"/>
              <a:endParaRPr lang="en-US" sz="2100">
                <a:latin typeface="Times New Roman" pitchFamily="18" charset="0"/>
              </a:endParaRPr>
            </a:p>
          </p:txBody>
        </p:sp>
        <p:sp>
          <p:nvSpPr>
            <p:cNvPr id="103448" name="Text Box 20"/>
            <p:cNvSpPr txBox="1">
              <a:spLocks noChangeArrowheads="1"/>
            </p:cNvSpPr>
            <p:nvPr/>
          </p:nvSpPr>
          <p:spPr bwMode="auto">
            <a:xfrm>
              <a:off x="5347" y="1806"/>
              <a:ext cx="673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600" b="1"/>
                <a:t>0.50 mm</a:t>
              </a:r>
              <a:endParaRPr lang="en-US" sz="1600" b="1">
                <a:solidFill>
                  <a:srgbClr val="FAFD00"/>
                </a:solidFill>
              </a:endParaRPr>
            </a:p>
          </p:txBody>
        </p:sp>
        <p:sp>
          <p:nvSpPr>
            <p:cNvPr id="103449" name="Rectangle 21"/>
            <p:cNvSpPr>
              <a:spLocks noChangeArrowheads="1"/>
            </p:cNvSpPr>
            <p:nvPr/>
          </p:nvSpPr>
          <p:spPr bwMode="auto">
            <a:xfrm>
              <a:off x="4759" y="1480"/>
              <a:ext cx="1177" cy="288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50" name="Text Box 22"/>
            <p:cNvSpPr txBox="1">
              <a:spLocks noChangeArrowheads="1"/>
            </p:cNvSpPr>
            <p:nvPr/>
          </p:nvSpPr>
          <p:spPr bwMode="auto">
            <a:xfrm>
              <a:off x="4739" y="1534"/>
              <a:ext cx="1297" cy="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>
                <a:lnSpc>
                  <a:spcPct val="90000"/>
                </a:lnSpc>
              </a:pPr>
              <a:r>
                <a:rPr lang="en-US" sz="1600" b="1"/>
                <a:t>Screen Grid Width</a:t>
              </a:r>
              <a:endParaRPr lang="en-US" b="1"/>
            </a:p>
          </p:txBody>
        </p:sp>
        <p:sp>
          <p:nvSpPr>
            <p:cNvPr id="103451" name="Text Box 23"/>
            <p:cNvSpPr txBox="1">
              <a:spLocks noChangeArrowheads="1"/>
            </p:cNvSpPr>
            <p:nvPr/>
          </p:nvSpPr>
          <p:spPr bwMode="auto">
            <a:xfrm>
              <a:off x="4759" y="1806"/>
              <a:ext cx="673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600" b="1"/>
                <a:t>0.25 mm</a:t>
              </a:r>
              <a:endParaRPr lang="en-US" sz="1700" b="1"/>
            </a:p>
          </p:txBody>
        </p:sp>
        <p:sp>
          <p:nvSpPr>
            <p:cNvPr id="103452" name="Text Box 24"/>
            <p:cNvSpPr txBox="1">
              <a:spLocks noChangeArrowheads="1"/>
            </p:cNvSpPr>
            <p:nvPr/>
          </p:nvSpPr>
          <p:spPr bwMode="auto">
            <a:xfrm>
              <a:off x="4885" y="2097"/>
              <a:ext cx="420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700" b="1"/>
                <a:t>9%</a:t>
              </a:r>
            </a:p>
          </p:txBody>
        </p:sp>
        <p:sp>
          <p:nvSpPr>
            <p:cNvPr id="103453" name="Text Box 25"/>
            <p:cNvSpPr txBox="1">
              <a:spLocks noChangeArrowheads="1"/>
            </p:cNvSpPr>
            <p:nvPr/>
          </p:nvSpPr>
          <p:spPr bwMode="auto">
            <a:xfrm>
              <a:off x="5432" y="2097"/>
              <a:ext cx="420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700" b="1"/>
                <a:t>29%</a:t>
              </a:r>
            </a:p>
          </p:txBody>
        </p:sp>
        <p:sp>
          <p:nvSpPr>
            <p:cNvPr id="103454" name="Text Box 26"/>
            <p:cNvSpPr txBox="1">
              <a:spLocks noChangeArrowheads="1"/>
            </p:cNvSpPr>
            <p:nvPr/>
          </p:nvSpPr>
          <p:spPr bwMode="auto">
            <a:xfrm>
              <a:off x="4843" y="2376"/>
              <a:ext cx="420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700" b="1">
                  <a:solidFill>
                    <a:srgbClr val="FF0000"/>
                  </a:solidFill>
                </a:rPr>
                <a:t>19%</a:t>
              </a:r>
            </a:p>
          </p:txBody>
        </p:sp>
        <p:sp>
          <p:nvSpPr>
            <p:cNvPr id="103455" name="Text Box 27"/>
            <p:cNvSpPr txBox="1">
              <a:spLocks noChangeArrowheads="1"/>
            </p:cNvSpPr>
            <p:nvPr/>
          </p:nvSpPr>
          <p:spPr bwMode="auto">
            <a:xfrm>
              <a:off x="5432" y="2376"/>
              <a:ext cx="420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700" b="1">
                  <a:solidFill>
                    <a:srgbClr val="FF0000"/>
                  </a:solidFill>
                </a:rPr>
                <a:t>46%</a:t>
              </a:r>
            </a:p>
          </p:txBody>
        </p:sp>
        <p:sp>
          <p:nvSpPr>
            <p:cNvPr id="103456" name="Text Box 28"/>
            <p:cNvSpPr txBox="1">
              <a:spLocks noChangeArrowheads="1"/>
            </p:cNvSpPr>
            <p:nvPr/>
          </p:nvSpPr>
          <p:spPr bwMode="auto">
            <a:xfrm>
              <a:off x="4885" y="2673"/>
              <a:ext cx="420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700" b="1"/>
                <a:t>9%</a:t>
              </a:r>
            </a:p>
          </p:txBody>
        </p:sp>
        <p:sp>
          <p:nvSpPr>
            <p:cNvPr id="103457" name="Text Box 29"/>
            <p:cNvSpPr txBox="1">
              <a:spLocks noChangeArrowheads="1"/>
            </p:cNvSpPr>
            <p:nvPr/>
          </p:nvSpPr>
          <p:spPr bwMode="auto">
            <a:xfrm>
              <a:off x="5432" y="2664"/>
              <a:ext cx="420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700" b="1"/>
                <a:t>31%</a:t>
              </a:r>
            </a:p>
          </p:txBody>
        </p:sp>
        <p:sp>
          <p:nvSpPr>
            <p:cNvPr id="103458" name="Rectangle 30"/>
            <p:cNvSpPr>
              <a:spLocks noChangeArrowheads="1"/>
            </p:cNvSpPr>
            <p:nvPr/>
          </p:nvSpPr>
          <p:spPr bwMode="auto">
            <a:xfrm>
              <a:off x="4255" y="1768"/>
              <a:ext cx="504" cy="288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59" name="Rectangle 31"/>
            <p:cNvSpPr>
              <a:spLocks noChangeArrowheads="1"/>
            </p:cNvSpPr>
            <p:nvPr/>
          </p:nvSpPr>
          <p:spPr bwMode="auto">
            <a:xfrm>
              <a:off x="4255" y="2056"/>
              <a:ext cx="504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79352" tIns="39676" rIns="79352" bIns="39676" anchor="ctr"/>
            <a:lstStyle/>
            <a:p>
              <a:pPr defTabSz="661988"/>
              <a:endParaRPr lang="en-US" sz="1700" b="1"/>
            </a:p>
          </p:txBody>
        </p:sp>
        <p:sp>
          <p:nvSpPr>
            <p:cNvPr id="103460" name="Rectangle 32"/>
            <p:cNvSpPr>
              <a:spLocks noChangeArrowheads="1"/>
            </p:cNvSpPr>
            <p:nvPr/>
          </p:nvSpPr>
          <p:spPr bwMode="auto">
            <a:xfrm>
              <a:off x="4255" y="2344"/>
              <a:ext cx="504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61" name="Rectangle 33"/>
            <p:cNvSpPr>
              <a:spLocks noChangeArrowheads="1"/>
            </p:cNvSpPr>
            <p:nvPr/>
          </p:nvSpPr>
          <p:spPr bwMode="auto">
            <a:xfrm>
              <a:off x="4255" y="2632"/>
              <a:ext cx="504" cy="28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62" name="Text Box 34"/>
            <p:cNvSpPr txBox="1">
              <a:spLocks noChangeArrowheads="1"/>
            </p:cNvSpPr>
            <p:nvPr/>
          </p:nvSpPr>
          <p:spPr bwMode="auto">
            <a:xfrm>
              <a:off x="4255" y="1809"/>
              <a:ext cx="588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700" b="1"/>
                <a:t>E. R.</a:t>
              </a:r>
            </a:p>
          </p:txBody>
        </p:sp>
        <p:sp>
          <p:nvSpPr>
            <p:cNvPr id="103463" name="Text Box 35"/>
            <p:cNvSpPr txBox="1">
              <a:spLocks noChangeArrowheads="1"/>
            </p:cNvSpPr>
            <p:nvPr/>
          </p:nvSpPr>
          <p:spPr bwMode="auto">
            <a:xfrm>
              <a:off x="4339" y="2097"/>
              <a:ext cx="420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700" b="1"/>
                <a:t>0%</a:t>
              </a:r>
            </a:p>
          </p:txBody>
        </p:sp>
        <p:sp>
          <p:nvSpPr>
            <p:cNvPr id="103464" name="Text Box 36"/>
            <p:cNvSpPr txBox="1">
              <a:spLocks noChangeArrowheads="1"/>
            </p:cNvSpPr>
            <p:nvPr/>
          </p:nvSpPr>
          <p:spPr bwMode="auto">
            <a:xfrm>
              <a:off x="4339" y="2376"/>
              <a:ext cx="420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700" b="1"/>
                <a:t>12%</a:t>
              </a:r>
            </a:p>
          </p:txBody>
        </p:sp>
        <p:sp>
          <p:nvSpPr>
            <p:cNvPr id="103465" name="Text Box 37"/>
            <p:cNvSpPr txBox="1">
              <a:spLocks noChangeArrowheads="1"/>
            </p:cNvSpPr>
            <p:nvPr/>
          </p:nvSpPr>
          <p:spPr bwMode="auto">
            <a:xfrm>
              <a:off x="4339" y="2664"/>
              <a:ext cx="420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sz="1700" b="1"/>
                <a:t>11%</a:t>
              </a:r>
            </a:p>
          </p:txBody>
        </p:sp>
        <p:sp>
          <p:nvSpPr>
            <p:cNvPr id="103466" name="Text Box 38"/>
            <p:cNvSpPr txBox="1">
              <a:spLocks noChangeArrowheads="1"/>
            </p:cNvSpPr>
            <p:nvPr/>
          </p:nvSpPr>
          <p:spPr bwMode="auto">
            <a:xfrm>
              <a:off x="3120" y="1805"/>
              <a:ext cx="1093" cy="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9352" tIns="39676" rIns="79352" bIns="39676" anchor="ctr">
              <a:spAutoFit/>
            </a:bodyPr>
            <a:lstStyle/>
            <a:p>
              <a:pPr defTabSz="661988"/>
              <a:r>
                <a:rPr lang="en-US" b="1"/>
                <a:t> </a:t>
              </a:r>
              <a:r>
                <a:rPr lang="en-US" sz="1600" b="1"/>
                <a:t>Grinding Aid</a:t>
              </a:r>
            </a:p>
          </p:txBody>
        </p:sp>
      </p:grpSp>
      <p:pic>
        <p:nvPicPr>
          <p:cNvPr id="103429" name="Picture 39" descr="Pack_set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8450" y="1339850"/>
            <a:ext cx="3151188" cy="387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30" name="Rectangle 41"/>
          <p:cNvSpPr>
            <a:spLocks noChangeArrowheads="1"/>
          </p:cNvSpPr>
          <p:nvPr/>
        </p:nvSpPr>
        <p:spPr bwMode="auto">
          <a:xfrm>
            <a:off x="446088" y="433388"/>
            <a:ext cx="958532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/>
              <a:t>Flowability of the cement with additives can be determined by a simple test using a sieve and a shock table.</a:t>
            </a:r>
            <a:endParaRPr lang="en-US" sz="2400" b="1">
              <a:solidFill>
                <a:schemeClr val="tx2"/>
              </a:solidFill>
            </a:endParaRPr>
          </a:p>
        </p:txBody>
      </p:sp>
      <p:sp>
        <p:nvSpPr>
          <p:cNvPr id="103431" name="Rectangle 42"/>
          <p:cNvSpPr>
            <a:spLocks noChangeArrowheads="1"/>
          </p:cNvSpPr>
          <p:nvPr/>
        </p:nvSpPr>
        <p:spPr bwMode="auto">
          <a:xfrm>
            <a:off x="1712913" y="5299075"/>
            <a:ext cx="2301875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/>
              <a:t>Tools needed: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dirty="0"/>
              <a:t>Sieve &amp; Shock Table</a:t>
            </a:r>
          </a:p>
        </p:txBody>
      </p:sp>
      <p:sp>
        <p:nvSpPr>
          <p:cNvPr id="103432" name="Text Box 43"/>
          <p:cNvSpPr txBox="1">
            <a:spLocks noChangeArrowheads="1"/>
          </p:cNvSpPr>
          <p:nvPr/>
        </p:nvSpPr>
        <p:spPr bwMode="auto">
          <a:xfrm>
            <a:off x="5086350" y="5318125"/>
            <a:ext cx="4519613" cy="1387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u="sng" dirty="0"/>
              <a:t>Further references:</a:t>
            </a:r>
          </a:p>
          <a:p>
            <a:pPr>
              <a:spcBef>
                <a:spcPct val="50000"/>
              </a:spcBef>
            </a:pPr>
            <a:r>
              <a:rPr lang="en-US" sz="1400" dirty="0"/>
              <a:t>PCA Info: http://www.cement.org/manufacture/man_packset.asp</a:t>
            </a:r>
          </a:p>
          <a:p>
            <a:pPr>
              <a:spcBef>
                <a:spcPct val="50000"/>
              </a:spcBef>
            </a:pPr>
            <a:r>
              <a:rPr lang="en-US" sz="1400" dirty="0"/>
              <a:t>ASTM C1565-04 Standard Test Method for Determination of Pack-Set Index of Portland Cement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5086350" y="1339631"/>
            <a:ext cx="42262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Test result: </a:t>
            </a:r>
            <a:endParaRPr lang="en-US" sz="2000" dirty="0" smtClean="0"/>
          </a:p>
          <a:p>
            <a:r>
              <a:rPr lang="en-US" sz="2000" dirty="0" smtClean="0"/>
              <a:t>Passing </a:t>
            </a:r>
            <a:r>
              <a:rPr lang="en-US" sz="2000" dirty="0"/>
              <a:t>of cement through sieve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36E50287-0E42-4C86-8089-4F4A6FA46EAD}" type="slidenum">
              <a:rPr lang="en-US" sz="800">
                <a:latin typeface="+mn-lt"/>
              </a:rPr>
              <a:pPr algn="r">
                <a:defRPr/>
              </a:pPr>
              <a:t>83</a:t>
            </a:fld>
            <a:endParaRPr lang="en-US" sz="800">
              <a:latin typeface="+mn-lt"/>
            </a:endParaRPr>
          </a:p>
        </p:txBody>
      </p:sp>
      <p:sp>
        <p:nvSpPr>
          <p:cNvPr id="104450" name="Rectangle 3"/>
          <p:cNvSpPr>
            <a:spLocks noChangeArrowheads="1"/>
          </p:cNvSpPr>
          <p:nvPr/>
        </p:nvSpPr>
        <p:spPr bwMode="auto">
          <a:xfrm>
            <a:off x="560388" y="1323975"/>
            <a:ext cx="8785225" cy="4841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/>
              <a:t>EU directive requires a limit of 2 ppm soluble </a:t>
            </a:r>
            <a:r>
              <a:rPr lang="en-US" sz="2400" dirty="0" err="1"/>
              <a:t>CrVI</a:t>
            </a:r>
            <a:r>
              <a:rPr lang="en-US" sz="2400" dirty="0"/>
              <a:t> in order to reduce the risk of chromium </a:t>
            </a:r>
            <a:r>
              <a:rPr lang="en-US" sz="2400" dirty="0" smtClean="0"/>
              <a:t>eczema</a:t>
            </a:r>
            <a:endParaRPr lang="en-US" sz="2400" dirty="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 err="1"/>
              <a:t>CrVI</a:t>
            </a:r>
            <a:r>
              <a:rPr lang="en-US" dirty="0"/>
              <a:t> is formed during clinker burning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Composite cements have generally lower </a:t>
            </a:r>
            <a:r>
              <a:rPr lang="en-US" dirty="0" err="1"/>
              <a:t>CrVI</a:t>
            </a:r>
            <a:r>
              <a:rPr lang="en-US" dirty="0"/>
              <a:t> concentrations (dilution)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Usually the </a:t>
            </a:r>
            <a:r>
              <a:rPr lang="en-US" dirty="0" err="1"/>
              <a:t>CrVI</a:t>
            </a:r>
            <a:r>
              <a:rPr lang="en-US" dirty="0"/>
              <a:t> content is higher than 2 ppm </a:t>
            </a:r>
            <a:endParaRPr lang="en-US" sz="24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/>
              <a:t>Typical reducing agents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Iron sulfates (</a:t>
            </a:r>
            <a:r>
              <a:rPr lang="en-US" dirty="0" err="1"/>
              <a:t>hepta</a:t>
            </a:r>
            <a:r>
              <a:rPr lang="en-US" dirty="0"/>
              <a:t>/tetra/mono hydrate)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Tin sulfates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Typical costs between 0.5 – 1.0 €/</a:t>
            </a:r>
            <a:r>
              <a:rPr lang="en-US" dirty="0" smtClean="0"/>
              <a:t>t</a:t>
            </a: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/>
              <a:t>Optimum dosing point depends on type of agent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Webdings" pitchFamily="18" charset="2"/>
              <a:buNone/>
            </a:pPr>
            <a:endParaRPr lang="en-US" sz="1600" dirty="0"/>
          </a:p>
        </p:txBody>
      </p:sp>
      <p:sp>
        <p:nvSpPr>
          <p:cNvPr id="104451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Chromium reduction – why and where?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Conclusions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955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D02B7684-F7F2-491E-8C6D-915FF0372AA7}" type="slidenum">
              <a:rPr lang="en-US" sz="800">
                <a:latin typeface="+mn-lt"/>
              </a:rPr>
              <a:pPr algn="r">
                <a:defRPr/>
              </a:pPr>
              <a:t>85</a:t>
            </a:fld>
            <a:endParaRPr lang="en-US" sz="800">
              <a:latin typeface="+mn-lt"/>
            </a:endParaRPr>
          </a:p>
        </p:txBody>
      </p:sp>
      <p:sp>
        <p:nvSpPr>
          <p:cNvPr id="106498" name="Rectangle 2"/>
          <p:cNvSpPr>
            <a:spLocks noChangeArrowheads="1"/>
          </p:cNvSpPr>
          <p:nvPr/>
        </p:nvSpPr>
        <p:spPr bwMode="auto">
          <a:xfrm>
            <a:off x="560388" y="728663"/>
            <a:ext cx="922972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400" b="1"/>
              <a:t>Conclusions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and systematic Product Optimization is a key measure to achieve cost and market leadership and to fulfill CO</a:t>
            </a:r>
            <a:r>
              <a:rPr lang="en-US" baseline="-25000" dirty="0"/>
              <a:t>2</a:t>
            </a:r>
            <a:r>
              <a:rPr lang="en-US" dirty="0"/>
              <a:t> targets.</a:t>
            </a:r>
          </a:p>
          <a:p>
            <a:r>
              <a:rPr lang="en-US" dirty="0"/>
              <a:t>Product Optimization can not just be left to the quality assurance department, it requires combined effort of the plant and line management.</a:t>
            </a:r>
          </a:p>
          <a:p>
            <a:r>
              <a:rPr lang="en-US" dirty="0"/>
              <a:t>Cement plant must ensure effective communication and cooperation with marketing and sales</a:t>
            </a:r>
          </a:p>
          <a:p>
            <a:pPr lvl="1"/>
            <a:r>
              <a:rPr lang="en-US" dirty="0"/>
              <a:t>to be aware of market requirements</a:t>
            </a:r>
          </a:p>
          <a:p>
            <a:pPr lvl="1"/>
            <a:r>
              <a:rPr lang="en-US" dirty="0"/>
              <a:t>to bring forward producers’ interests</a:t>
            </a:r>
          </a:p>
          <a:p>
            <a:pPr lvl="1"/>
            <a:r>
              <a:rPr lang="en-US" dirty="0"/>
              <a:t>to assure optimal product mix and quality targets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61692B-1073-4C0F-B61A-CE8890F3859A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5640A79A-A54F-417A-86CC-D6A98F662135}" type="slidenum">
              <a:rPr lang="en-US" sz="800">
                <a:latin typeface="+mn-lt"/>
              </a:rPr>
              <a:pPr algn="r">
                <a:defRPr/>
              </a:pPr>
              <a:t>86</a:t>
            </a:fld>
            <a:endParaRPr lang="en-US" sz="800">
              <a:latin typeface="+mn-lt"/>
            </a:endParaRPr>
          </a:p>
        </p:txBody>
      </p:sp>
      <p:sp>
        <p:nvSpPr>
          <p:cNvPr id="107522" name="Content Placeholder 2"/>
          <p:cNvSpPr>
            <a:spLocks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ct val="400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tabLst>
                <a:tab pos="852488" algn="l"/>
              </a:tabLst>
            </a:pPr>
            <a:r>
              <a:rPr lang="en-US" sz="2000">
                <a:cs typeface="Times New Roman" pitchFamily="18" charset="0"/>
              </a:rPr>
              <a:t>Optimization of clinker quality comes always first (clinker is finally the most essential ingredient in the cement and it is under our control).</a:t>
            </a:r>
          </a:p>
          <a:p>
            <a:pPr marL="269875" indent="-269875" eaLnBrk="0" hangingPunct="0">
              <a:spcBef>
                <a:spcPct val="400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tabLst>
                <a:tab pos="852488" algn="l"/>
              </a:tabLst>
            </a:pPr>
            <a:r>
              <a:rPr lang="en-US" sz="2000">
                <a:cs typeface="Times New Roman" pitchFamily="18" charset="0"/>
              </a:rPr>
              <a:t>Actions for optimization are to be carried out step by step, in order have a clear picture on the effects (do not change several parameters at once). </a:t>
            </a:r>
          </a:p>
          <a:p>
            <a:pPr marL="269875" indent="-269875" eaLnBrk="0" hangingPunct="0">
              <a:spcBef>
                <a:spcPct val="400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tabLst>
                <a:tab pos="852488" algn="l"/>
              </a:tabLst>
            </a:pPr>
            <a:r>
              <a:rPr lang="en-US" sz="2000">
                <a:cs typeface="Times New Roman" pitchFamily="18" charset="0"/>
              </a:rPr>
              <a:t>A sufficient duration of the optimization tests is to be ensured, in order to obtain representative results.</a:t>
            </a:r>
          </a:p>
          <a:p>
            <a:pPr marL="269875" indent="-269875" eaLnBrk="0" hangingPunct="0">
              <a:spcBef>
                <a:spcPct val="4000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tabLst>
                <a:tab pos="852488" algn="l"/>
              </a:tabLst>
            </a:pPr>
            <a:r>
              <a:rPr lang="en-US" sz="2000">
                <a:cs typeface="Times New Roman" pitchFamily="18" charset="0"/>
              </a:rPr>
              <a:t>All the realized tests have to be properly documented (incl. process data) for further reference. 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  <a:tabLst>
                <a:tab pos="852488" algn="l"/>
              </a:tabLst>
            </a:pPr>
            <a:endParaRPr lang="en-US" sz="2000"/>
          </a:p>
        </p:txBody>
      </p:sp>
      <p:sp>
        <p:nvSpPr>
          <p:cNvPr id="107523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General messages for product optimization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F0C2CF64-C559-4869-8DC6-0F204F7AABCB}" type="slidenum">
              <a:rPr lang="en-US" sz="800">
                <a:latin typeface="+mn-lt"/>
              </a:rPr>
              <a:pPr algn="r">
                <a:defRPr/>
              </a:pPr>
              <a:t>9</a:t>
            </a:fld>
            <a:endParaRPr lang="en-US" sz="800">
              <a:latin typeface="+mn-lt"/>
            </a:endParaRPr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There are several threats for the further reduction of the clinker factor in the </a:t>
            </a:r>
            <a:r>
              <a:rPr lang="en-US" sz="2400" b="1" dirty="0" smtClean="0"/>
              <a:t>Group</a:t>
            </a:r>
            <a:endParaRPr lang="en-US" sz="2400" b="1" dirty="0"/>
          </a:p>
        </p:txBody>
      </p:sp>
      <p:graphicFrame>
        <p:nvGraphicFramePr>
          <p:cNvPr id="18125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05951"/>
              </p:ext>
            </p:extLst>
          </p:nvPr>
        </p:nvGraphicFramePr>
        <p:xfrm>
          <a:off x="557213" y="1392238"/>
          <a:ext cx="8796337" cy="4336975"/>
        </p:xfrm>
        <a:graphic>
          <a:graphicData uri="http://schemas.openxmlformats.org/drawingml/2006/table">
            <a:tbl>
              <a:tblPr/>
              <a:tblGrid>
                <a:gridCol w="2016125"/>
                <a:gridCol w="6780212"/>
              </a:tblGrid>
              <a:tr h="498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Level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Threats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FDFDF"/>
                    </a:solidFill>
                  </a:tcPr>
                </a:tc>
              </a:tr>
              <a:tr h="1506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Business Plan, 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Budget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MIC availability / costs 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Direct use of MIC by customers 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Prescriptive instead of perform oriented standards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Market tendency to high early strength cements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383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Marketing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(“daily operation”) 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Quality race amongst competitors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Missing experience / acceptance for CC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081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Tx/>
                        <a:buFont typeface="Times" pitchFamily="18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Manufacturing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(“daily operation”) 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Low early strength of composite cements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Lower clinker quality / uniformity due to use of AFR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Resistance to clinker mineralization</a:t>
                      </a:r>
                    </a:p>
                    <a:p>
                      <a:pPr marL="190500" marR="0" lvl="0" indent="-1905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"/>
                        </a:spcBef>
                        <a:spcAft>
                          <a:spcPct val="10000"/>
                        </a:spcAft>
                        <a:buClr>
                          <a:schemeClr val="tx2"/>
                        </a:buClr>
                        <a:buSzTx/>
                        <a:buFont typeface="Times" pitchFamily="18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Arial" charset="0"/>
                        </a:rPr>
                        <a:t>Technical constraints</a:t>
                      </a:r>
                    </a:p>
                  </a:txBody>
                  <a:tcPr marT="45723" marB="4572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Product Optimization, 2016-04-22   © 2015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935F53-A3C8-4290-8C15-B765146FF89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LH1004"/>
  <p:tag name="LANGUAGE" val="1033"/>
  <p:tag name="BRAND" val="100"/>
  <p:tag name="LOGO" val="100"/>
  <p:tag name="TITLEBANDCOLOR" val="1"/>
  <p:tag name="DATE" val="2016-04-22"/>
  <p:tag name="CLASSIFICATION" val="0"/>
  <p:tag name="SHORTTITLE" val="Product Optimization"/>
  <p:tag name="COPYRIGHTYEAR" val="2015"/>
  <p:tag name="LEGALTEXT" val="LafargeHolcim"/>
  <p:tag name="REPEATINGAGENDA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4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5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5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5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5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5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5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5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5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5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5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4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ID" val="34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heme/theme1.xml><?xml version="1.0" encoding="utf-8"?>
<a:theme xmlns:a="http://schemas.openxmlformats.org/drawingml/2006/main" name="blank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marL="180975" indent="-180975">
          <a:buClr>
            <a:schemeClr val="accent1"/>
          </a:buClr>
          <a:buFont typeface="Arial" panose="020B0604020202020204" pitchFamily="34" charset="0"/>
          <a:buChar char="•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5170</Words>
  <Application>Microsoft Office PowerPoint</Application>
  <PresentationFormat>A4 Paper (210x297 mm)</PresentationFormat>
  <Paragraphs>1261</Paragraphs>
  <Slides>87</Slides>
  <Notes>4</Notes>
  <HiddenSlides>12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0" baseType="lpstr">
      <vt:lpstr>blank</vt:lpstr>
      <vt:lpstr>Diagramm</vt:lpstr>
      <vt:lpstr>Chart</vt:lpstr>
      <vt:lpstr>Product Optimization</vt:lpstr>
      <vt:lpstr>PowerPoint Presentation</vt:lpstr>
      <vt:lpstr>Agenda</vt:lpstr>
      <vt:lpstr>Basic Aspects for Product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Product Optimization Decision tree</vt:lpstr>
      <vt:lpstr>PowerPoint Presentation</vt:lpstr>
      <vt:lpstr>Clinker Quality</vt:lpstr>
      <vt:lpstr>The Product handbook can be found on Google Drive</vt:lpstr>
      <vt:lpstr>PowerPoint Presentation</vt:lpstr>
      <vt:lpstr>PowerPoint Presentation</vt:lpstr>
      <vt:lpstr>PowerPoint Presentation</vt:lpstr>
      <vt:lpstr>PowerPoint Presentation</vt:lpstr>
      <vt:lpstr>Example: Alkali sulfates and strength potential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 Regulator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 to determine the dehydration degree and reasons for lump formation </vt:lpstr>
      <vt:lpstr>PowerPoint Presentation</vt:lpstr>
      <vt:lpstr>Mineral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Cement Grinding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Cement Additives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  <vt:lpstr>PowerPoint Presentation</vt:lpstr>
    </vt:vector>
  </TitlesOfParts>
  <Company>Holcim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 Piccinno</dc:creator>
  <cp:lastModifiedBy>Vincent Olivier</cp:lastModifiedBy>
  <cp:revision>70</cp:revision>
  <cp:lastPrinted>2016-05-04T12:54:45Z</cp:lastPrinted>
  <dcterms:created xsi:type="dcterms:W3CDTF">2015-10-02T13:37:29Z</dcterms:created>
  <dcterms:modified xsi:type="dcterms:W3CDTF">2016-05-04T13:55:24Z</dcterms:modified>
</cp:coreProperties>
</file>